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media/image72.bin" ContentType="image/x-emf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1"/>
  </p:sldMasterIdLst>
  <p:notesMasterIdLst>
    <p:notesMasterId r:id="rId58"/>
  </p:notesMasterIdLst>
  <p:handoutMasterIdLst>
    <p:handoutMasterId r:id="rId59"/>
  </p:handoutMasterIdLst>
  <p:sldIdLst>
    <p:sldId id="272" r:id="rId12"/>
    <p:sldId id="287" r:id="rId13"/>
    <p:sldId id="674" r:id="rId14"/>
    <p:sldId id="293" r:id="rId15"/>
    <p:sldId id="597" r:id="rId16"/>
    <p:sldId id="289" r:id="rId17"/>
    <p:sldId id="297" r:id="rId18"/>
    <p:sldId id="298" r:id="rId19"/>
    <p:sldId id="603" r:id="rId20"/>
    <p:sldId id="299" r:id="rId21"/>
    <p:sldId id="654" r:id="rId22"/>
    <p:sldId id="641" r:id="rId23"/>
    <p:sldId id="656" r:id="rId24"/>
    <p:sldId id="316" r:id="rId25"/>
    <p:sldId id="594" r:id="rId26"/>
    <p:sldId id="305" r:id="rId27"/>
    <p:sldId id="271" r:id="rId28"/>
    <p:sldId id="604" r:id="rId29"/>
    <p:sldId id="601" r:id="rId30"/>
    <p:sldId id="602" r:id="rId31"/>
    <p:sldId id="278" r:id="rId32"/>
    <p:sldId id="295" r:id="rId33"/>
    <p:sldId id="279" r:id="rId34"/>
    <p:sldId id="290" r:id="rId35"/>
    <p:sldId id="274" r:id="rId36"/>
    <p:sldId id="306" r:id="rId37"/>
    <p:sldId id="593" r:id="rId38"/>
    <p:sldId id="595" r:id="rId39"/>
    <p:sldId id="596" r:id="rId40"/>
    <p:sldId id="277" r:id="rId41"/>
    <p:sldId id="317" r:id="rId42"/>
    <p:sldId id="598" r:id="rId43"/>
    <p:sldId id="600" r:id="rId44"/>
    <p:sldId id="675" r:id="rId45"/>
    <p:sldId id="318" r:id="rId46"/>
    <p:sldId id="319" r:id="rId47"/>
    <p:sldId id="667" r:id="rId48"/>
    <p:sldId id="591" r:id="rId49"/>
    <p:sldId id="673" r:id="rId50"/>
    <p:sldId id="669" r:id="rId51"/>
    <p:sldId id="670" r:id="rId52"/>
    <p:sldId id="672" r:id="rId53"/>
    <p:sldId id="313" r:id="rId54"/>
    <p:sldId id="315" r:id="rId55"/>
    <p:sldId id="288" r:id="rId56"/>
    <p:sldId id="256" r:id="rId57"/>
  </p:sldIdLst>
  <p:sldSz cx="12192000" cy="6858000"/>
  <p:notesSz cx="6858000" cy="9144000"/>
  <p:embeddedFontLs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Open Sans SemiBold" panose="020B0706030804020204" pitchFamily="34" charset="0"/>
      <p:bold r:id="rId64"/>
      <p:boldItalic r:id="rId65"/>
    </p:embeddedFont>
    <p:embeddedFont>
      <p:font typeface="Roboto Slab" pitchFamily="2" charset="0"/>
      <p:regular r:id="rId66"/>
      <p:bold r:id="rId67"/>
    </p:embeddedFont>
    <p:embeddedFont>
      <p:font typeface="Roboto Slab Light" pitchFamily="2" charset="0"/>
      <p:regular r:id="rId68"/>
    </p:embeddedFont>
  </p:embeddedFontLst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BE707-9BAA-FA2F-9C55-A0864A447C90}" name="Thommessen" initials="THO" userId="Thommesse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7B8"/>
    <a:srgbClr val="062033"/>
    <a:srgbClr val="FFC000"/>
    <a:srgbClr val="0D4065"/>
    <a:srgbClr val="F9F8F7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7515" autoAdjust="0"/>
  </p:normalViewPr>
  <p:slideViewPr>
    <p:cSldViewPr snapToGrid="0" showGuides="1">
      <p:cViewPr varScale="1">
        <p:scale>
          <a:sx n="79" d="100"/>
          <a:sy n="79" d="100"/>
        </p:scale>
        <p:origin x="126" y="14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3" d="100"/>
          <a:sy n="93" d="100"/>
        </p:scale>
        <p:origin x="4638" y="-330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5.xml" Id="rId26" /><Relationship Type="http://schemas.openxmlformats.org/officeDocument/2006/relationships/slide" Target="slides/slide10.xml" Id="rId21" /><Relationship Type="http://schemas.openxmlformats.org/officeDocument/2006/relationships/slide" Target="slides/slide31.xml" Id="rId42" /><Relationship Type="http://schemas.openxmlformats.org/officeDocument/2006/relationships/slide" Target="slides/slide36.xml" Id="rId47" /><Relationship Type="http://schemas.openxmlformats.org/officeDocument/2006/relationships/font" Target="fonts/font4.fntdata" Id="rId63" /><Relationship Type="http://schemas.openxmlformats.org/officeDocument/2006/relationships/font" Target="fonts/font9.fntdata" Id="rId68" /><Relationship Type="http://schemas.openxmlformats.org/officeDocument/2006/relationships/customXml" Target="../customXml/item2.xml" Id="rId2" /><Relationship Type="http://schemas.openxmlformats.org/officeDocument/2006/relationships/slide" Target="slides/slide5.xml" Id="rId16" /><Relationship Type="http://schemas.openxmlformats.org/officeDocument/2006/relationships/slide" Target="slides/slide18.xml" Id="rId29" /><Relationship Type="http://schemas.openxmlformats.org/officeDocument/2006/relationships/slideMaster" Target="slideMasters/slideMaster1.xml" Id="rId11" /><Relationship Type="http://schemas.openxmlformats.org/officeDocument/2006/relationships/slide" Target="slides/slide13.xml" Id="rId24" /><Relationship Type="http://schemas.openxmlformats.org/officeDocument/2006/relationships/slide" Target="slides/slide21.xml" Id="rId32" /><Relationship Type="http://schemas.openxmlformats.org/officeDocument/2006/relationships/slide" Target="slides/slide26.xml" Id="rId37" /><Relationship Type="http://schemas.openxmlformats.org/officeDocument/2006/relationships/slide" Target="slides/slide29.xml" Id="rId40" /><Relationship Type="http://schemas.openxmlformats.org/officeDocument/2006/relationships/slide" Target="slides/slide34.xml" Id="rId45" /><Relationship Type="http://schemas.openxmlformats.org/officeDocument/2006/relationships/slide" Target="slides/slide42.xml" Id="rId53" /><Relationship Type="http://schemas.openxmlformats.org/officeDocument/2006/relationships/notesMaster" Target="notesMasters/notesMaster1.xml" Id="rId58" /><Relationship Type="http://schemas.openxmlformats.org/officeDocument/2006/relationships/font" Target="fonts/font7.fntdata" Id="rId66" /><Relationship Type="http://schemas.microsoft.com/office/2018/10/relationships/authors" Target="authors.xml" Id="rId74" /><Relationship Type="http://schemas.openxmlformats.org/officeDocument/2006/relationships/customXml" Target="../customXml/item5.xml" Id="rId5" /><Relationship Type="http://schemas.openxmlformats.org/officeDocument/2006/relationships/font" Target="fonts/font2.fntdata" Id="rId61" /><Relationship Type="http://schemas.openxmlformats.org/officeDocument/2006/relationships/slide" Target="slides/slide8.xml" Id="rId19" /><Relationship Type="http://schemas.openxmlformats.org/officeDocument/2006/relationships/slide" Target="slides/slide3.xml" Id="rId14" /><Relationship Type="http://schemas.openxmlformats.org/officeDocument/2006/relationships/slide" Target="slides/slide11.xml" Id="rId22" /><Relationship Type="http://schemas.openxmlformats.org/officeDocument/2006/relationships/slide" Target="slides/slide16.xml" Id="rId27" /><Relationship Type="http://schemas.openxmlformats.org/officeDocument/2006/relationships/slide" Target="slides/slide19.xml" Id="rId30" /><Relationship Type="http://schemas.openxmlformats.org/officeDocument/2006/relationships/slide" Target="slides/slide24.xml" Id="rId35" /><Relationship Type="http://schemas.openxmlformats.org/officeDocument/2006/relationships/slide" Target="slides/slide32.xml" Id="rId43" /><Relationship Type="http://schemas.openxmlformats.org/officeDocument/2006/relationships/slide" Target="slides/slide37.xml" Id="rId48" /><Relationship Type="http://schemas.openxmlformats.org/officeDocument/2006/relationships/slide" Target="slides/slide45.xml" Id="rId56" /><Relationship Type="http://schemas.openxmlformats.org/officeDocument/2006/relationships/font" Target="fonts/font5.fntdata" Id="rId64" /><Relationship Type="http://schemas.openxmlformats.org/officeDocument/2006/relationships/tags" Target="tags/tag1.xml" Id="rId69" /><Relationship Type="http://schemas.openxmlformats.org/officeDocument/2006/relationships/customXml" Target="../customXml/item8.xml" Id="rId8" /><Relationship Type="http://schemas.openxmlformats.org/officeDocument/2006/relationships/slide" Target="slides/slide40.xml" Id="rId51" /><Relationship Type="http://schemas.openxmlformats.org/officeDocument/2006/relationships/theme" Target="theme/theme1.xml" Id="rId72" /><Relationship Type="http://schemas.openxmlformats.org/officeDocument/2006/relationships/customXml" Target="../customXml/item3.xml" Id="rId3" /><Relationship Type="http://schemas.openxmlformats.org/officeDocument/2006/relationships/slide" Target="slides/slide1.xml" Id="rId12" /><Relationship Type="http://schemas.openxmlformats.org/officeDocument/2006/relationships/slide" Target="slides/slide6.xml" Id="rId17" /><Relationship Type="http://schemas.openxmlformats.org/officeDocument/2006/relationships/slide" Target="slides/slide14.xml" Id="rId25" /><Relationship Type="http://schemas.openxmlformats.org/officeDocument/2006/relationships/slide" Target="slides/slide22.xml" Id="rId33" /><Relationship Type="http://schemas.openxmlformats.org/officeDocument/2006/relationships/slide" Target="slides/slide27.xml" Id="rId38" /><Relationship Type="http://schemas.openxmlformats.org/officeDocument/2006/relationships/slide" Target="slides/slide35.xml" Id="rId46" /><Relationship Type="http://schemas.openxmlformats.org/officeDocument/2006/relationships/handoutMaster" Target="handoutMasters/handoutMaster1.xml" Id="rId59" /><Relationship Type="http://schemas.openxmlformats.org/officeDocument/2006/relationships/font" Target="fonts/font8.fntdata" Id="rId67" /><Relationship Type="http://schemas.openxmlformats.org/officeDocument/2006/relationships/slide" Target="slides/slide9.xml" Id="rId20" /><Relationship Type="http://schemas.openxmlformats.org/officeDocument/2006/relationships/slide" Target="slides/slide30.xml" Id="rId41" /><Relationship Type="http://schemas.openxmlformats.org/officeDocument/2006/relationships/slide" Target="slides/slide43.xml" Id="rId54" /><Relationship Type="http://schemas.openxmlformats.org/officeDocument/2006/relationships/font" Target="fonts/font3.fntdata" Id="rId62" /><Relationship Type="http://schemas.openxmlformats.org/officeDocument/2006/relationships/presProps" Target="presProps.xml" Id="rId70" /><Relationship Type="http://schemas.openxmlformats.org/officeDocument/2006/relationships/customXml" Target="../customXml/item1.xml" Id="rId1" /><Relationship Type="http://schemas.openxmlformats.org/officeDocument/2006/relationships/customXml" Target="../customXml/item6.xml" Id="rId6" /><Relationship Type="http://schemas.openxmlformats.org/officeDocument/2006/relationships/slide" Target="slides/slide4.xml" Id="rId15" /><Relationship Type="http://schemas.openxmlformats.org/officeDocument/2006/relationships/slide" Target="slides/slide12.xml" Id="rId23" /><Relationship Type="http://schemas.openxmlformats.org/officeDocument/2006/relationships/slide" Target="slides/slide17.xml" Id="rId28" /><Relationship Type="http://schemas.openxmlformats.org/officeDocument/2006/relationships/slide" Target="slides/slide25.xml" Id="rId36" /><Relationship Type="http://schemas.openxmlformats.org/officeDocument/2006/relationships/slide" Target="slides/slide38.xml" Id="rId49" /><Relationship Type="http://schemas.openxmlformats.org/officeDocument/2006/relationships/slide" Target="slides/slide46.xml" Id="rId57" /><Relationship Type="http://schemas.openxmlformats.org/officeDocument/2006/relationships/customXml" Target="../customXml/item10.xml" Id="rId10" /><Relationship Type="http://schemas.openxmlformats.org/officeDocument/2006/relationships/slide" Target="slides/slide20.xml" Id="rId31" /><Relationship Type="http://schemas.openxmlformats.org/officeDocument/2006/relationships/slide" Target="slides/slide33.xml" Id="rId44" /><Relationship Type="http://schemas.openxmlformats.org/officeDocument/2006/relationships/slide" Target="slides/slide41.xml" Id="rId52" /><Relationship Type="http://schemas.openxmlformats.org/officeDocument/2006/relationships/font" Target="fonts/font1.fntdata" Id="rId60" /><Relationship Type="http://schemas.openxmlformats.org/officeDocument/2006/relationships/font" Target="fonts/font6.fntdata" Id="rId65" /><Relationship Type="http://schemas.openxmlformats.org/officeDocument/2006/relationships/tableStyles" Target="tableStyles.xml" Id="rId73" /><Relationship Type="http://schemas.openxmlformats.org/officeDocument/2006/relationships/customXml" Target="../customXml/item4.xml" Id="rId4" /><Relationship Type="http://schemas.openxmlformats.org/officeDocument/2006/relationships/customXml" Target="../customXml/item9.xml" Id="rId9" /><Relationship Type="http://schemas.openxmlformats.org/officeDocument/2006/relationships/slide" Target="slides/slide2.xml" Id="rId13" /><Relationship Type="http://schemas.openxmlformats.org/officeDocument/2006/relationships/slide" Target="slides/slide7.xml" Id="rId18" /><Relationship Type="http://schemas.openxmlformats.org/officeDocument/2006/relationships/slide" Target="slides/slide28.xml" Id="rId39" /><Relationship Type="http://schemas.openxmlformats.org/officeDocument/2006/relationships/slide" Target="slides/slide23.xml" Id="rId34" /><Relationship Type="http://schemas.openxmlformats.org/officeDocument/2006/relationships/slide" Target="slides/slide39.xml" Id="rId50" /><Relationship Type="http://schemas.openxmlformats.org/officeDocument/2006/relationships/slide" Target="slides/slide44.xml" Id="rId55" /><Relationship Type="http://schemas.openxmlformats.org/officeDocument/2006/relationships/customXml" Target="../customXml/item7.xml" Id="rId7" /><Relationship Type="http://schemas.openxmlformats.org/officeDocument/2006/relationships/viewProps" Target="viewProps.xml" Id="rId71" /><Relationship Type="http://schemas.openxmlformats.org/officeDocument/2006/relationships/customXml" Target="/customXML/itemb.xml" Id="imanage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BBFFA-C1CF-4E37-BC91-8345C5E59B73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B168FC44-E8AC-4225-AF27-75F8C5F6AC0F}">
      <dgm:prSet phldrT="[Text]" custT="1"/>
      <dgm:spPr>
        <a:solidFill>
          <a:schemeClr val="accent4"/>
        </a:solidFill>
      </dgm:spPr>
      <dgm:t>
        <a:bodyPr/>
        <a:lstStyle/>
        <a:p>
          <a:r>
            <a:rPr lang="nb-NO" sz="1800" b="1" dirty="0">
              <a:solidFill>
                <a:schemeClr val="accent1">
                  <a:lumMod val="100000"/>
                </a:schemeClr>
              </a:solidFill>
            </a:rPr>
            <a:t>Normal drift</a:t>
          </a:r>
        </a:p>
      </dgm:t>
    </dgm:pt>
    <dgm:pt modelId="{3FC293E2-FD90-4EAA-BA03-96BE8E26A3DE}" type="parTrans" cxnId="{8A5B56DF-7DC8-4092-8A99-A46DC06E8B18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27827010-1A71-43A0-94D7-A843CEC19E12}" type="sibTrans" cxnId="{8A5B56DF-7DC8-4092-8A99-A46DC06E8B18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04117C7A-EB2C-4629-BFEA-125864A2CEDA}">
      <dgm:prSet phldrT="[Text]" custT="1"/>
      <dgm:spPr>
        <a:solidFill>
          <a:schemeClr val="accent1"/>
        </a:solidFill>
      </dgm:spPr>
      <dgm:t>
        <a:bodyPr tIns="0" bIns="144000"/>
        <a:lstStyle/>
        <a:p>
          <a:r>
            <a:rPr lang="nb-NO" sz="1800" b="1" dirty="0">
              <a:solidFill>
                <a:schemeClr val="bg1"/>
              </a:solidFill>
            </a:rPr>
            <a:t>"Uforsvarlig likviditet/EK"</a:t>
          </a:r>
        </a:p>
      </dgm:t>
    </dgm:pt>
    <dgm:pt modelId="{34A7ADF8-8946-407E-9861-A78E5F904745}" type="parTrans" cxnId="{7F6CDEED-7674-4910-A2FC-B0452E588422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5291F9D5-5265-43AF-80A5-40C8F6CCEE7A}" type="sibTrans" cxnId="{7F6CDEED-7674-4910-A2FC-B0452E588422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9E3D713C-7A9F-438D-8E8A-D2AD096F62C4}">
      <dgm:prSet phldrT="[Text]" custT="1"/>
      <dgm:spPr>
        <a:solidFill>
          <a:schemeClr val="accent2">
            <a:lumMod val="100000"/>
          </a:schemeClr>
        </a:solidFill>
      </dgm:spPr>
      <dgm:t>
        <a:bodyPr tIns="0" bIns="216000"/>
        <a:lstStyle/>
        <a:p>
          <a:r>
            <a:rPr lang="nb-NO" sz="1800" b="1" dirty="0">
              <a:solidFill>
                <a:schemeClr val="tx1">
                  <a:lumMod val="75000"/>
                </a:schemeClr>
              </a:solidFill>
            </a:rPr>
            <a:t>Insolvens</a:t>
          </a:r>
        </a:p>
        <a:p>
          <a:endParaRPr lang="nb-NO" sz="1800" b="1" dirty="0">
            <a:solidFill>
              <a:schemeClr val="bg1"/>
            </a:solidFill>
          </a:endParaRPr>
        </a:p>
      </dgm:t>
    </dgm:pt>
    <dgm:pt modelId="{0A9C5E94-949E-4154-A3C3-23AD9D8BC9FD}" type="parTrans" cxnId="{AC735907-5311-4E22-868E-A0E515A31AB6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B472948C-A438-4638-BD0C-A62847EE8AD3}" type="sibTrans" cxnId="{AC735907-5311-4E22-868E-A0E515A31AB6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BFA3D1C5-FB16-4D0E-8528-A428C6C5F57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nb-NO" sz="1800" b="1" dirty="0">
              <a:solidFill>
                <a:schemeClr val="accent1">
                  <a:lumMod val="100000"/>
                </a:schemeClr>
              </a:solidFill>
            </a:rPr>
            <a:t>Økonomiske problemer</a:t>
          </a:r>
        </a:p>
      </dgm:t>
    </dgm:pt>
    <dgm:pt modelId="{BF55D7FE-4B13-48E1-A29C-622BC8DF789A}" type="parTrans" cxnId="{A4A7BC28-6995-4C59-8E35-6473F91644DE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27E77EB3-09BE-4451-8C66-7039D8C0AF65}" type="sibTrans" cxnId="{A4A7BC28-6995-4C59-8E35-6473F91644DE}">
      <dgm:prSet/>
      <dgm:spPr/>
      <dgm:t>
        <a:bodyPr/>
        <a:lstStyle/>
        <a:p>
          <a:endParaRPr lang="nb-NO" sz="1200">
            <a:solidFill>
              <a:schemeClr val="bg1"/>
            </a:solidFill>
          </a:endParaRPr>
        </a:p>
      </dgm:t>
    </dgm:pt>
    <dgm:pt modelId="{F1898B17-78E9-4D55-8ADA-D7CEB710C372}" type="pres">
      <dgm:prSet presAssocID="{E3BBBFFA-C1CF-4E37-BC91-8345C5E59B73}" presName="Name0" presStyleCnt="0">
        <dgm:presLayoutVars>
          <dgm:dir/>
          <dgm:animLvl val="lvl"/>
          <dgm:resizeHandles val="exact"/>
        </dgm:presLayoutVars>
      </dgm:prSet>
      <dgm:spPr/>
    </dgm:pt>
    <dgm:pt modelId="{157E0E89-80B1-4FFE-884E-02733B71435D}" type="pres">
      <dgm:prSet presAssocID="{B168FC44-E8AC-4225-AF27-75F8C5F6AC0F}" presName="Name8" presStyleCnt="0"/>
      <dgm:spPr/>
    </dgm:pt>
    <dgm:pt modelId="{A81B4F8A-B349-4512-9A5E-9869026D3E53}" type="pres">
      <dgm:prSet presAssocID="{B168FC44-E8AC-4225-AF27-75F8C5F6AC0F}" presName="level" presStyleLbl="node1" presStyleIdx="0" presStyleCnt="4" custLinFactNeighborX="15544" custLinFactNeighborY="-91190">
        <dgm:presLayoutVars>
          <dgm:chMax val="1"/>
          <dgm:bulletEnabled val="1"/>
        </dgm:presLayoutVars>
      </dgm:prSet>
      <dgm:spPr/>
    </dgm:pt>
    <dgm:pt modelId="{42C79620-0BBB-4951-9C74-4B0334407520}" type="pres">
      <dgm:prSet presAssocID="{B168FC44-E8AC-4225-AF27-75F8C5F6AC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2D0104E-6CD5-49CA-A3B4-3F5D6281E746}" type="pres">
      <dgm:prSet presAssocID="{BFA3D1C5-FB16-4D0E-8528-A428C6C5F57D}" presName="Name8" presStyleCnt="0"/>
      <dgm:spPr/>
    </dgm:pt>
    <dgm:pt modelId="{8921D822-E132-4527-AA15-19F5E1E83FE4}" type="pres">
      <dgm:prSet presAssocID="{BFA3D1C5-FB16-4D0E-8528-A428C6C5F57D}" presName="level" presStyleLbl="node1" presStyleIdx="1" presStyleCnt="4">
        <dgm:presLayoutVars>
          <dgm:chMax val="1"/>
          <dgm:bulletEnabled val="1"/>
        </dgm:presLayoutVars>
      </dgm:prSet>
      <dgm:spPr/>
    </dgm:pt>
    <dgm:pt modelId="{EF835C03-BC0A-4B56-AD41-A48B6CF98AE8}" type="pres">
      <dgm:prSet presAssocID="{BFA3D1C5-FB16-4D0E-8528-A428C6C5F57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82B1BC9-DE64-4230-A75C-A0F6CF0D7E08}" type="pres">
      <dgm:prSet presAssocID="{04117C7A-EB2C-4629-BFEA-125864A2CEDA}" presName="Name8" presStyleCnt="0"/>
      <dgm:spPr/>
    </dgm:pt>
    <dgm:pt modelId="{535709A0-DF05-4862-8C8F-6D9AF83B972D}" type="pres">
      <dgm:prSet presAssocID="{04117C7A-EB2C-4629-BFEA-125864A2CEDA}" presName="level" presStyleLbl="node1" presStyleIdx="2" presStyleCnt="4">
        <dgm:presLayoutVars>
          <dgm:chMax val="1"/>
          <dgm:bulletEnabled val="1"/>
        </dgm:presLayoutVars>
      </dgm:prSet>
      <dgm:spPr/>
    </dgm:pt>
    <dgm:pt modelId="{808D94DF-AAD8-49CA-BFA7-0EB89301C5DD}" type="pres">
      <dgm:prSet presAssocID="{04117C7A-EB2C-4629-BFEA-125864A2CED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D78061D-E949-462C-A958-2DA9DD3AF330}" type="pres">
      <dgm:prSet presAssocID="{9E3D713C-7A9F-438D-8E8A-D2AD096F62C4}" presName="Name8" presStyleCnt="0"/>
      <dgm:spPr/>
    </dgm:pt>
    <dgm:pt modelId="{02326DFA-6242-4076-9EB5-B9A2D894B5BC}" type="pres">
      <dgm:prSet presAssocID="{9E3D713C-7A9F-438D-8E8A-D2AD096F62C4}" presName="level" presStyleLbl="node1" presStyleIdx="3" presStyleCnt="4">
        <dgm:presLayoutVars>
          <dgm:chMax val="1"/>
          <dgm:bulletEnabled val="1"/>
        </dgm:presLayoutVars>
      </dgm:prSet>
      <dgm:spPr/>
    </dgm:pt>
    <dgm:pt modelId="{D8B2BA07-2235-49EE-85B4-63EE48226475}" type="pres">
      <dgm:prSet presAssocID="{9E3D713C-7A9F-438D-8E8A-D2AD096F62C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C735907-5311-4E22-868E-A0E515A31AB6}" srcId="{E3BBBFFA-C1CF-4E37-BC91-8345C5E59B73}" destId="{9E3D713C-7A9F-438D-8E8A-D2AD096F62C4}" srcOrd="3" destOrd="0" parTransId="{0A9C5E94-949E-4154-A3C3-23AD9D8BC9FD}" sibTransId="{B472948C-A438-4638-BD0C-A62847EE8AD3}"/>
    <dgm:cxn modelId="{A948880E-EBD4-474D-8D50-CC2C9CFFC8EE}" type="presOf" srcId="{B168FC44-E8AC-4225-AF27-75F8C5F6AC0F}" destId="{42C79620-0BBB-4951-9C74-4B0334407520}" srcOrd="1" destOrd="0" presId="urn:microsoft.com/office/officeart/2005/8/layout/pyramid3"/>
    <dgm:cxn modelId="{D80A551A-FE12-4333-8696-DF532E2540B4}" type="presOf" srcId="{9E3D713C-7A9F-438D-8E8A-D2AD096F62C4}" destId="{D8B2BA07-2235-49EE-85B4-63EE48226475}" srcOrd="1" destOrd="0" presId="urn:microsoft.com/office/officeart/2005/8/layout/pyramid3"/>
    <dgm:cxn modelId="{A4A7BC28-6995-4C59-8E35-6473F91644DE}" srcId="{E3BBBFFA-C1CF-4E37-BC91-8345C5E59B73}" destId="{BFA3D1C5-FB16-4D0E-8528-A428C6C5F57D}" srcOrd="1" destOrd="0" parTransId="{BF55D7FE-4B13-48E1-A29C-622BC8DF789A}" sibTransId="{27E77EB3-09BE-4451-8C66-7039D8C0AF65}"/>
    <dgm:cxn modelId="{803C6B33-DC94-4C70-8D9F-FAB5DC68E0C5}" type="presOf" srcId="{BFA3D1C5-FB16-4D0E-8528-A428C6C5F57D}" destId="{8921D822-E132-4527-AA15-19F5E1E83FE4}" srcOrd="0" destOrd="0" presId="urn:microsoft.com/office/officeart/2005/8/layout/pyramid3"/>
    <dgm:cxn modelId="{1A8FFB62-89AB-4578-8544-81D54B6A0B62}" type="presOf" srcId="{B168FC44-E8AC-4225-AF27-75F8C5F6AC0F}" destId="{A81B4F8A-B349-4512-9A5E-9869026D3E53}" srcOrd="0" destOrd="0" presId="urn:microsoft.com/office/officeart/2005/8/layout/pyramid3"/>
    <dgm:cxn modelId="{933C6392-0C30-440F-B7FC-65C7EED7E7ED}" type="presOf" srcId="{04117C7A-EB2C-4629-BFEA-125864A2CEDA}" destId="{535709A0-DF05-4862-8C8F-6D9AF83B972D}" srcOrd="0" destOrd="0" presId="urn:microsoft.com/office/officeart/2005/8/layout/pyramid3"/>
    <dgm:cxn modelId="{5155219B-AE6B-4B50-AB04-8226CA272122}" type="presOf" srcId="{BFA3D1C5-FB16-4D0E-8528-A428C6C5F57D}" destId="{EF835C03-BC0A-4B56-AD41-A48B6CF98AE8}" srcOrd="1" destOrd="0" presId="urn:microsoft.com/office/officeart/2005/8/layout/pyramid3"/>
    <dgm:cxn modelId="{058BFEC3-3A50-4743-988D-0F36A9DB4E6D}" type="presOf" srcId="{04117C7A-EB2C-4629-BFEA-125864A2CEDA}" destId="{808D94DF-AAD8-49CA-BFA7-0EB89301C5DD}" srcOrd="1" destOrd="0" presId="urn:microsoft.com/office/officeart/2005/8/layout/pyramid3"/>
    <dgm:cxn modelId="{8CDE02CB-2E3C-4475-82EC-DF14F2D24395}" type="presOf" srcId="{9E3D713C-7A9F-438D-8E8A-D2AD096F62C4}" destId="{02326DFA-6242-4076-9EB5-B9A2D894B5BC}" srcOrd="0" destOrd="0" presId="urn:microsoft.com/office/officeart/2005/8/layout/pyramid3"/>
    <dgm:cxn modelId="{8A5B56DF-7DC8-4092-8A99-A46DC06E8B18}" srcId="{E3BBBFFA-C1CF-4E37-BC91-8345C5E59B73}" destId="{B168FC44-E8AC-4225-AF27-75F8C5F6AC0F}" srcOrd="0" destOrd="0" parTransId="{3FC293E2-FD90-4EAA-BA03-96BE8E26A3DE}" sibTransId="{27827010-1A71-43A0-94D7-A843CEC19E12}"/>
    <dgm:cxn modelId="{8CA55BE7-688F-4D29-8D78-5F9437BBDDC3}" type="presOf" srcId="{E3BBBFFA-C1CF-4E37-BC91-8345C5E59B73}" destId="{F1898B17-78E9-4D55-8ADA-D7CEB710C372}" srcOrd="0" destOrd="0" presId="urn:microsoft.com/office/officeart/2005/8/layout/pyramid3"/>
    <dgm:cxn modelId="{7F6CDEED-7674-4910-A2FC-B0452E588422}" srcId="{E3BBBFFA-C1CF-4E37-BC91-8345C5E59B73}" destId="{04117C7A-EB2C-4629-BFEA-125864A2CEDA}" srcOrd="2" destOrd="0" parTransId="{34A7ADF8-8946-407E-9861-A78E5F904745}" sibTransId="{5291F9D5-5265-43AF-80A5-40C8F6CCEE7A}"/>
    <dgm:cxn modelId="{C97B47E4-9CDA-455A-951F-51C857B1627C}" type="presParOf" srcId="{F1898B17-78E9-4D55-8ADA-D7CEB710C372}" destId="{157E0E89-80B1-4FFE-884E-02733B71435D}" srcOrd="0" destOrd="0" presId="urn:microsoft.com/office/officeart/2005/8/layout/pyramid3"/>
    <dgm:cxn modelId="{E052BDCF-131F-4166-97E3-F6F54A1EDE4F}" type="presParOf" srcId="{157E0E89-80B1-4FFE-884E-02733B71435D}" destId="{A81B4F8A-B349-4512-9A5E-9869026D3E53}" srcOrd="0" destOrd="0" presId="urn:microsoft.com/office/officeart/2005/8/layout/pyramid3"/>
    <dgm:cxn modelId="{426E58C2-2099-4549-8ED2-0CEE1C05B9E3}" type="presParOf" srcId="{157E0E89-80B1-4FFE-884E-02733B71435D}" destId="{42C79620-0BBB-4951-9C74-4B0334407520}" srcOrd="1" destOrd="0" presId="urn:microsoft.com/office/officeart/2005/8/layout/pyramid3"/>
    <dgm:cxn modelId="{60E5DC17-B2EF-44E3-AD7E-6A7D953D15A2}" type="presParOf" srcId="{F1898B17-78E9-4D55-8ADA-D7CEB710C372}" destId="{C2D0104E-6CD5-49CA-A3B4-3F5D6281E746}" srcOrd="1" destOrd="0" presId="urn:microsoft.com/office/officeart/2005/8/layout/pyramid3"/>
    <dgm:cxn modelId="{95A48854-6AF2-4F7B-947F-DC777157EF93}" type="presParOf" srcId="{C2D0104E-6CD5-49CA-A3B4-3F5D6281E746}" destId="{8921D822-E132-4527-AA15-19F5E1E83FE4}" srcOrd="0" destOrd="0" presId="urn:microsoft.com/office/officeart/2005/8/layout/pyramid3"/>
    <dgm:cxn modelId="{96FB97E8-FDCF-464E-BC68-50C17620D7F3}" type="presParOf" srcId="{C2D0104E-6CD5-49CA-A3B4-3F5D6281E746}" destId="{EF835C03-BC0A-4B56-AD41-A48B6CF98AE8}" srcOrd="1" destOrd="0" presId="urn:microsoft.com/office/officeart/2005/8/layout/pyramid3"/>
    <dgm:cxn modelId="{9A6B5E85-D632-45E7-811D-A3103E716B73}" type="presParOf" srcId="{F1898B17-78E9-4D55-8ADA-D7CEB710C372}" destId="{182B1BC9-DE64-4230-A75C-A0F6CF0D7E08}" srcOrd="2" destOrd="0" presId="urn:microsoft.com/office/officeart/2005/8/layout/pyramid3"/>
    <dgm:cxn modelId="{159B783A-2B7A-40EB-B183-7A42AFA60A87}" type="presParOf" srcId="{182B1BC9-DE64-4230-A75C-A0F6CF0D7E08}" destId="{535709A0-DF05-4862-8C8F-6D9AF83B972D}" srcOrd="0" destOrd="0" presId="urn:microsoft.com/office/officeart/2005/8/layout/pyramid3"/>
    <dgm:cxn modelId="{2D436789-CB0E-4FE3-99AD-C7472208D239}" type="presParOf" srcId="{182B1BC9-DE64-4230-A75C-A0F6CF0D7E08}" destId="{808D94DF-AAD8-49CA-BFA7-0EB89301C5DD}" srcOrd="1" destOrd="0" presId="urn:microsoft.com/office/officeart/2005/8/layout/pyramid3"/>
    <dgm:cxn modelId="{AF0EDA51-2970-4D35-AE01-FD9CAF66EF81}" type="presParOf" srcId="{F1898B17-78E9-4D55-8ADA-D7CEB710C372}" destId="{8D78061D-E949-462C-A958-2DA9DD3AF330}" srcOrd="3" destOrd="0" presId="urn:microsoft.com/office/officeart/2005/8/layout/pyramid3"/>
    <dgm:cxn modelId="{28C344C5-48B5-49D7-80C7-F2E241F01971}" type="presParOf" srcId="{8D78061D-E949-462C-A958-2DA9DD3AF330}" destId="{02326DFA-6242-4076-9EB5-B9A2D894B5BC}" srcOrd="0" destOrd="0" presId="urn:microsoft.com/office/officeart/2005/8/layout/pyramid3"/>
    <dgm:cxn modelId="{9C4DAAAC-2B99-4129-A14A-6A56D578383A}" type="presParOf" srcId="{8D78061D-E949-462C-A958-2DA9DD3AF330}" destId="{D8B2BA07-2235-49EE-85B4-63EE4822647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B4F8A-B349-4512-9A5E-9869026D3E53}">
      <dsp:nvSpPr>
        <dsp:cNvPr id="0" name=""/>
        <dsp:cNvSpPr/>
      </dsp:nvSpPr>
      <dsp:spPr>
        <a:xfrm rot="10800000">
          <a:off x="0" y="0"/>
          <a:ext cx="6684600" cy="1055943"/>
        </a:xfrm>
        <a:prstGeom prst="trapezoid">
          <a:avLst>
            <a:gd name="adj" fmla="val 79131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1">
                  <a:lumMod val="100000"/>
                </a:schemeClr>
              </a:solidFill>
            </a:rPr>
            <a:t>Normal drift</a:t>
          </a:r>
        </a:p>
      </dsp:txBody>
      <dsp:txXfrm rot="-10800000">
        <a:off x="1169804" y="0"/>
        <a:ext cx="4344990" cy="1055943"/>
      </dsp:txXfrm>
    </dsp:sp>
    <dsp:sp modelId="{8921D822-E132-4527-AA15-19F5E1E83FE4}">
      <dsp:nvSpPr>
        <dsp:cNvPr id="0" name=""/>
        <dsp:cNvSpPr/>
      </dsp:nvSpPr>
      <dsp:spPr>
        <a:xfrm rot="10800000">
          <a:off x="835574" y="1055943"/>
          <a:ext cx="5013450" cy="1055943"/>
        </a:xfrm>
        <a:prstGeom prst="trapezoid">
          <a:avLst>
            <a:gd name="adj" fmla="val 79131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1">
                  <a:lumMod val="100000"/>
                </a:schemeClr>
              </a:solidFill>
            </a:rPr>
            <a:t>Økonomiske problemer</a:t>
          </a:r>
        </a:p>
      </dsp:txBody>
      <dsp:txXfrm rot="-10800000">
        <a:off x="1712928" y="1055943"/>
        <a:ext cx="3258742" cy="1055943"/>
      </dsp:txXfrm>
    </dsp:sp>
    <dsp:sp modelId="{535709A0-DF05-4862-8C8F-6D9AF83B972D}">
      <dsp:nvSpPr>
        <dsp:cNvPr id="0" name=""/>
        <dsp:cNvSpPr/>
      </dsp:nvSpPr>
      <dsp:spPr>
        <a:xfrm rot="10800000">
          <a:off x="1671150" y="2111886"/>
          <a:ext cx="3342300" cy="1055943"/>
        </a:xfrm>
        <a:prstGeom prst="trapezoid">
          <a:avLst>
            <a:gd name="adj" fmla="val 79131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22860" bIns="144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bg1"/>
              </a:solidFill>
            </a:rPr>
            <a:t>"Uforsvarlig likviditet/EK"</a:t>
          </a:r>
        </a:p>
      </dsp:txBody>
      <dsp:txXfrm rot="-10800000">
        <a:off x="2256052" y="2111886"/>
        <a:ext cx="2172495" cy="1055943"/>
      </dsp:txXfrm>
    </dsp:sp>
    <dsp:sp modelId="{02326DFA-6242-4076-9EB5-B9A2D894B5BC}">
      <dsp:nvSpPr>
        <dsp:cNvPr id="0" name=""/>
        <dsp:cNvSpPr/>
      </dsp:nvSpPr>
      <dsp:spPr>
        <a:xfrm rot="10800000">
          <a:off x="2506724" y="3167829"/>
          <a:ext cx="1671150" cy="1055943"/>
        </a:xfrm>
        <a:prstGeom prst="trapezoid">
          <a:avLst>
            <a:gd name="adj" fmla="val 79131"/>
          </a:avLst>
        </a:prstGeom>
        <a:solidFill>
          <a:schemeClr val="accent2">
            <a:lumMod val="10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22860" bIns="2160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tx1">
                  <a:lumMod val="75000"/>
                </a:schemeClr>
              </a:solidFill>
            </a:rPr>
            <a:t>Insolvens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800" b="1" kern="1200" dirty="0">
            <a:solidFill>
              <a:schemeClr val="bg1"/>
            </a:solidFill>
          </a:endParaRPr>
        </a:p>
      </dsp:txBody>
      <dsp:txXfrm rot="-10800000">
        <a:off x="2506724" y="3167829"/>
        <a:ext cx="1671150" cy="1055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03 April 2025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63FEA0BA-0B43-4CD5-8DCE-4589959A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6634" y="420808"/>
            <a:ext cx="996496" cy="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03 April 2025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1AE7EE4B-0F9F-47EC-A553-FAE443F9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6800" y="420808"/>
            <a:ext cx="996496" cy="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84624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69340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82030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20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29922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31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62898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60F592A-FA17-4C23-A823-06AD2B49FCE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Styrearbeid i krisetider | Fem viktige råd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995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11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45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506198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/>
              <a:pPr/>
              <a:t>46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63696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ommess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EDE7DE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solidFill>
                  <a:srgbClr val="EDE7D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A037BA-2610-E156-AC32-9282FA3A7E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763" y="775684"/>
            <a:ext cx="5711825" cy="324000"/>
          </a:xfrm>
        </p:spPr>
        <p:txBody>
          <a:bodyPr/>
          <a:lstStyle>
            <a:lvl1pPr marL="0" indent="0">
              <a:buNone/>
              <a:defRPr sz="1250" cap="all" spc="0" baseline="0">
                <a:solidFill>
                  <a:srgbClr val="EDE7DE"/>
                </a:solidFill>
              </a:defRPr>
            </a:lvl1pPr>
            <a:lvl2pPr marL="180000" indent="0">
              <a:buNone/>
              <a:defRPr sz="1250" spc="0" baseline="0">
                <a:solidFill>
                  <a:srgbClr val="EDE7DE"/>
                </a:solidFill>
              </a:defRPr>
            </a:lvl2pPr>
            <a:lvl3pPr marL="360000" indent="0">
              <a:buNone/>
              <a:defRPr sz="1250" spc="0" baseline="0">
                <a:solidFill>
                  <a:srgbClr val="EDE7DE"/>
                </a:solidFill>
              </a:defRPr>
            </a:lvl3pPr>
            <a:lvl4pPr marL="540000" indent="0">
              <a:buNone/>
              <a:defRPr sz="1250" spc="0" baseline="0">
                <a:solidFill>
                  <a:srgbClr val="EDE7DE"/>
                </a:solidFill>
              </a:defRPr>
            </a:lvl4pPr>
            <a:lvl5pPr marL="720000" indent="0">
              <a:buNone/>
              <a:defRPr sz="1250" spc="0" baseline="0">
                <a:solidFill>
                  <a:srgbClr val="EDE7DE"/>
                </a:solidFill>
              </a:defRPr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EDE7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029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Blu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EDE7DE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  <p:sp>
        <p:nvSpPr>
          <p:cNvPr id="4" name="Advokatfirmaet Thommessen AS">
            <a:extLst>
              <a:ext uri="{FF2B5EF4-FFF2-40B4-BE49-F238E27FC236}">
                <a16:creationId xmlns:a16="http://schemas.microsoft.com/office/drawing/2014/main" id="{CC2A8B7E-35B3-E6E3-4F8F-A3DAA25FB6FD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EDE7DE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EDE7DE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5C92-E300-DD07-7D95-7BEA5661245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5121-F1B8-0936-D8E0-6F2B52CDF6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63C94-834D-9E79-DBCE-3AA50D667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78108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8607A-7453-24F0-D95A-5F0B069DDE5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74877-DA6A-3AE0-2A7C-39468EE4738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73BCD-22D1-6220-6106-C3323205E63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Advokatfirmaet Thommessen AS">
            <a:extLst>
              <a:ext uri="{FF2B5EF4-FFF2-40B4-BE49-F238E27FC236}">
                <a16:creationId xmlns:a16="http://schemas.microsoft.com/office/drawing/2014/main" id="{E8E48310-7E33-8306-BC92-12F7D1DECBCB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-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-10" baseline="0" noProof="0" dirty="0" err="1">
              <a:solidFill>
                <a:srgbClr val="0D4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0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0D4065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BD7C53AA-C9EF-43A5-8B73-706297951F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BE26EAAA-0C63-44D3-9F7D-5DF431E0E95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0D4065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  <p:sp>
        <p:nvSpPr>
          <p:cNvPr id="4" name="Advokatfirmaet Thommessen AS">
            <a:extLst>
              <a:ext uri="{FF2B5EF4-FFF2-40B4-BE49-F238E27FC236}">
                <a16:creationId xmlns:a16="http://schemas.microsoft.com/office/drawing/2014/main" id="{89EDD433-DFC0-9CA3-C69F-240309471C82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4AF17-64E7-1FE6-1EF9-618E5495D0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977596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686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10659600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02919C-C294-196C-F922-E27E3FE3804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0862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D8B98C7D-C3F2-43E5-A9EE-BD514B0FC7B0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3D9972-5495-41D0-B9D8-64949ED5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42AEF0C-22EC-413B-B75F-78A37B9886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2310448"/>
            <a:ext cx="4945062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4257157-A5A3-4538-B1A3-F1805141E2F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0176" y="2310448"/>
            <a:ext cx="4943473" cy="3779202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sz="1600" dirty="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defRPr lang="en-GB" sz="1400" dirty="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B4120F7-DEF4-41C3-8522-11B183EC36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9864-C9DD-4F31-A9F6-7C5A4D07CA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82E3A7-665F-1A00-2DD0-4F94A1EB94C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24120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075B19B2-D2E5-4FC7-990F-41BE900C7C9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106596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AB13FA-F506-42DD-9BED-12D0CC873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rgbClr val="0D4065"/>
                </a:solidFill>
              </a:defRPr>
            </a:lvl1pPr>
          </a:lstStyle>
          <a:p>
            <a:r>
              <a:rPr lang="nb-NO" noProof="0" dirty="0"/>
              <a:t>Klikk for å sette inn tittel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520EC5DF-5302-4D19-A0B6-5CECA13917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227A7C0-69B5-46FA-9874-F160456355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0C267-32A0-F3A4-E47D-D7D8D73725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3512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E7A7CF3-7209-4D76-BC1D-5B8E6034B4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783D-4458-456A-B2FD-1B2E9AB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E97799-3D07-E56B-AE9B-D0CBBE4C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945061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A8F426-A797-AB78-72CD-CDE19F3ED603}"/>
              </a:ext>
            </a:extLst>
          </p:cNvPr>
          <p:cNvSpPr/>
          <p:nvPr userDrawn="1"/>
        </p:nvSpPr>
        <p:spPr>
          <a:xfrm>
            <a:off x="0" y="0"/>
            <a:ext cx="5711825" cy="6858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Aft>
                <a:spcPts val="600"/>
              </a:spcAft>
            </a:pPr>
            <a:endParaRPr lang="nb-NO" sz="1600" noProof="0" dirty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57168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36644A-32CA-43AB-BDA9-AAD9D01700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478589" y="435600"/>
            <a:ext cx="4946612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8588" y="979200"/>
            <a:ext cx="4946612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8588" y="2311200"/>
            <a:ext cx="4946612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Date Placeholder 31" hidden="1">
            <a:extLst>
              <a:ext uri="{FF2B5EF4-FFF2-40B4-BE49-F238E27FC236}">
                <a16:creationId xmlns:a16="http://schemas.microsoft.com/office/drawing/2014/main" id="{34A5A879-CCD3-4C70-A0C4-B662FB8F1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2DF19756-068E-496E-8AC3-C107F2D18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E76DE-D24F-6852-DE83-8A8E151320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78587" y="0"/>
            <a:ext cx="5713413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18FB0-9B84-F5BA-92F3-1C16F889D0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"/>
          <p:cNvSpPr>
            <a:spLocks noGrp="1"/>
          </p:cNvSpPr>
          <p:nvPr>
            <p:ph type="pic" sz="quarter" idx="19" hasCustomPrompt="1"/>
          </p:nvPr>
        </p:nvSpPr>
        <p:spPr>
          <a:xfrm>
            <a:off x="8607600" y="0"/>
            <a:ext cx="3585600" cy="6861600"/>
          </a:xfrm>
          <a:noFill/>
        </p:spPr>
        <p:txBody>
          <a:bodyPr lIns="0" tIns="72000" rIns="0" b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EC6D9C-EAC1-4116-8C17-46FE681CFEB8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800" y="435600"/>
            <a:ext cx="7074000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D990196-F3FD-4433-A3D0-1E1F2F4F1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7074000" cy="111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9B207EB-87A6-4C3E-B1E6-FE118EA0E5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4" y="2311200"/>
            <a:ext cx="7073899" cy="3778450"/>
          </a:xfrm>
        </p:spPr>
        <p:txBody>
          <a:bodyPr vert="horz" lIns="0" tIns="0" rIns="0" bIns="720000" rtlCol="0"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GB" dirty="0"/>
            </a:lvl1pPr>
            <a:lvl2pPr>
              <a:lnSpc>
                <a:spcPct val="100000"/>
              </a:lnSpc>
              <a:spcAft>
                <a:spcPts val="0"/>
              </a:spcAft>
              <a:defRPr lang="en-GB" dirty="0"/>
            </a:lvl2pPr>
            <a:lvl3pPr>
              <a:lnSpc>
                <a:spcPct val="100000"/>
              </a:lnSpc>
              <a:spcAft>
                <a:spcPts val="0"/>
              </a:spcAft>
              <a:defRPr lang="en-GB" dirty="0"/>
            </a:lvl3pPr>
            <a:lvl4pPr>
              <a:lnSpc>
                <a:spcPct val="100000"/>
              </a:lnSpc>
              <a:spcAft>
                <a:spcPts val="600"/>
              </a:spcAft>
              <a:defRPr lang="en-GB" dirty="0"/>
            </a:lvl4pPr>
            <a:lvl5pPr>
              <a:lnSpc>
                <a:spcPct val="100000"/>
              </a:lnSpc>
              <a:spcAft>
                <a:spcPts val="600"/>
              </a:spcAft>
              <a:defRPr lang="en-GB" dirty="0"/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73A3E0D-DDD7-4028-A069-0832D2B848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327AE0-8CD6-4FCB-9097-B4AD857310A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D22D7-50CD-F930-57F0-241A9E13CD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0466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422" userDrawn="1">
          <p15:clr>
            <a:srgbClr val="A4A3A4"/>
          </p15:clr>
        </p15:guide>
        <p15:guide id="3" pos="4939" userDrawn="1">
          <p15:clr>
            <a:srgbClr val="A4A3A4"/>
          </p15:clr>
        </p15:guide>
        <p15:guide id="4" orient="horz" pos="1455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81AECF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80BA2-6DBD-3E2E-A71E-25FC1F7C87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763" y="5590800"/>
            <a:ext cx="5711825" cy="212725"/>
          </a:xfrm>
        </p:spPr>
        <p:txBody>
          <a:bodyPr/>
          <a:lstStyle>
            <a:lvl1pPr marL="0" indent="0">
              <a:buNone/>
              <a:defRPr sz="1250" cap="all" spc="0" baseline="0"/>
            </a:lvl1pPr>
            <a:lvl2pPr marL="180000" indent="0">
              <a:buNone/>
              <a:defRPr sz="1250" spc="0" baseline="0"/>
            </a:lvl2pPr>
            <a:lvl3pPr marL="360000" indent="0">
              <a:buNone/>
              <a:defRPr sz="1250" spc="0" baseline="0"/>
            </a:lvl3pPr>
            <a:lvl4pPr marL="540000" indent="0">
              <a:buNone/>
              <a:defRPr sz="1250" spc="0" baseline="0"/>
            </a:lvl4pPr>
            <a:lvl5pPr marL="720000" indent="0">
              <a:buNone/>
              <a:defRPr sz="1250" spc="0" baseline="0"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7366DA-2E81-57D1-54D1-71971DAD74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775792"/>
            <a:ext cx="5711825" cy="324000"/>
          </a:xfrm>
        </p:spPr>
        <p:txBody>
          <a:bodyPr/>
          <a:lstStyle>
            <a:lvl1pPr marL="0" indent="0">
              <a:buNone/>
              <a:defRPr sz="1250" cap="all" spc="0" baseline="0"/>
            </a:lvl1pPr>
            <a:lvl2pPr marL="180000" indent="0">
              <a:buNone/>
              <a:defRPr sz="1250" baseline="0"/>
            </a:lvl2pPr>
            <a:lvl3pPr marL="360000" indent="0">
              <a:buNone/>
              <a:defRPr sz="1250" baseline="0"/>
            </a:lvl3pPr>
            <a:lvl4pPr marL="540000" indent="0">
              <a:buNone/>
              <a:defRPr sz="1250" baseline="0"/>
            </a:lvl4pPr>
            <a:lvl5pPr marL="720000" indent="0">
              <a:buNone/>
              <a:defRPr sz="1250" baseline="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10D6159D-27B1-7FF5-6955-7AA8996D924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0D40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3601" y="0"/>
            <a:ext cx="35856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349654" y="435600"/>
            <a:ext cx="7073996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9653" y="979200"/>
            <a:ext cx="7073996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Klikk for å sette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49653" y="2311200"/>
            <a:ext cx="7073996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3DD50389-31D4-4487-A59F-DA9B12AED3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8A352-2006-44E0-A34B-1B361A9E39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7F493-FF01-1139-B3B1-F5681B1F81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5966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39" userDrawn="1">
          <p15:clr>
            <a:srgbClr val="A4A3A4"/>
          </p15:clr>
        </p15:guide>
        <p15:guide id="2" pos="2256" userDrawn="1">
          <p15:clr>
            <a:srgbClr val="A4A3A4"/>
          </p15:clr>
        </p15:guide>
        <p15:guide id="3" orient="horz" pos="1455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dark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599799" y="0"/>
            <a:ext cx="3600000" cy="686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EDE7DE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EDE7DE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EDE7DE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EDE7DE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EDE7DE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61A66-754F-8995-F8BE-B951E18817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27564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  <p15:guide id="3" pos="4326" userDrawn="1">
          <p15:clr>
            <a:srgbClr val="A4A3A4"/>
          </p15:clr>
        </p15:guide>
        <p15:guide id="4" pos="4939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ight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599799" y="0"/>
            <a:ext cx="36000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0D4065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61A66-754F-8995-F8BE-B951E18817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70172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  <p15:guide id="3" pos="4326" userDrawn="1">
          <p15:clr>
            <a:srgbClr val="A4A3A4"/>
          </p15:clr>
        </p15:guide>
        <p15:guide id="4" pos="4939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an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599799" y="0"/>
            <a:ext cx="36000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EF5BAD64-E812-48E9-9EDE-8CAB9F3CB9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B46E49-D192-4213-801F-0C058B982DB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0D4065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0D4065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0D4065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61A66-754F-8995-F8BE-B951E18817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71081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  <p15:guide id="3" pos="4326" userDrawn="1">
          <p15:clr>
            <a:srgbClr val="A4A3A4"/>
          </p15:clr>
        </p15:guide>
        <p15:guide id="4" pos="4939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590414" y="0"/>
            <a:ext cx="36000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F1DA4-62AB-9B17-CF4C-0BA5C63A400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69988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590414" y="0"/>
            <a:ext cx="36000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Date Placeholder 13" hidden="1">
            <a:extLst>
              <a:ext uri="{FF2B5EF4-FFF2-40B4-BE49-F238E27FC236}">
                <a16:creationId xmlns:a16="http://schemas.microsoft.com/office/drawing/2014/main" id="{B54DCDF7-552D-4A06-9B93-608F8C503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4121A59-5B56-446F-AB4C-8CA2F46056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F1DA4-62AB-9B17-CF4C-0BA5C63A400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695124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ligh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4877E3-E585-D831-8014-00E4061F0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10" name="Advokatfirmaet Thommessen AS">
            <a:extLst>
              <a:ext uri="{FF2B5EF4-FFF2-40B4-BE49-F238E27FC236}">
                <a16:creationId xmlns:a16="http://schemas.microsoft.com/office/drawing/2014/main" id="{173C3F9C-8301-A177-40FD-F3E40393C7A7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0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 userDrawn="1">
          <p15:clr>
            <a:srgbClr val="A4A3A4"/>
          </p15:clr>
        </p15:guide>
        <p15:guide id="2" orient="horz" pos="1455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199"/>
            <a:ext cx="4945025" cy="377845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28BFE1-CE88-80D8-5B57-E6217F4E7A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10" name="Advokatfirmaet Thommessen AS">
            <a:extLst>
              <a:ext uri="{FF2B5EF4-FFF2-40B4-BE49-F238E27FC236}">
                <a16:creationId xmlns:a16="http://schemas.microsoft.com/office/drawing/2014/main" id="{8DA8AD40-58F0-8149-955E-CC9831D94CC1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8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 userDrawn="1">
          <p15:clr>
            <a:srgbClr val="A4A3A4"/>
          </p15:clr>
        </p15:guide>
        <p15:guide id="2" orient="horz" pos="1455" userDrawn="1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8" y="0"/>
            <a:ext cx="5066673" cy="34290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89549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979200"/>
            <a:ext cx="5589551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9395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DAE9F8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 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DAE9F8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5795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765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64F63-29F6-966A-7F1D-A5239C614B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314725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  <p15:guide id="3" pos="4973" userDrawn="1">
          <p15:clr>
            <a:srgbClr val="A4A3A4"/>
          </p15:clr>
        </p15:guide>
        <p15:guide id="4" pos="4004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F9F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9" y="0"/>
            <a:ext cx="5066673" cy="34308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9017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5589550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8400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0D4065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0D4065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4800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9200"/>
          </a:xfrm>
        </p:spPr>
        <p:txBody>
          <a:bodyPr lIns="0" rIns="0"/>
          <a:lstStyle>
            <a:lvl1pPr marL="0" indent="0" algn="ctr">
              <a:buNone/>
              <a:defRPr sz="1600" cap="none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51DAC93-43E0-4500-8B32-0ED62C5D5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651D-6601-4E03-8850-80886F4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D6085-A252-E2E7-C82A-0E07AA839A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660371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 userDrawn="1">
          <p15:clr>
            <a:srgbClr val="A4A3A4"/>
          </p15:clr>
        </p15:guide>
        <p15:guide id="3" pos="4973" userDrawn="1">
          <p15:clr>
            <a:srgbClr val="A4A3A4"/>
          </p15:clr>
        </p15:guide>
        <p15:guide id="4" pos="4004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4766" y="5186999"/>
            <a:ext cx="2481551" cy="295062"/>
          </a:xfrm>
          <a:prstGeom prst="rect">
            <a:avLst/>
          </a:prstGeom>
        </p:spPr>
      </p:pic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81AECF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solidFill>
              <a:srgbClr val="0D4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solidFill>
              <a:srgbClr val="0D4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-36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40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BFB4F-140B-A047-1BD9-5A0E2D74C5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763" y="776857"/>
            <a:ext cx="5711825" cy="360000"/>
          </a:xfrm>
        </p:spPr>
        <p:txBody>
          <a:bodyPr/>
          <a:lstStyle>
            <a:lvl1pPr marL="0" indent="0">
              <a:buNone/>
              <a:defRPr sz="1250" cap="all" spc="0" baseline="0"/>
            </a:lvl1pPr>
            <a:lvl2pPr marL="180000" indent="0">
              <a:buNone/>
              <a:defRPr sz="1250"/>
            </a:lvl2pPr>
            <a:lvl3pPr marL="360000" indent="0">
              <a:buNone/>
              <a:defRPr sz="1250"/>
            </a:lvl3pPr>
            <a:lvl4pPr marL="540000" indent="0">
              <a:buNone/>
              <a:defRPr sz="1250"/>
            </a:lvl4pPr>
            <a:lvl5pPr marL="720000" indent="0">
              <a:buNone/>
              <a:defRPr sz="1250"/>
            </a:lvl5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1A7A1F-530D-507E-5F6F-9B49D477AB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5590800"/>
            <a:ext cx="5711825" cy="216000"/>
          </a:xfrm>
        </p:spPr>
        <p:txBody>
          <a:bodyPr/>
          <a:lstStyle>
            <a:lvl1pPr marL="0" indent="0">
              <a:buNone/>
              <a:defRPr sz="1250" cap="all" spc="0" baseline="0"/>
            </a:lvl1pPr>
            <a:lvl2pPr marL="180000" indent="0">
              <a:buNone/>
              <a:defRPr sz="1250" spc="0" baseline="0"/>
            </a:lvl2pPr>
            <a:lvl3pPr marL="360000" indent="0">
              <a:buNone/>
              <a:defRPr sz="1250" spc="0" baseline="0"/>
            </a:lvl3pPr>
            <a:lvl4pPr marL="540000" indent="0">
              <a:buNone/>
              <a:defRPr sz="1250" spc="0" baseline="0"/>
            </a:lvl4pPr>
            <a:lvl5pPr marL="720000" indent="0">
              <a:buNone/>
              <a:defRPr sz="1250" spc="0" baseline="0"/>
            </a:lvl5pPr>
          </a:lstStyle>
          <a:p>
            <a:pPr lvl="0"/>
            <a:r>
              <a:rPr lang="nb-NO" dirty="0"/>
              <a:t>SETT INN FOREDRAGSHOLDER HER</a:t>
            </a:r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DCA83852-C792-A995-8E0D-3D6F163FC5D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0D40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9380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376619B9-1C74-A6A3-AD65-6ECC2177CE1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nb-NO" noProof="0" dirty="0"/>
              <a:t>Klikk for å sette inn bilde fra Templafy/Mediebank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CEC3D5E-0181-4184-A118-C7DC3A40A81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A1574-A4DD-4930-84CB-7B8C4CC112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C0C24A-9D27-7025-6051-280A02CA78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3600"/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902" y="1671755"/>
            <a:ext cx="221345" cy="2403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D406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Advokatfirmaet Thommessen AS">
            <a:extLst>
              <a:ext uri="{FF2B5EF4-FFF2-40B4-BE49-F238E27FC236}">
                <a16:creationId xmlns:a16="http://schemas.microsoft.com/office/drawing/2014/main" id="{33E26C34-15B9-F3EB-6C06-0AE7F1707916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C89ABE-A60A-88D8-6502-F6E41948A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0346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2800"/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/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8300" y="1740090"/>
            <a:ext cx="221345" cy="2403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BDF46-EC90-4A67-ABCE-DFE07B50C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50ACA1F-3752-4CE9-8B23-7A41D19CA4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Advokatfirmaet Thommessen AS">
            <a:extLst>
              <a:ext uri="{FF2B5EF4-FFF2-40B4-BE49-F238E27FC236}">
                <a16:creationId xmlns:a16="http://schemas.microsoft.com/office/drawing/2014/main" id="{17DBDE2D-BEB1-8D90-0F81-9881D5598F2E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EDE7DE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EDE7DE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30D9E0-168F-A887-407F-857C4D346C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114050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EDE7DE"/>
                </a:solidFill>
              </a:defRPr>
            </a:lvl1pPr>
          </a:lstStyle>
          <a:p>
            <a:r>
              <a:rPr lang="nb-NO" dirty="0"/>
              <a:t>Klikk for å sette inn utsagn</a:t>
            </a:r>
            <a:endParaRPr lang="nb-NO"/>
          </a:p>
        </p:txBody>
      </p:sp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7086861A-ADD7-40DC-812C-82A5731B5C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0C17F2C-D372-48C4-8D56-D41FE937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09631-55DD-16B7-E1F7-361CE3F3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5" name="Advokatfirmaet Thommessen AS">
            <a:extLst>
              <a:ext uri="{FF2B5EF4-FFF2-40B4-BE49-F238E27FC236}">
                <a16:creationId xmlns:a16="http://schemas.microsoft.com/office/drawing/2014/main" id="{693CAF98-2227-745B-A55D-D8848F40FD10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EDE7DE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EDE7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74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One) man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ED1E3-0140-AE60-E4A8-488D161F72AB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4427999" cy="6858000"/>
          </a:xfrm>
          <a:prstGeom prst="rect">
            <a:avLst/>
          </a:prstGeom>
          <a:solidFill>
            <a:srgbClr val="F9F8F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Aft>
                <a:spcPts val="600"/>
              </a:spcAft>
            </a:pPr>
            <a:endParaRPr lang="nb-NO" sz="1600" noProof="0" dirty="0" err="1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8"/>
            <a:ext cx="3528000" cy="540000"/>
          </a:xfrm>
        </p:spPr>
        <p:txBody>
          <a:bodyPr anchor="b" anchorCtr="0"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789200"/>
            <a:ext cx="6868115" cy="133359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4A5DDC1-3FDC-4572-AA55-01DB7B73B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52950" y="3376800"/>
            <a:ext cx="6868800" cy="193943"/>
          </a:xfr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b="1" kern="1200" cap="all" spc="5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Overskrift relevant Sakserfaring</a:t>
            </a:r>
            <a:endParaRPr lang="nb-NO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3573367"/>
            <a:ext cx="6870700" cy="251628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CDE5864-3BE9-4701-8768-BFCB95833B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3376798"/>
            <a:ext cx="3527425" cy="2712851"/>
          </a:xfrm>
          <a:noFill/>
        </p:spPr>
        <p:txBody>
          <a:bodyPr lIns="72000" tIns="72000" rIns="72000" bIns="72000" anchor="t" anchorCtr="0"/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cap="none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nb-NO" sz="1000" b="1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indent="0" algn="l" defTabSz="7200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lang="nb-NO" sz="1000" kern="120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5pPr>
            <a:lvl6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6pPr>
            <a:lvl7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7pPr>
            <a:lvl8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8pPr>
            <a:lvl9pPr marL="0" indent="0" defTabSz="720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360000" algn="l"/>
              </a:tabLst>
              <a:defRPr sz="100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overskrift "UTMERKELSER"/"AWARDS". Kopier inn kåringer UFORMATERT fra CV-side på web under "Utmerkelser". Bruk TAB mellom årstall og tekst, og hengende innrykk på tekst.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3</a:t>
            </a:r>
            <a:endParaRPr lang="nb-NO"/>
          </a:p>
          <a:p>
            <a:pPr lvl="3"/>
            <a:r>
              <a:rPr lang="nb-NO" dirty="0"/>
              <a:t>4</a:t>
            </a:r>
            <a:endParaRPr lang="nb-NO"/>
          </a:p>
          <a:p>
            <a:pPr lvl="4"/>
            <a:r>
              <a:rPr lang="nb-NO" dirty="0"/>
              <a:t>5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2494547" y="6580800"/>
            <a:ext cx="7800744" cy="10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271A7D-3B56-F40D-921B-24CF8C0AA78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40D15-0E00-A10D-503B-BE162E9EA79A}"/>
              </a:ext>
            </a:extLst>
          </p:cNvPr>
          <p:cNvSpPr txBox="1">
            <a:spLocks/>
          </p:cNvSpPr>
          <p:nvPr userDrawn="1"/>
        </p:nvSpPr>
        <p:spPr>
          <a:xfrm>
            <a:off x="766763" y="6588633"/>
            <a:ext cx="16002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600" spc="10" baseline="0" dirty="0">
                <a:solidFill>
                  <a:srgbClr val="0D4065"/>
                </a:solidFill>
              </a:rPr>
              <a:t>ADVOKATFIRMAET THOMMESSEN AS</a:t>
            </a:r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D60CD5-EC3B-3791-E5F0-AEEB1A2C61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6763" y="444027"/>
            <a:ext cx="3527425" cy="216000"/>
          </a:xfrm>
        </p:spPr>
        <p:txBody>
          <a:bodyPr/>
          <a:lstStyle>
            <a:lvl1pPr marL="0" indent="0">
              <a:buNone/>
              <a:defRPr sz="1400" spc="0" baseline="0">
                <a:latin typeface="Roboto Slab Light" pitchFamily="2" charset="0"/>
                <a:ea typeface="Roboto Slab Light" pitchFamily="2" charset="0"/>
              </a:defRPr>
            </a:lvl1pPr>
            <a:lvl2pPr marL="180000" indent="0">
              <a:buNone/>
              <a:defRPr sz="1400">
                <a:latin typeface="Roboto Slab Light" pitchFamily="2" charset="0"/>
                <a:ea typeface="Roboto Slab Light" pitchFamily="2" charset="0"/>
              </a:defRPr>
            </a:lvl2pPr>
            <a:lvl3pPr marL="360000" indent="0">
              <a:buNone/>
              <a:defRPr sz="1400">
                <a:latin typeface="Roboto Slab Light" pitchFamily="2" charset="0"/>
                <a:ea typeface="Roboto Slab Light" pitchFamily="2" charset="0"/>
              </a:defRPr>
            </a:lvl3pPr>
            <a:lvl4pPr marL="540000" indent="0">
              <a:buNone/>
              <a:defRPr sz="1400">
                <a:latin typeface="Roboto Slab Light" pitchFamily="2" charset="0"/>
                <a:ea typeface="Roboto Slab Light" pitchFamily="2" charset="0"/>
              </a:defRPr>
            </a:lvl4pPr>
            <a:lvl5pPr marL="720000" indent="0">
              <a:buNone/>
              <a:defRPr sz="1400"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nb-NO" dirty="0" err="1"/>
              <a:t>Klikk</a:t>
            </a:r>
            <a:r>
              <a:rPr lang="nb-NO" dirty="0"/>
              <a:t> for å </a:t>
            </a:r>
            <a:r>
              <a:rPr lang="nb-NO" dirty="0" err="1"/>
              <a:t>sette</a:t>
            </a:r>
            <a:r>
              <a:rPr lang="nb-NO" dirty="0"/>
              <a:t> inn </a:t>
            </a:r>
            <a:r>
              <a:rPr lang="nb-NO" dirty="0" err="1"/>
              <a:t>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569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 userDrawn="1">
          <p15:clr>
            <a:srgbClr val="A4A3A4"/>
          </p15:clr>
        </p15:guide>
        <p15:guide id="2" pos="2705" userDrawn="1">
          <p15:clr>
            <a:srgbClr val="A4A3A4"/>
          </p15:clr>
        </p15:guide>
        <p15:guide id="3" orient="horz" pos="1127" userDrawn="1">
          <p15:clr>
            <a:srgbClr val="A4A3A4"/>
          </p15:clr>
        </p15:guide>
        <p15:guide id="5" pos="623" userDrawn="1">
          <p15:clr>
            <a:srgbClr val="A4A3A4"/>
          </p15:clr>
        </p15:guide>
        <p15:guide id="6" orient="horz" pos="2127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1F2816-8B1D-8CD4-C0BB-6D169176B550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4427999" cy="6858000"/>
          </a:xfrm>
          <a:prstGeom prst="rect">
            <a:avLst/>
          </a:prstGeom>
          <a:solidFill>
            <a:srgbClr val="F9F8F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spcAft>
                <a:spcPts val="600"/>
              </a:spcAft>
            </a:pPr>
            <a:endParaRPr lang="nb-NO" sz="1600" noProof="0" dirty="0" err="1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7892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4147566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75061"/>
            <a:ext cx="3527961" cy="540000"/>
          </a:xfrm>
        </p:spPr>
        <p:txBody>
          <a:bodyPr anchor="b" anchorCtr="0"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72EFCE-2117-4123-9315-06C9720FAE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5532" y="1789200"/>
            <a:ext cx="6868115" cy="19440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5D8E1F7-7D93-4B53-942E-E1646F7C0D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2950" y="4147006"/>
            <a:ext cx="6870700" cy="1942643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2494547" y="6580800"/>
            <a:ext cx="7800744" cy="10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776C-1689-EA9E-C344-32D36E4198AC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985B3-CFE0-14F2-0DCD-9D19B7C61BE4}"/>
              </a:ext>
            </a:extLst>
          </p:cNvPr>
          <p:cNvSpPr txBox="1">
            <a:spLocks/>
          </p:cNvSpPr>
          <p:nvPr userDrawn="1"/>
        </p:nvSpPr>
        <p:spPr>
          <a:xfrm>
            <a:off x="766763" y="6588633"/>
            <a:ext cx="160025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600" spc="10" baseline="0" dirty="0">
                <a:solidFill>
                  <a:srgbClr val="0D4065"/>
                </a:solidFill>
              </a:rPr>
              <a:t>ADVOKATFIRMAET THOMMESSEN AS</a:t>
            </a:r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73B3A79-794F-31DE-692E-775C2233D69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6763" y="440981"/>
            <a:ext cx="3527425" cy="216000"/>
          </a:xfrm>
        </p:spPr>
        <p:txBody>
          <a:bodyPr/>
          <a:lstStyle>
            <a:lvl1pPr marL="0" indent="0">
              <a:buNone/>
              <a:defRPr sz="1400" spc="0" baseline="0">
                <a:latin typeface="Roboto Slab Light" pitchFamily="2" charset="0"/>
                <a:ea typeface="Roboto Slab Light" pitchFamily="2" charset="0"/>
              </a:defRPr>
            </a:lvl1pPr>
            <a:lvl2pPr marL="18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2pPr>
            <a:lvl3pPr marL="36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3pPr>
            <a:lvl4pPr marL="54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4pPr>
            <a:lvl5pPr marL="72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nb-NO" dirty="0" err="1"/>
              <a:t>Klikk</a:t>
            </a:r>
            <a:r>
              <a:rPr lang="nb-NO" dirty="0"/>
              <a:t> for å </a:t>
            </a:r>
            <a:r>
              <a:rPr lang="nb-NO" dirty="0" err="1"/>
              <a:t>sette</a:t>
            </a:r>
            <a:r>
              <a:rPr lang="nb-NO" dirty="0"/>
              <a:t> inn </a:t>
            </a:r>
            <a:r>
              <a:rPr lang="nb-NO" dirty="0" err="1"/>
              <a:t>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780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68" userDrawn="1">
          <p15:clr>
            <a:srgbClr val="A4A3A4"/>
          </p15:clr>
        </p15:guide>
        <p15:guide id="2" pos="2705" userDrawn="1">
          <p15:clr>
            <a:srgbClr val="A4A3A4"/>
          </p15:clr>
        </p15:guide>
        <p15:guide id="3" orient="horz" pos="1127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F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5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5250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250" y="2721113"/>
            <a:ext cx="4945062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5250" y="3740400"/>
            <a:ext cx="3528000" cy="1331441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62B11D-2397-4848-946B-56699BED20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5250" y="5234400"/>
            <a:ext cx="4945062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0800" y="1224239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CAFC9C2-6FDA-4957-A7BB-6DB3FCF108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9025" y="2721113"/>
            <a:ext cx="4945065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0800" y="37404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9025" y="5234400"/>
            <a:ext cx="4945065" cy="856800"/>
          </a:xfr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kopiere inn UFORMATERT beskrivelse fra CV-side på WEB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19FD65-CA8C-DE3A-E94D-6739DBCFE15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2CCF32-A225-EF97-72B3-EA27F74F829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5250" y="441964"/>
            <a:ext cx="10658400" cy="216000"/>
          </a:xfrm>
        </p:spPr>
        <p:txBody>
          <a:bodyPr/>
          <a:lstStyle>
            <a:lvl1pPr marL="0" indent="0">
              <a:buNone/>
              <a:defRPr sz="1400" spc="0" baseline="0">
                <a:latin typeface="Roboto Slab Light" pitchFamily="2" charset="0"/>
                <a:ea typeface="Roboto Slab Light" pitchFamily="2" charset="0"/>
              </a:defRPr>
            </a:lvl1pPr>
            <a:lvl2pPr marL="18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2pPr>
            <a:lvl3pPr marL="36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3pPr>
            <a:lvl4pPr marL="54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4pPr>
            <a:lvl5pPr marL="72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nb-NO" dirty="0" err="1"/>
              <a:t>Klikk</a:t>
            </a:r>
            <a:r>
              <a:rPr lang="nb-NO" dirty="0"/>
              <a:t> for å </a:t>
            </a:r>
            <a:r>
              <a:rPr lang="nb-NO" dirty="0" err="1"/>
              <a:t>sette</a:t>
            </a:r>
            <a:r>
              <a:rPr lang="nb-NO" dirty="0"/>
              <a:t> inn </a:t>
            </a:r>
            <a:r>
              <a:rPr lang="nb-NO" dirty="0" err="1"/>
              <a:t>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096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5" userDrawn="1">
          <p15:clr>
            <a:srgbClr val="A4A3A4"/>
          </p15:clr>
        </p15:guide>
        <p15:guide id="2" pos="6311" userDrawn="1">
          <p15:clr>
            <a:srgbClr val="A4A3A4"/>
          </p15:clr>
        </p15:guide>
        <p15:guide id="3" orient="horz" pos="771" userDrawn="1">
          <p15:clr>
            <a:srgbClr val="A4A3A4"/>
          </p15:clr>
        </p15:guide>
        <p15:guide id="4" orient="horz" pos="1714" userDrawn="1">
          <p15:clr>
            <a:srgbClr val="A4A3A4"/>
          </p15:clr>
        </p15:guide>
        <p15:guide id="5" orient="horz" pos="2356" userDrawn="1">
          <p15:clr>
            <a:srgbClr val="A4A3A4"/>
          </p15:clr>
        </p15:guide>
        <p15:guide id="6" orient="horz" pos="3297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Si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56B5FA-408E-47CE-B53E-32EDDDB3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009"/>
            <a:ext cx="10658400" cy="326433"/>
          </a:xfrm>
        </p:spPr>
        <p:txBody>
          <a:bodyPr/>
          <a:lstStyle>
            <a:lvl1pPr>
              <a:defRPr sz="2000" spc="0" baseline="0"/>
            </a:lvl1pPr>
          </a:lstStyle>
          <a:p>
            <a:r>
              <a:rPr lang="nb-NO" dirty="0"/>
              <a:t>Klikk for å sette inn team/avdeling/fag</a:t>
            </a:r>
            <a:endParaRPr lang="nb-NO"/>
          </a:p>
        </p:txBody>
      </p:sp>
      <p:sp>
        <p:nvSpPr>
          <p:cNvPr id="93" name="Picture Placeholder 2">
            <a:extLst>
              <a:ext uri="{FF2B5EF4-FFF2-40B4-BE49-F238E27FC236}">
                <a16:creationId xmlns:a16="http://schemas.microsoft.com/office/drawing/2014/main" id="{D9E036B2-D51E-4B42-B2DE-3F0AF4B9120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66761" y="1534122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B640281B-57B3-4F1C-BAB9-173BB0B2E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31721" y="1533600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AA577517-3C61-40E5-8754-BF5D77F42E1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6764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8A600C7-0E6A-4001-A31A-953A73467A1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1721" y="3003227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6AACA1E4-2248-4999-A333-81797CE8E7D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66764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1C39D92C-28FC-4762-9888-B617EECFBF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31722" y="4475396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99B872F8-C8BB-4A8B-B7C2-051F948AFF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2280" y="1533600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17F1BC9-B9EB-4257-8D9C-08F210BF59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85174" y="1533600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101" name="Picture Placeholder 6">
            <a:extLst>
              <a:ext uri="{FF2B5EF4-FFF2-40B4-BE49-F238E27FC236}">
                <a16:creationId xmlns:a16="http://schemas.microsoft.com/office/drawing/2014/main" id="{13762D0C-AD12-49EE-83FE-611C77B136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12280" y="300322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2" name="Text Placeholder 6">
            <a:extLst>
              <a:ext uri="{FF2B5EF4-FFF2-40B4-BE49-F238E27FC236}">
                <a16:creationId xmlns:a16="http://schemas.microsoft.com/office/drawing/2014/main" id="{DE1B8178-7ED1-4ED5-B864-78FCF1C8CE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85174" y="3003227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103" name="Picture Placeholder 7">
            <a:extLst>
              <a:ext uri="{FF2B5EF4-FFF2-40B4-BE49-F238E27FC236}">
                <a16:creationId xmlns:a16="http://schemas.microsoft.com/office/drawing/2014/main" id="{9AC935AB-438F-40FC-A90C-5FDCFE525F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2280" y="4475397"/>
            <a:ext cx="3528000" cy="1332000"/>
          </a:xfrm>
          <a:ln w="3175"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04" name="Text Placeholder 7">
            <a:extLst>
              <a:ext uri="{FF2B5EF4-FFF2-40B4-BE49-F238E27FC236}">
                <a16:creationId xmlns:a16="http://schemas.microsoft.com/office/drawing/2014/main" id="{AD65D34E-7F3E-4A41-B480-1576ABC1F8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85174" y="4475397"/>
            <a:ext cx="1548000" cy="1332000"/>
          </a:xfrm>
        </p:spPr>
        <p:txBody>
          <a:bodyPr anchor="t" anchorCtr="0"/>
          <a:lstStyle>
            <a:lvl1pPr marL="72000" indent="-7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000" kern="1200" spc="0" baseline="0" dirty="0">
                <a:solidFill>
                  <a:srgbClr val="0D406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nb-NO" sz="1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8000" indent="-108000">
              <a:spcBef>
                <a:spcPts val="0"/>
              </a:spcBef>
              <a:spcAft>
                <a:spcPts val="300"/>
              </a:spcAft>
              <a:defRPr sz="900">
                <a:solidFill>
                  <a:schemeClr val="accent3"/>
                </a:solidFill>
              </a:defRPr>
            </a:lvl5pPr>
            <a:lvl6pPr marL="108000" indent="-108000">
              <a:spcBef>
                <a:spcPts val="0"/>
              </a:spcBef>
              <a:spcAft>
                <a:spcPts val="300"/>
              </a:spcAft>
              <a:defRPr sz="800"/>
            </a:lvl6pPr>
            <a:lvl7pPr marL="108000" indent="-108000">
              <a:spcBef>
                <a:spcPts val="0"/>
              </a:spcBef>
              <a:spcAft>
                <a:spcPts val="300"/>
              </a:spcAft>
              <a:defRPr sz="800"/>
            </a:lvl7pPr>
            <a:lvl8pPr marL="108000" indent="-108000">
              <a:spcBef>
                <a:spcPts val="0"/>
              </a:spcBef>
              <a:spcAft>
                <a:spcPts val="300"/>
              </a:spcAft>
              <a:defRPr sz="800"/>
            </a:lvl8pPr>
            <a:lvl9pPr marL="108000" indent="-108000">
              <a:spcBef>
                <a:spcPts val="0"/>
              </a:spcBef>
              <a:spcAft>
                <a:spcPts val="300"/>
              </a:spcAft>
              <a:defRPr sz="800"/>
            </a:lvl9pPr>
          </a:lstStyle>
          <a:p>
            <a:pPr lvl="0"/>
            <a:r>
              <a:rPr lang="nb-NO" dirty="0"/>
              <a:t>Klikk for å sette inn fagområder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60DCD55-DABB-47FC-9D68-6B63C07848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D38D-F54F-4F3F-99B0-9D1F6FECE8A3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3FF968-5FD1-5182-CF7F-A91DF1C9EA5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9D7DA4-5722-C0C7-BD31-0771A819FC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6763" y="444028"/>
            <a:ext cx="10656887" cy="216000"/>
          </a:xfrm>
        </p:spPr>
        <p:txBody>
          <a:bodyPr/>
          <a:lstStyle>
            <a:lvl1pPr marL="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1pPr>
            <a:lvl2pPr marL="18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2pPr>
            <a:lvl3pPr marL="36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3pPr>
            <a:lvl4pPr marL="54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4pPr>
            <a:lvl5pPr marL="720000" indent="0">
              <a:buNone/>
              <a:defRPr spc="0" baseline="0"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nb-NO" dirty="0" err="1"/>
              <a:t>Klikk</a:t>
            </a:r>
            <a:r>
              <a:rPr lang="nb-NO" dirty="0"/>
              <a:t> for å </a:t>
            </a:r>
            <a:r>
              <a:rPr lang="nb-NO" dirty="0" err="1"/>
              <a:t>sette</a:t>
            </a:r>
            <a:r>
              <a:rPr lang="nb-NO" dirty="0"/>
              <a:t> inn </a:t>
            </a:r>
            <a:r>
              <a:rPr lang="nb-NO" dirty="0" err="1"/>
              <a:t>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29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 userDrawn="1">
          <p15:clr>
            <a:srgbClr val="A4A3A4"/>
          </p15:clr>
        </p15:guide>
        <p15:guide id="2" pos="6221" userDrawn="1">
          <p15:clr>
            <a:srgbClr val="A4A3A4"/>
          </p15:clr>
        </p15:guide>
        <p15:guide id="3" pos="6131" userDrawn="1">
          <p15:clr>
            <a:srgbClr val="A4A3A4"/>
          </p15:clr>
        </p15:guide>
        <p15:guide id="4" pos="2705" userDrawn="1">
          <p15:clr>
            <a:srgbClr val="A4A3A4"/>
          </p15:clr>
        </p15:guide>
        <p15:guide id="5" orient="horz" pos="966" userDrawn="1">
          <p15:clr>
            <a:srgbClr val="A4A3A4"/>
          </p15:clr>
        </p15:guide>
        <p15:guide id="6" orient="horz" pos="1891" userDrawn="1">
          <p15:clr>
            <a:srgbClr val="A4A3A4"/>
          </p15:clr>
        </p15:guide>
        <p15:guide id="7" orient="horz" pos="2818" userDrawn="1">
          <p15:clr>
            <a:srgbClr val="A4A3A4"/>
          </p15:clr>
        </p15:guide>
        <p15:guide id="8" pos="3772" userDrawn="1">
          <p15:clr>
            <a:srgbClr val="FBAE40"/>
          </p15:clr>
        </p15:guide>
        <p15:guide id="9" pos="390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ntact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600" b="0" kern="1200" baseline="0" dirty="0">
                <a:solidFill>
                  <a:srgbClr val="0D4065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Sett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144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53E51-44E4-44C1-9547-574B62F8D56F}"/>
              </a:ext>
            </a:extLst>
          </p:cNvPr>
          <p:cNvSpPr txBox="1"/>
          <p:nvPr userDrawn="1"/>
        </p:nvSpPr>
        <p:spPr>
          <a:xfrm>
            <a:off x="766800" y="5681388"/>
            <a:ext cx="49450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0D4065"/>
                </a:solidFill>
              </a:rPr>
              <a:t>thommessen.no</a:t>
            </a:r>
            <a:endParaRPr lang="nb-NO"/>
          </a:p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0D4065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0D4065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70512-98CA-66D3-CE34-1888B318C1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8" name="Advokatfirmaet Thommessen AS">
            <a:extLst>
              <a:ext uri="{FF2B5EF4-FFF2-40B4-BE49-F238E27FC236}">
                <a16:creationId xmlns:a16="http://schemas.microsoft.com/office/drawing/2014/main" id="{91331AC6-32E4-55A4-CF88-2DB0A8ECE71D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4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 userDrawn="1">
          <p15:clr>
            <a:srgbClr val="A4A3A4"/>
          </p15:clr>
        </p15:guide>
        <p15:guide id="4" orient="horz" pos="2483" userDrawn="1">
          <p15:clr>
            <a:srgbClr val="A4A3A4"/>
          </p15:clr>
        </p15:guide>
        <p15:guide id="5" pos="4973" userDrawn="1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1072BF6-F66D-4530-9033-8CC798C50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648" y="1656872"/>
            <a:ext cx="3852584" cy="4580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2817000"/>
            <a:ext cx="10656850" cy="1224000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200" b="0" kern="1200" baseline="0" dirty="0">
                <a:solidFill>
                  <a:srgbClr val="EDE7DE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A3CA-7B54-4510-8217-93CE8EEE986F}"/>
              </a:ext>
            </a:extLst>
          </p:cNvPr>
          <p:cNvSpPr txBox="1"/>
          <p:nvPr userDrawn="1"/>
        </p:nvSpPr>
        <p:spPr>
          <a:xfrm>
            <a:off x="766800" y="5681388"/>
            <a:ext cx="106568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1400" spc="50" baseline="0" dirty="0">
                <a:solidFill>
                  <a:srgbClr val="EDE7DE"/>
                </a:solidFill>
                <a:latin typeface="+mn-lt"/>
              </a:rPr>
              <a:t>thommessen.no</a:t>
            </a:r>
            <a:endParaRPr lang="nb-NO"/>
          </a:p>
          <a:p>
            <a:pPr algn="ctr">
              <a:spcAft>
                <a:spcPts val="0"/>
              </a:spcAft>
            </a:pPr>
            <a:r>
              <a:rPr lang="nb-NO" sz="1400" spc="50" baseline="0" dirty="0">
                <a:solidFill>
                  <a:srgbClr val="EDE7DE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EDE7DE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EDE7DE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EDE7DE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EDE7DE"/>
              </a:solidFill>
              <a:latin typeface="+mn-lt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FCA9B8CA-A636-8C22-5446-577C64CA8E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82369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468000"/>
            <a:ext cx="2119388" cy="252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EDE7DE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solidFill>
                  <a:srgbClr val="EDE7DE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solidFill>
                  <a:srgbClr val="EDE7DE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EDE7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96D1DBBD-0427-EB59-EFB4-A63EA82D0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6800" y="6228000"/>
            <a:ext cx="2119387" cy="252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C29310-7A82-4CFD-2A21-2DD35FD698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5926299"/>
            <a:ext cx="5711825" cy="215900"/>
          </a:xfrm>
        </p:spPr>
        <p:txBody>
          <a:bodyPr/>
          <a:lstStyle>
            <a:lvl1pPr marL="0" indent="0">
              <a:buNone/>
              <a:defRPr sz="1250" cap="all" spc="0" baseline="0">
                <a:solidFill>
                  <a:srgbClr val="EDE7DE"/>
                </a:solidFill>
              </a:defRPr>
            </a:lvl1pPr>
            <a:lvl2pPr marL="180000" indent="0">
              <a:buNone/>
              <a:defRPr>
                <a:solidFill>
                  <a:srgbClr val="EDE7DE"/>
                </a:solidFill>
              </a:defRPr>
            </a:lvl2pPr>
            <a:lvl3pPr marL="360000" indent="0">
              <a:buNone/>
              <a:defRPr>
                <a:solidFill>
                  <a:srgbClr val="EDE7DE"/>
                </a:solidFill>
              </a:defRPr>
            </a:lvl3pPr>
            <a:lvl4pPr marL="540000" indent="0">
              <a:buNone/>
              <a:defRPr>
                <a:solidFill>
                  <a:srgbClr val="EDE7DE"/>
                </a:solidFill>
              </a:defRPr>
            </a:lvl4pPr>
            <a:lvl5pPr marL="720000" indent="0">
              <a:buNone/>
              <a:defRPr>
                <a:solidFill>
                  <a:srgbClr val="EDE7DE"/>
                </a:solidFill>
              </a:defRPr>
            </a:lvl5pPr>
          </a:lstStyle>
          <a:p>
            <a:pPr lvl="0"/>
            <a:r>
              <a:rPr lang="nb-NO" dirty="0"/>
              <a:t>SETT INN FOREDRAGSHOLDER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9588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ljø og bærekra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61600"/>
          </a:xfrm>
          <a:prstGeom prst="rect">
            <a:avLst/>
          </a:prstGeom>
          <a:solidFill>
            <a:schemeClr val="accent5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1019827" y="1982450"/>
            <a:ext cx="10152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9600" b="1" i="1" noProof="0" dirty="0">
                <a:solidFill>
                  <a:schemeClr val="bg1"/>
                </a:solidFill>
              </a:rPr>
              <a:t>Miljø og bærekraft</a:t>
            </a:r>
            <a:endParaRPr lang="nb-NO" sz="9600" b="1" i="1" dirty="0"/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4022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ommesse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14401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grpSp>
        <p:nvGrpSpPr>
          <p:cNvPr id="28" name="Fifth element">
            <a:extLst>
              <a:ext uri="{FF2B5EF4-FFF2-40B4-BE49-F238E27FC236}">
                <a16:creationId xmlns:a16="http://schemas.microsoft.com/office/drawing/2014/main" id="{3FABA7DB-B61C-4597-B8EC-9B1628F38DEB}"/>
              </a:ext>
            </a:extLst>
          </p:cNvPr>
          <p:cNvGrpSpPr/>
          <p:nvPr userDrawn="1"/>
        </p:nvGrpSpPr>
        <p:grpSpPr>
          <a:xfrm>
            <a:off x="7084612" y="-267484"/>
            <a:ext cx="5108588" cy="7411895"/>
            <a:chOff x="7084612" y="-267484"/>
            <a:chExt cx="5108588" cy="7411895"/>
          </a:xfrm>
          <a:solidFill>
            <a:srgbClr val="CDE1D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C68A22F-A696-49AB-A8F7-CD1E36206B49}"/>
                </a:ext>
              </a:extLst>
            </p:cNvPr>
            <p:cNvSpPr/>
            <p:nvPr userDrawn="1"/>
          </p:nvSpPr>
          <p:spPr>
            <a:xfrm>
              <a:off x="8127266" y="3286192"/>
              <a:ext cx="4065934" cy="28800"/>
            </a:xfrm>
            <a:custGeom>
              <a:avLst/>
              <a:gdLst>
                <a:gd name="connsiteX0" fmla="*/ 0 w 4065934"/>
                <a:gd name="connsiteY0" fmla="*/ 0 h 28800"/>
                <a:gd name="connsiteX1" fmla="*/ 4065934 w 4065934"/>
                <a:gd name="connsiteY1" fmla="*/ 0 h 28800"/>
                <a:gd name="connsiteX2" fmla="*/ 4065934 w 4065934"/>
                <a:gd name="connsiteY2" fmla="*/ 28800 h 28800"/>
                <a:gd name="connsiteX3" fmla="*/ 0 w 40659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5934" h="28800">
                  <a:moveTo>
                    <a:pt x="0" y="0"/>
                  </a:moveTo>
                  <a:lnTo>
                    <a:pt x="4065934" y="0"/>
                  </a:lnTo>
                  <a:lnTo>
                    <a:pt x="4065934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A4A0F1-6203-4D67-AD23-1D958B67E896}"/>
                </a:ext>
              </a:extLst>
            </p:cNvPr>
            <p:cNvSpPr/>
            <p:nvPr userDrawn="1"/>
          </p:nvSpPr>
          <p:spPr>
            <a:xfrm rot="3600000">
              <a:off x="5263046" y="1634033"/>
              <a:ext cx="3831834" cy="28800"/>
            </a:xfrm>
            <a:custGeom>
              <a:avLst/>
              <a:gdLst>
                <a:gd name="connsiteX0" fmla="*/ 0 w 3831834"/>
                <a:gd name="connsiteY0" fmla="*/ 28800 h 28800"/>
                <a:gd name="connsiteX1" fmla="*/ 16628 w 3831834"/>
                <a:gd name="connsiteY1" fmla="*/ 0 h 28800"/>
                <a:gd name="connsiteX2" fmla="*/ 3831834 w 3831834"/>
                <a:gd name="connsiteY2" fmla="*/ 0 h 28800"/>
                <a:gd name="connsiteX3" fmla="*/ 3831834 w 3831834"/>
                <a:gd name="connsiteY3" fmla="*/ 2880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1834" h="28800">
                  <a:moveTo>
                    <a:pt x="0" y="28800"/>
                  </a:moveTo>
                  <a:lnTo>
                    <a:pt x="16628" y="0"/>
                  </a:lnTo>
                  <a:lnTo>
                    <a:pt x="3831834" y="0"/>
                  </a:lnTo>
                  <a:lnTo>
                    <a:pt x="3831834" y="28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A3655E-F98E-45BC-9AFC-FD7169CC23DA}"/>
                </a:ext>
              </a:extLst>
            </p:cNvPr>
            <p:cNvSpPr/>
            <p:nvPr userDrawn="1"/>
          </p:nvSpPr>
          <p:spPr>
            <a:xfrm rot="18000000">
              <a:off x="5041823" y="5072823"/>
              <a:ext cx="4114377" cy="28800"/>
            </a:xfrm>
            <a:custGeom>
              <a:avLst/>
              <a:gdLst>
                <a:gd name="connsiteX0" fmla="*/ 4114377 w 4114377"/>
                <a:gd name="connsiteY0" fmla="*/ 0 h 28800"/>
                <a:gd name="connsiteX1" fmla="*/ 4114377 w 4114377"/>
                <a:gd name="connsiteY1" fmla="*/ 28800 h 28800"/>
                <a:gd name="connsiteX2" fmla="*/ 16628 w 4114377"/>
                <a:gd name="connsiteY2" fmla="*/ 28800 h 28800"/>
                <a:gd name="connsiteX3" fmla="*/ 0 w 4114377"/>
                <a:gd name="connsiteY3" fmla="*/ 0 h 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377" h="28800">
                  <a:moveTo>
                    <a:pt x="4114377" y="0"/>
                  </a:moveTo>
                  <a:lnTo>
                    <a:pt x="4114377" y="28800"/>
                  </a:lnTo>
                  <a:lnTo>
                    <a:pt x="16628" y="288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nb-NO" sz="100" noProof="0" dirty="0" err="1"/>
            </a:p>
          </p:txBody>
        </p: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CDE1D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white">
          <a:xfrm>
            <a:off x="766798" y="5589501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>
          <a:xfrm>
            <a:off x="766796" y="5918848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CDE1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6B6FE69-4045-4305-BB52-1BA390BBD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1136" y="5187600"/>
            <a:ext cx="2528452" cy="2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66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4100" b="0" baseline="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800" spc="0" baseline="0">
                <a:solidFill>
                  <a:srgbClr val="CDE1D0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A0AFC-4F95-41FA-8CC4-39779B1C08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6798" y="5900400"/>
            <a:ext cx="5713200" cy="216000"/>
          </a:xfrm>
        </p:spPr>
        <p:txBody>
          <a:bodyPr anchor="b" anchorCtr="0"/>
          <a:lstStyle>
            <a:lvl1pPr marL="0" indent="0">
              <a:buFontTx/>
              <a:buNone/>
              <a:defRPr sz="1250" cap="all" spc="0" baseline="0">
                <a:solidFill>
                  <a:srgbClr val="CDE1D0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Sett inn foredragsholder her</a:t>
            </a:r>
            <a:endParaRPr lang="nb-NO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rgbClr val="CDE1D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25969" y="6230538"/>
            <a:ext cx="2119388" cy="2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92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A41F11-0393-40B1-B678-188E5C99F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4942239" cy="997196"/>
          </a:xfrm>
        </p:spPr>
        <p:txBody>
          <a:bodyPr tIns="0">
            <a:noAutofit/>
          </a:bodyPr>
          <a:lstStyle>
            <a:lvl1pPr>
              <a:defRPr sz="3600" baseline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agendatittel</a:t>
            </a:r>
            <a:endParaRPr lang="nb-NO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3A14557-91A7-0142-9FD6-B1BE1A6DC302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1C1BDB3-9073-98FE-072B-BD90A227D86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BABC0F-1A5D-0C45-9948-16308810B16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5" name="Advokatfirmaet Thommessen AS">
            <a:extLst>
              <a:ext uri="{FF2B5EF4-FFF2-40B4-BE49-F238E27FC236}">
                <a16:creationId xmlns:a16="http://schemas.microsoft.com/office/drawing/2014/main" id="{005B23D1-DCE0-77D8-4266-6EA61AA9C3B0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1F4533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1F4533"/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spc="50" baseline="0">
                <a:solidFill>
                  <a:srgbClr val="1F4533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 spc="50" baseline="0">
                <a:solidFill>
                  <a:srgbClr val="1F4533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259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D494524-1653-4357-8F5F-EEF460526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498598"/>
          </a:xfrm>
        </p:spPr>
        <p:txBody>
          <a:bodyPr tIns="0">
            <a:noAutofit/>
          </a:bodyPr>
          <a:lstStyle>
            <a:lvl1pPr>
              <a:defRPr sz="3600" baseline="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agendatittel</a:t>
            </a:r>
            <a:endParaRPr lang="nb-NO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spc="50" baseline="0">
                <a:solidFill>
                  <a:srgbClr val="1F4533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 spc="50" baseline="0">
                <a:solidFill>
                  <a:srgbClr val="1F4533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1F4533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1F4533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61B14B2-68A8-CC82-4C28-7DF213222BEB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9A5724C-7497-D77C-6B2F-EBD1EC6DC97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D58A852-9451-A731-EC2C-542EB22C00D2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8" name="Advokatfirmaet Thommessen AS">
            <a:extLst>
              <a:ext uri="{FF2B5EF4-FFF2-40B4-BE49-F238E27FC236}">
                <a16:creationId xmlns:a16="http://schemas.microsoft.com/office/drawing/2014/main" id="{01DADF4E-FAAF-549E-74D9-EE698FB2A4F4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1F4533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1F4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83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ckground">
            <a:extLst>
              <a:ext uri="{FF2B5EF4-FFF2-40B4-BE49-F238E27FC236}">
                <a16:creationId xmlns:a16="http://schemas.microsoft.com/office/drawing/2014/main" id="{7743B014-890B-4A9A-AC34-A2A1377F2DE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1E18F8-D84D-4A0D-9A5E-E634A265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000" y="2302376"/>
            <a:ext cx="5710588" cy="1587113"/>
          </a:xfrm>
        </p:spPr>
        <p:txBody>
          <a:bodyPr anchor="b" anchorCtr="0"/>
          <a:lstStyle>
            <a:lvl1pPr>
              <a:defRPr sz="3600">
                <a:solidFill>
                  <a:srgbClr val="CDE1D0"/>
                </a:solidFill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A0535D5-0958-486D-82A1-F25FC81299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4138377"/>
            <a:ext cx="5711788" cy="76898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300" cap="none" spc="0" baseline="0">
                <a:solidFill>
                  <a:srgbClr val="CDE1D0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258050" y="2302375"/>
            <a:ext cx="3909223" cy="4561200"/>
          </a:xfrm>
          <a:solidFill>
            <a:schemeClr val="bg1"/>
          </a:solidFill>
        </p:spPr>
        <p:txBody>
          <a:bodyPr lIns="0" tIns="72000" rIns="0" bIns="0" anchor="t" anchorCtr="0"/>
          <a:lstStyle>
            <a:lvl1pPr marL="0" indent="0" algn="ctr">
              <a:buNone/>
              <a:defRPr sz="1200" baseline="0">
                <a:solidFill>
                  <a:srgbClr val="1F4533"/>
                </a:solidFill>
              </a:defRPr>
            </a:lvl1pPr>
          </a:lstStyle>
          <a:p>
            <a:r>
              <a:rPr lang="nb-NO" noProof="1"/>
              <a:t>Sett inn bilde fra Templafy/Mediebank</a:t>
            </a:r>
            <a:endParaRPr lang="nb-NO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DA7705A-04B3-985E-7470-AA1B099B49F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FE2CC64-90F2-5DD5-5B1F-3A693A3E6E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0AD8C0B-1E74-27B7-4353-179E50FA6B4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6" name="Advokatfirmaet Thommessen AS">
            <a:extLst>
              <a:ext uri="{FF2B5EF4-FFF2-40B4-BE49-F238E27FC236}">
                <a16:creationId xmlns:a16="http://schemas.microsoft.com/office/drawing/2014/main" id="{F41EB35E-6E83-F633-5AB8-243A869A6D54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CDE1D0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CDE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535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or light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607600" y="0"/>
            <a:ext cx="35856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1F4533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1F4533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1F4533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1F4533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1F4533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BD24EA-898A-0A5A-F3DA-797028A7B1B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EAD5793-99C0-3304-88FC-AC056A0C4E3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11C7B45-A732-C45D-57D2-44AC07DA113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51647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326">
          <p15:clr>
            <a:srgbClr val="A4A3A4"/>
          </p15:clr>
        </p15:guide>
        <p15:guide id="4" pos="4939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or dark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55459FDF-0BD9-49CD-89AE-6D26E024724E}"/>
              </a:ext>
            </a:extLst>
          </p:cNvPr>
          <p:cNvSpPr/>
          <p:nvPr userDrawn="1"/>
        </p:nvSpPr>
        <p:spPr>
          <a:xfrm>
            <a:off x="8606400" y="0"/>
            <a:ext cx="35856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58A8B80-ADA8-4DEF-AD9B-B0343B3EDAB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766799" y="436860"/>
            <a:ext cx="7073863" cy="3276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cap="none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5025102-6E96-4916-8024-40266DF0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99" y="977680"/>
            <a:ext cx="7073863" cy="1118288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766801" y="2311200"/>
            <a:ext cx="7073862" cy="3778450"/>
          </a:xfrm>
        </p:spPr>
        <p:txBody>
          <a:bodyPr rIns="0" anchor="t"/>
          <a:lstStyle>
            <a:lvl1pPr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0D4065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400">
                <a:solidFill>
                  <a:srgbClr val="0D4065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1200">
                <a:solidFill>
                  <a:srgbClr val="0D4065"/>
                </a:solidFill>
              </a:defRPr>
            </a:lvl5pPr>
            <a:lvl6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6pPr>
            <a:lvl7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7pPr>
            <a:lvl8pPr>
              <a:lnSpc>
                <a:spcPct val="100000"/>
              </a:lnSpc>
              <a:spcAft>
                <a:spcPts val="600"/>
              </a:spcAft>
              <a:defRPr>
                <a:solidFill>
                  <a:srgbClr val="0D4065"/>
                </a:solidFill>
              </a:defRPr>
            </a:lvl8pPr>
            <a:lvl9pPr>
              <a:spcAft>
                <a:spcPts val="600"/>
              </a:spcAft>
              <a:defRPr>
                <a:solidFill>
                  <a:srgbClr val="0D4065"/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Andre nivå</a:t>
            </a:r>
            <a:endParaRPr lang="nb-NO"/>
          </a:p>
          <a:p>
            <a:pPr lvl="2"/>
            <a:r>
              <a:rPr lang="nb-NO" dirty="0"/>
              <a:t>Tredje nivå</a:t>
            </a:r>
            <a:endParaRPr lang="nb-NO"/>
          </a:p>
          <a:p>
            <a:pPr lvl="3"/>
            <a:r>
              <a:rPr lang="nb-NO" dirty="0"/>
              <a:t>Fjerde nivå</a:t>
            </a:r>
            <a:endParaRPr lang="nb-NO"/>
          </a:p>
          <a:p>
            <a:pPr lvl="4"/>
            <a:r>
              <a:rPr lang="nb-NO" dirty="0"/>
              <a:t>Femte nivå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D2E90EC-B585-46AD-A9D2-33D58672E03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375949" y="2310448"/>
            <a:ext cx="2047700" cy="3779202"/>
          </a:xfrm>
        </p:spPr>
        <p:txBody>
          <a:bodyPr vert="horz" lIns="0" tIns="0" rIns="0" bIns="0" rtlCol="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lang="en-GB" sz="2000" dirty="0">
                <a:solidFill>
                  <a:srgbClr val="CDE1D0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CDE1D0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400" dirty="0">
                <a:solidFill>
                  <a:srgbClr val="CDE1D0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CDE1D0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lang="en-GB" sz="1200" dirty="0">
                <a:solidFill>
                  <a:srgbClr val="CDE1D0"/>
                </a:solidFill>
              </a:defRPr>
            </a:lvl5pPr>
          </a:lstStyle>
          <a:p>
            <a:pPr lvl="0">
              <a:spcAft>
                <a:spcPts val="600"/>
              </a:spcAft>
            </a:pPr>
            <a:r>
              <a:rPr lang="nb-NO" dirty="0"/>
              <a:t>Klikk for å sette inn tekst</a:t>
            </a:r>
            <a:endParaRPr lang="nb-NO"/>
          </a:p>
          <a:p>
            <a:pPr lvl="1">
              <a:spcAft>
                <a:spcPts val="600"/>
              </a:spcAft>
            </a:pPr>
            <a:r>
              <a:rPr lang="nb-NO" dirty="0"/>
              <a:t>Andre nivå</a:t>
            </a:r>
            <a:endParaRPr lang="nb-NO"/>
          </a:p>
          <a:p>
            <a:pPr lvl="2">
              <a:spcAft>
                <a:spcPts val="600"/>
              </a:spcAft>
            </a:pPr>
            <a:r>
              <a:rPr lang="nb-NO" dirty="0"/>
              <a:t>Tredje nivå</a:t>
            </a:r>
            <a:endParaRPr lang="nb-NO"/>
          </a:p>
          <a:p>
            <a:pPr lvl="3">
              <a:spcAft>
                <a:spcPts val="600"/>
              </a:spcAft>
            </a:pPr>
            <a:r>
              <a:rPr lang="nb-NO" dirty="0"/>
              <a:t>Fjerde nivå</a:t>
            </a:r>
            <a:endParaRPr lang="nb-NO"/>
          </a:p>
          <a:p>
            <a:pPr lvl="4">
              <a:spcAft>
                <a:spcPts val="600"/>
              </a:spcAft>
            </a:pPr>
            <a:r>
              <a:rPr lang="nb-NO" dirty="0"/>
              <a:t>Femte nivå</a:t>
            </a:r>
            <a:endParaRPr lang="nb-NO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BD24EA-898A-0A5A-F3DA-797028A7B1B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EAD5793-99C0-3304-88FC-AC056A0C4E3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11C7B45-A732-C45D-57D2-44AC07DA113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051252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326">
          <p15:clr>
            <a:srgbClr val="A4A3A4"/>
          </p15:clr>
        </p15:guide>
        <p15:guide id="4" pos="4939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 gree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4EE486-40B6-2F3F-F3E0-7AB353C272F3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A9BB8B-C7C1-A374-BD03-D9E4E1E5AC7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6CBBFD-16DA-3460-FE0B-BB77952DD6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93057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verlapp picture right gre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0B5875AF-52CC-466D-9699-51C9E85C9BEF}"/>
              </a:ext>
            </a:extLst>
          </p:cNvPr>
          <p:cNvSpPr/>
          <p:nvPr userDrawn="1"/>
        </p:nvSpPr>
        <p:spPr>
          <a:xfrm>
            <a:off x="8865600" y="0"/>
            <a:ext cx="332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46D5F3-C0AD-461B-A821-5647BDD8B71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502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5025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4945025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125DFC97-402E-4167-8C1A-542EEB2E2A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5F2C30F-7891-7E40-1140-1BFDE4822F7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1435C6-1ABE-CDA6-04BD-AD07B9F9D8F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7D2D24-CA0C-B52E-A302-86256E04229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060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5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ice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666C3893-E06E-4A6F-8B5D-9D6F29E1D4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2A68F6-F8D7-2831-E59F-89BBE3AC64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5926299"/>
            <a:ext cx="5711825" cy="215900"/>
          </a:xfrm>
        </p:spPr>
        <p:txBody>
          <a:bodyPr/>
          <a:lstStyle>
            <a:lvl1pPr marL="0" indent="0">
              <a:buNone/>
              <a:defRPr sz="1250" cap="all" spc="0" baseline="0">
                <a:solidFill>
                  <a:schemeClr val="tx1"/>
                </a:solidFill>
              </a:defRPr>
            </a:lvl1pPr>
            <a:lvl2pPr marL="180000" indent="0">
              <a:buNone/>
              <a:defRPr>
                <a:solidFill>
                  <a:srgbClr val="EDE7DE"/>
                </a:solidFill>
              </a:defRPr>
            </a:lvl2pPr>
            <a:lvl3pPr marL="360000" indent="0">
              <a:buNone/>
              <a:defRPr>
                <a:solidFill>
                  <a:srgbClr val="EDE7DE"/>
                </a:solidFill>
              </a:defRPr>
            </a:lvl3pPr>
            <a:lvl4pPr marL="540000" indent="0">
              <a:buNone/>
              <a:defRPr>
                <a:solidFill>
                  <a:srgbClr val="EDE7DE"/>
                </a:solidFill>
              </a:defRPr>
            </a:lvl4pPr>
            <a:lvl5pPr marL="720000" indent="0">
              <a:buNone/>
              <a:defRPr>
                <a:solidFill>
                  <a:srgbClr val="EDE7DE"/>
                </a:solidFill>
              </a:defRPr>
            </a:lvl5pPr>
          </a:lstStyle>
          <a:p>
            <a:pPr lvl="0"/>
            <a:r>
              <a:rPr lang="nb-NO" dirty="0"/>
              <a:t>SETT INN FOREDRAGSHOLDER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525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ic vintergro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>
            <a:off x="0" y="0"/>
            <a:ext cx="6232649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4943437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1F4533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4943438" cy="1118288"/>
          </a:xfrm>
        </p:spPr>
        <p:txBody>
          <a:bodyPr/>
          <a:lstStyle>
            <a:lvl1pPr>
              <a:defRPr sz="3600">
                <a:solidFill>
                  <a:srgbClr val="1F4533"/>
                </a:solidFill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34188" y="766763"/>
            <a:ext cx="4689462" cy="5322888"/>
          </a:xfrm>
        </p:spPr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  <a:lvl2pPr>
              <a:defRPr>
                <a:solidFill>
                  <a:srgbClr val="1F4533"/>
                </a:solidFill>
              </a:defRPr>
            </a:lvl2pPr>
            <a:lvl3pPr>
              <a:defRPr>
                <a:solidFill>
                  <a:srgbClr val="1F4533"/>
                </a:solidFill>
              </a:defRPr>
            </a:lvl3pPr>
            <a:lvl4pPr>
              <a:defRPr>
                <a:solidFill>
                  <a:srgbClr val="1F4533"/>
                </a:solidFill>
              </a:defRPr>
            </a:lvl4pPr>
            <a:lvl5pPr>
              <a:defRPr>
                <a:solidFill>
                  <a:srgbClr val="1F4533"/>
                </a:solidFill>
              </a:defRPr>
            </a:lvl5pPr>
            <a:lvl6pPr>
              <a:defRPr>
                <a:solidFill>
                  <a:srgbClr val="1F4533"/>
                </a:solidFill>
              </a:defRPr>
            </a:lvl6pPr>
            <a:lvl7pPr>
              <a:defRPr>
                <a:solidFill>
                  <a:srgbClr val="1F4533"/>
                </a:solidFill>
              </a:defRPr>
            </a:lvl7pPr>
            <a:lvl8pPr>
              <a:defRPr>
                <a:solidFill>
                  <a:srgbClr val="1F4533"/>
                </a:solidFill>
              </a:defRPr>
            </a:lvl8pPr>
            <a:lvl9pPr>
              <a:defRPr>
                <a:solidFill>
                  <a:srgbClr val="1F4533"/>
                </a:solidFill>
              </a:defRPr>
            </a:lvl9pPr>
          </a:lstStyle>
          <a:p>
            <a:pPr lvl="0"/>
            <a:r>
              <a:rPr lang="nb-NO" noProof="0" dirty="0"/>
              <a:t>Klikk for å sette inn graf eller annet innhold</a:t>
            </a:r>
            <a:endParaRPr lang="nb-NO" dirty="0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 dirty="0"/>
          </a:p>
          <a:p>
            <a:pPr lvl="6"/>
            <a:r>
              <a:rPr lang="nb-NO" noProof="0" dirty="0"/>
              <a:t>7</a:t>
            </a:r>
            <a:endParaRPr lang="nb-NO" dirty="0"/>
          </a:p>
          <a:p>
            <a:pPr lvl="7"/>
            <a:r>
              <a:rPr lang="nb-NO" noProof="0" dirty="0"/>
              <a:t>8</a:t>
            </a:r>
            <a:endParaRPr lang="nb-NO" dirty="0"/>
          </a:p>
          <a:p>
            <a:pPr lvl="8"/>
            <a:r>
              <a:rPr lang="nb-NO" noProof="0" dirty="0"/>
              <a:t>9</a:t>
            </a:r>
            <a:endParaRPr lang="nb-NO" dirty="0"/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79A7AED5-D5D1-5543-7059-3D07E1126D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F2D6ACFB-37D5-C1E8-80CD-05BD84F820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09E85B59-A560-FBE1-DD83-4C98A33A48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12" name="Advokatfirmaet Thommessen AS">
            <a:extLst>
              <a:ext uri="{FF2B5EF4-FFF2-40B4-BE49-F238E27FC236}">
                <a16:creationId xmlns:a16="http://schemas.microsoft.com/office/drawing/2014/main" id="{2415BBFF-84A4-5D9D-D3ED-0446E691983C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1F4533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1F45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199"/>
            <a:ext cx="4945025" cy="3778451"/>
          </a:xfrm>
        </p:spPr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  <a:lvl2pPr>
              <a:defRPr>
                <a:solidFill>
                  <a:srgbClr val="1F4533"/>
                </a:solidFill>
              </a:defRPr>
            </a:lvl2pPr>
            <a:lvl3pPr>
              <a:defRPr>
                <a:solidFill>
                  <a:srgbClr val="1F4533"/>
                </a:solidFill>
              </a:defRPr>
            </a:lvl3pPr>
            <a:lvl4pPr>
              <a:defRPr>
                <a:solidFill>
                  <a:srgbClr val="1F4533"/>
                </a:solidFill>
              </a:defRPr>
            </a:lvl4pPr>
            <a:lvl5pPr>
              <a:defRPr>
                <a:solidFill>
                  <a:srgbClr val="1F4533"/>
                </a:solidFill>
              </a:defRPr>
            </a:lvl5pPr>
            <a:lvl6pPr>
              <a:defRPr>
                <a:solidFill>
                  <a:srgbClr val="1F4533"/>
                </a:solidFill>
              </a:defRPr>
            </a:lvl6pPr>
            <a:lvl7pPr>
              <a:defRPr>
                <a:solidFill>
                  <a:srgbClr val="1F4533"/>
                </a:solidFill>
              </a:defRPr>
            </a:lvl7pPr>
            <a:lvl8pPr>
              <a:defRPr>
                <a:solidFill>
                  <a:srgbClr val="1F4533"/>
                </a:solidFill>
              </a:defRPr>
            </a:lvl8pPr>
            <a:lvl9pPr>
              <a:defRPr>
                <a:solidFill>
                  <a:srgbClr val="1F4533"/>
                </a:solidFill>
              </a:defRPr>
            </a:lvl9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246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42">
          <p15:clr>
            <a:srgbClr val="A4A3A4"/>
          </p15:clr>
        </p15:guide>
        <p15:guide id="2" orient="horz" pos="1455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keynumber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7728EC6F-4A30-4AD0-965F-F801E4CD6C72}"/>
              </a:ext>
            </a:extLst>
          </p:cNvPr>
          <p:cNvSpPr/>
          <p:nvPr userDrawn="1"/>
        </p:nvSpPr>
        <p:spPr>
          <a:xfrm flipH="1">
            <a:off x="7127999" y="0"/>
            <a:ext cx="5066673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Background">
            <a:extLst>
              <a:ext uri="{FF2B5EF4-FFF2-40B4-BE49-F238E27FC236}">
                <a16:creationId xmlns:a16="http://schemas.microsoft.com/office/drawing/2014/main" id="{2DD787C8-872D-4190-AD23-7B71CFACEE7C}"/>
              </a:ext>
            </a:extLst>
          </p:cNvPr>
          <p:cNvSpPr/>
          <p:nvPr userDrawn="1"/>
        </p:nvSpPr>
        <p:spPr>
          <a:xfrm flipH="1">
            <a:off x="7127999" y="0"/>
            <a:ext cx="5066673" cy="34308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4E9B48-FF24-4CDB-88D8-9FE01ADA012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6801" y="435600"/>
            <a:ext cx="5590175" cy="326433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 spc="0" baseline="0">
                <a:solidFill>
                  <a:srgbClr val="0D4065"/>
                </a:solidFill>
                <a:latin typeface="+mj-lt"/>
              </a:defRPr>
            </a:lvl1pPr>
            <a:lvl2pPr marL="800100" indent="-342900" algn="l">
              <a:buFont typeface="Arial" panose="020B0604020202020204" pitchFamily="34" charset="0"/>
              <a:buChar char="•"/>
              <a:defRPr sz="2000"/>
            </a:lvl2pPr>
            <a:lvl3pPr marL="1200150" indent="-285750" algn="l">
              <a:buFont typeface="Arial" panose="020B0604020202020204" pitchFamily="34" charset="0"/>
              <a:buChar char="•"/>
              <a:defRPr sz="2000"/>
            </a:lvl3pPr>
            <a:lvl4pPr marL="1657350" indent="-285750" algn="l">
              <a:buFont typeface="Arial" panose="020B0604020202020204" pitchFamily="34" charset="0"/>
              <a:buChar char="•"/>
              <a:defRPr sz="2000"/>
            </a:lvl4pPr>
            <a:lvl5pPr marL="2114550" indent="-285750" algn="l">
              <a:buFont typeface="Arial" panose="020B0604020202020204" pitchFamily="34" charset="0"/>
              <a:buChar char="•"/>
              <a:defRPr sz="2000"/>
            </a:lvl5pPr>
            <a:lvl6pPr marL="2571750" indent="-285750" algn="l">
              <a:buFont typeface="Arial" panose="020B0604020202020204" pitchFamily="34" charset="0"/>
              <a:buChar char="•"/>
              <a:defRPr sz="2000"/>
            </a:lvl6pPr>
            <a:lvl7pPr marL="3028950" indent="-285750" algn="l">
              <a:buFont typeface="Arial" panose="020B0604020202020204" pitchFamily="34" charset="0"/>
              <a:buChar char="•"/>
              <a:defRPr sz="2000"/>
            </a:lvl7pPr>
            <a:lvl8pPr marL="3486150" indent="-285750" algn="l">
              <a:buFont typeface="Arial" panose="020B0604020202020204" pitchFamily="34" charset="0"/>
              <a:buChar char="•"/>
              <a:defRPr sz="2000"/>
            </a:lvl8pPr>
            <a:lvl9pPr marL="3943350" indent="-285750" algn="l"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nb-NO" noProof="0" dirty="0"/>
              <a:t>Klikk for å sette inn undertittel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979200"/>
            <a:ext cx="5589550" cy="1118288"/>
          </a:xfrm>
        </p:spPr>
        <p:txBody>
          <a:bodyPr/>
          <a:lstStyle>
            <a:lvl1pPr>
              <a:defRPr sz="3600">
                <a:latin typeface="+mj-lt"/>
              </a:defRPr>
            </a:lvl1pPr>
          </a:lstStyle>
          <a:p>
            <a:r>
              <a:rPr lang="nb-NO" noProof="0" dirty="0"/>
              <a:t>Sett inn tittel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6800" y="2311200"/>
            <a:ext cx="5589550" cy="377845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b-NO" noProof="0" dirty="0"/>
              <a:t>Klikk for å sette inn tekst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84B1CEF-30F9-4AB6-92CC-F50213A76C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7894801" y="608400"/>
            <a:ext cx="3528848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1F4533"/>
                </a:solidFill>
                <a:latin typeface="+mj-lt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AEF3602-BD60-4125-9203-09EE50CCD2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7894801" y="2156400"/>
            <a:ext cx="3528848" cy="529200"/>
          </a:xfrm>
        </p:spPr>
        <p:txBody>
          <a:bodyPr lIns="0" rIns="0" bIns="0"/>
          <a:lstStyle>
            <a:lvl1pPr marL="0" indent="0" algn="ctr">
              <a:buNone/>
              <a:defRPr sz="1600" cap="none" baseline="0">
                <a:solidFill>
                  <a:srgbClr val="1F4533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64B691F-279F-484D-BFAC-D753BD4CE9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4800" y="4024800"/>
            <a:ext cx="3528849" cy="1839221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7200" spc="0" baseline="0">
                <a:solidFill>
                  <a:srgbClr val="CDE1D0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Skriv tall</a:t>
            </a:r>
            <a:endParaRPr lang="nb-NO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6CF0F1E-3878-4FF4-AD95-0F582C5B11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96607" y="5562000"/>
            <a:ext cx="3535893" cy="529200"/>
          </a:xfrm>
        </p:spPr>
        <p:txBody>
          <a:bodyPr lIns="0" rIns="0"/>
          <a:lstStyle>
            <a:lvl1pPr marL="0" indent="0" algn="ctr">
              <a:buNone/>
              <a:defRPr sz="1600" cap="none" baseline="0">
                <a:solidFill>
                  <a:srgbClr val="CDE1D0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F52D421-EBB9-9A13-A421-ACAFB9EBBD2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17EBC43-8060-174E-01ED-42AA93B149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4E4F567-1E2D-38E8-230D-61E95D1EEC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89344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455">
          <p15:clr>
            <a:srgbClr val="A4A3A4"/>
          </p15:clr>
        </p15:guide>
        <p15:guide id="3" pos="4973">
          <p15:clr>
            <a:srgbClr val="A4A3A4"/>
          </p15:clr>
        </p15:guide>
        <p15:guide id="4" pos="4004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-120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599" y="2343150"/>
            <a:ext cx="10659600" cy="2103119"/>
          </a:xfrm>
        </p:spPr>
        <p:txBody>
          <a:bodyPr/>
          <a:lstStyle>
            <a:lvl1pPr algn="ctr">
              <a:lnSpc>
                <a:spcPct val="110000"/>
              </a:lnSpc>
              <a:defRPr sz="36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980" y="4876658"/>
            <a:ext cx="10664704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4399" y="5275381"/>
            <a:ext cx="10659599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>
                <a:solidFill>
                  <a:srgbClr val="1F4533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pic>
        <p:nvPicPr>
          <p:cNvPr id="34" name="Quotation">
            <a:extLst>
              <a:ext uri="{FF2B5EF4-FFF2-40B4-BE49-F238E27FC236}">
                <a16:creationId xmlns:a16="http://schemas.microsoft.com/office/drawing/2014/main" id="{8FC2DEAE-8177-4C75-804A-08BA48070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738" y="1688051"/>
            <a:ext cx="268524" cy="252000"/>
          </a:xfrm>
          <a:prstGeom prst="rect">
            <a:avLst/>
          </a:prstGeom>
        </p:spPr>
      </p:pic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02424958-FA1C-FC03-E11F-FFD7D334234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2DF4589-9D5E-51BC-4684-D8456806D5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B645306C-66DA-EB11-81D2-7BD1C84EE4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9" name="Advokatfirmaet Thommessen AS">
            <a:extLst>
              <a:ext uri="{FF2B5EF4-FFF2-40B4-BE49-F238E27FC236}">
                <a16:creationId xmlns:a16="http://schemas.microsoft.com/office/drawing/2014/main" id="{0F1C83E4-E33A-72D6-08D2-D1633C4A4051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1F4533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1F4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21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ackground">
            <a:extLst>
              <a:ext uri="{FF2B5EF4-FFF2-40B4-BE49-F238E27FC236}">
                <a16:creationId xmlns:a16="http://schemas.microsoft.com/office/drawing/2014/main" id="{F6E649E0-F8B0-4A1B-B5C0-80F9F9474AB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2" name="Quotation">
            <a:extLst>
              <a:ext uri="{FF2B5EF4-FFF2-40B4-BE49-F238E27FC236}">
                <a16:creationId xmlns:a16="http://schemas.microsoft.com/office/drawing/2014/main" id="{DD8B73A2-B19F-4195-977D-E82BFB8AD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5766" y="1735186"/>
            <a:ext cx="268524" cy="252000"/>
          </a:xfrm>
          <a:prstGeom prst="rect">
            <a:avLst/>
          </a:prstGeom>
        </p:spPr>
      </p:pic>
      <p:sp>
        <p:nvSpPr>
          <p:cNvPr id="8" name="Background">
            <a:extLst>
              <a:ext uri="{FF2B5EF4-FFF2-40B4-BE49-F238E27FC236}">
                <a16:creationId xmlns:a16="http://schemas.microsoft.com/office/drawing/2014/main" id="{86C42A43-3154-47A4-B931-E3ABA449F5D4}"/>
              </a:ext>
            </a:extLst>
          </p:cNvPr>
          <p:cNvSpPr/>
          <p:nvPr userDrawn="1"/>
        </p:nvSpPr>
        <p:spPr>
          <a:xfrm>
            <a:off x="-3600" y="0"/>
            <a:ext cx="49464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75C3-61F0-42D4-BB89-C46F05706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587" y="2343150"/>
            <a:ext cx="4946612" cy="2103119"/>
          </a:xfrm>
        </p:spPr>
        <p:txBody>
          <a:bodyPr/>
          <a:lstStyle>
            <a:lvl1pPr algn="ctr">
              <a:lnSpc>
                <a:spcPct val="108000"/>
              </a:lnSpc>
              <a:defRPr sz="28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sitat</a:t>
            </a:r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F56CAA3-D495-4F90-81E4-A8C57B4EF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99" y="1022362"/>
            <a:ext cx="4945026" cy="4813275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200">
                <a:solidFill>
                  <a:srgbClr val="1F4533"/>
                </a:solidFill>
              </a:defRPr>
            </a:lvl1pPr>
          </a:lstStyle>
          <a:p>
            <a:r>
              <a:rPr lang="nb-NO" dirty="0"/>
              <a:t>Klikk for å sette inn bilde fra Templafy/Mediebank</a:t>
            </a:r>
            <a:endParaRPr lang="nb-NO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2B66C-44ED-4B31-8E9C-59DC2BC879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587" y="4652002"/>
            <a:ext cx="4945062" cy="314019"/>
          </a:xfrm>
        </p:spPr>
        <p:txBody>
          <a:bodyPr anchor="b" anchorCtr="0"/>
          <a:lstStyle>
            <a:lvl1pPr marL="0" indent="0" algn="ctr">
              <a:lnSpc>
                <a:spcPct val="90000"/>
              </a:lnSpc>
              <a:buNone/>
              <a:defRPr sz="18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buNone/>
              <a:defRPr sz="1500" spc="0">
                <a:latin typeface="+mj-lt"/>
              </a:defRPr>
            </a:lvl2pPr>
            <a:lvl3pPr marL="0" indent="0">
              <a:lnSpc>
                <a:spcPct val="90000"/>
              </a:lnSpc>
              <a:buNone/>
              <a:defRPr sz="1500" spc="0"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1500" spc="0"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1500" spc="0">
                <a:latin typeface="+mj-lt"/>
              </a:defRPr>
            </a:lvl5pPr>
          </a:lstStyle>
          <a:p>
            <a:pPr lvl="0"/>
            <a:r>
              <a:rPr lang="nb-NO" dirty="0"/>
              <a:t>Klikk for å sette inn sitatkilde</a:t>
            </a:r>
            <a:endParaRPr lang="nb-NO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B39F22F-8D2C-45C0-8084-A7D4B90826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8587" y="5050725"/>
            <a:ext cx="4942695" cy="314020"/>
          </a:xfrm>
        </p:spPr>
        <p:txBody>
          <a:bodyPr/>
          <a:lstStyle>
            <a:lvl1pPr marL="0" indent="0" algn="ctr">
              <a:lnSpc>
                <a:spcPct val="70000"/>
              </a:lnSpc>
              <a:buNone/>
              <a:defRPr sz="1200" cap="all" spc="-10">
                <a:solidFill>
                  <a:srgbClr val="1F4533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800" cap="all" spc="-10"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E08F569A-76A3-6963-3532-2DEAD3FEE2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0215306-1283-C43C-7E1C-D6B2C95D4E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E0D44E1-5B6A-525A-0C42-C003B0B32E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10" name="Advokatfirmaet Thommessen AS">
            <a:extLst>
              <a:ext uri="{FF2B5EF4-FFF2-40B4-BE49-F238E27FC236}">
                <a16:creationId xmlns:a16="http://schemas.microsoft.com/office/drawing/2014/main" id="{F3659709-FFFE-1CFA-7642-EE080A94B1E3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CDE1D0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CDE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84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18C0D84B-CCEA-4DFB-A01F-25699BD71E68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66762" y="766763"/>
            <a:ext cx="10656887" cy="5322887"/>
          </a:xfrm>
        </p:spPr>
        <p:txBody>
          <a:bodyPr anchor="ctr" anchorCtr="0"/>
          <a:lstStyle>
            <a:lvl1pPr algn="ctr">
              <a:lnSpc>
                <a:spcPct val="108000"/>
              </a:lnSpc>
              <a:defRPr sz="5000" cap="none" baseline="0">
                <a:solidFill>
                  <a:srgbClr val="CDE1D0"/>
                </a:solidFill>
              </a:defRPr>
            </a:lvl1pPr>
          </a:lstStyle>
          <a:p>
            <a:r>
              <a:rPr lang="nb-NO" dirty="0"/>
              <a:t>Klikk for å sette inn utsagn</a:t>
            </a:r>
            <a:endParaRPr lang="nb-NO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5A0FBB-ED74-C2B6-4E68-1042887D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4CD5997-752F-9F3B-8925-B1A40F51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C4C3D25-FF5F-4FF5-32E8-9DD104D3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6" name="Advokatfirmaet Thommessen AS">
            <a:extLst>
              <a:ext uri="{FF2B5EF4-FFF2-40B4-BE49-F238E27FC236}">
                <a16:creationId xmlns:a16="http://schemas.microsoft.com/office/drawing/2014/main" id="{A481448C-E3A4-0811-92F2-FF73F77427D4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CDE1D0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CDE1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52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Contact Car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CDE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766763"/>
            <a:ext cx="4945025" cy="2510441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4000" b="0" kern="1200" baseline="0" dirty="0">
                <a:solidFill>
                  <a:srgbClr val="1F4533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175BC7-2091-4CB0-B6C7-6208EBE77A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63" y="3450516"/>
            <a:ext cx="4945062" cy="144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 baseline="0">
                <a:solidFill>
                  <a:srgbClr val="1F4533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2pPr>
            <a:lvl3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3pPr>
            <a:lvl4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4pPr>
            <a:lvl5pPr marL="0" indent="0">
              <a:lnSpc>
                <a:spcPct val="100000"/>
              </a:lnSpc>
              <a:spcBef>
                <a:spcPts val="2000"/>
              </a:spcBef>
              <a:buNone/>
              <a:defRPr sz="2000"/>
            </a:lvl5pPr>
          </a:lstStyle>
          <a:p>
            <a:pPr lvl="0"/>
            <a:r>
              <a:rPr lang="nb-NO" dirty="0"/>
              <a:t>Sett inn tekst</a:t>
            </a:r>
            <a:endParaRPr lang="nb-NO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53E51-44E4-44C1-9547-574B62F8D56F}"/>
              </a:ext>
            </a:extLst>
          </p:cNvPr>
          <p:cNvSpPr txBox="1"/>
          <p:nvPr userDrawn="1"/>
        </p:nvSpPr>
        <p:spPr>
          <a:xfrm>
            <a:off x="766800" y="5681388"/>
            <a:ext cx="49450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1F4533"/>
                </a:solidFill>
              </a:rPr>
              <a:t>thommessen.no</a:t>
            </a:r>
            <a:endParaRPr lang="nb-NO"/>
          </a:p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1F4533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70512-98CA-66D3-CE34-1888B318C1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8" name="Advokatfirmaet Thommessen AS">
            <a:extLst>
              <a:ext uri="{FF2B5EF4-FFF2-40B4-BE49-F238E27FC236}">
                <a16:creationId xmlns:a16="http://schemas.microsoft.com/office/drawing/2014/main" id="{91331AC6-32E4-55A4-CF88-2DB0A8ECE71D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1F4533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1F45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1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 userDrawn="1">
          <p15:clr>
            <a:srgbClr val="A4A3A4"/>
          </p15:clr>
        </p15:guide>
        <p15:guide id="4" orient="horz" pos="2483" userDrawn="1">
          <p15:clr>
            <a:srgbClr val="A4A3A4"/>
          </p15:clr>
        </p15:guide>
        <p15:guide id="5" pos="4973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ustainability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763" y="766764"/>
            <a:ext cx="4945025" cy="1548000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4000" b="0" kern="1200" baseline="0" dirty="0">
                <a:solidFill>
                  <a:srgbClr val="CDE1D0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1F453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2C39C7-7332-44F2-B7B6-E047525B17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7DBB8-EB7F-4E23-B19C-8BAA68AC99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DE1D0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53E51-44E4-44C1-9547-574B62F8D56F}"/>
              </a:ext>
            </a:extLst>
          </p:cNvPr>
          <p:cNvSpPr txBox="1"/>
          <p:nvPr userDrawn="1"/>
        </p:nvSpPr>
        <p:spPr>
          <a:xfrm>
            <a:off x="766800" y="5681388"/>
            <a:ext cx="49450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1F4533"/>
                </a:solidFill>
              </a:rPr>
              <a:t>thommessen.no</a:t>
            </a:r>
            <a:endParaRPr lang="nb-NO"/>
          </a:p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1F4533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1F4533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70512-98CA-66D3-CE34-1888B318C10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rgbClr val="1F4533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8" name="Advokatfirmaet Thommessen AS">
            <a:extLst>
              <a:ext uri="{FF2B5EF4-FFF2-40B4-BE49-F238E27FC236}">
                <a16:creationId xmlns:a16="http://schemas.microsoft.com/office/drawing/2014/main" id="{91331AC6-32E4-55A4-CF88-2DB0A8ECE71D}"/>
              </a:ext>
            </a:extLst>
          </p:cNvPr>
          <p:cNvSpPr/>
          <p:nvPr userDrawn="1"/>
        </p:nvSpPr>
        <p:spPr>
          <a:xfrm>
            <a:off x="766763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CDE1D0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CDE1D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FE69E6-D17D-F934-7320-98CFE54468FD}"/>
              </a:ext>
            </a:extLst>
          </p:cNvPr>
          <p:cNvSpPr txBox="1">
            <a:spLocks/>
          </p:cNvSpPr>
          <p:nvPr userDrawn="1"/>
        </p:nvSpPr>
        <p:spPr>
          <a:xfrm>
            <a:off x="766763" y="2555951"/>
            <a:ext cx="49450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2000" spc="50" baseline="0" dirty="0">
                <a:solidFill>
                  <a:srgbClr val="CDE1D0"/>
                </a:solidFill>
                <a:latin typeface="+mj-lt"/>
              </a:rPr>
              <a:t>Les mer om EUs </a:t>
            </a:r>
            <a:r>
              <a:rPr lang="nb-NO" sz="2000" spc="50" baseline="0" dirty="0" err="1">
                <a:solidFill>
                  <a:srgbClr val="CDE1D0"/>
                </a:solidFill>
                <a:latin typeface="+mj-lt"/>
              </a:rPr>
              <a:t>bærekraftsregelverk</a:t>
            </a:r>
            <a:r>
              <a:rPr lang="nb-NO" sz="2000" spc="50" baseline="0" dirty="0">
                <a:solidFill>
                  <a:srgbClr val="CDE1D0"/>
                </a:solidFill>
                <a:latin typeface="+mj-lt"/>
              </a:rPr>
              <a:t> i vår </a:t>
            </a:r>
            <a:r>
              <a:rPr lang="nb-NO" sz="2000" spc="50" baseline="0" dirty="0" err="1">
                <a:solidFill>
                  <a:srgbClr val="CDE1D0"/>
                </a:solidFill>
                <a:latin typeface="+mj-lt"/>
              </a:rPr>
              <a:t>Sustainability</a:t>
            </a:r>
            <a:r>
              <a:rPr lang="nb-NO" sz="2000" spc="50" baseline="0" dirty="0">
                <a:solidFill>
                  <a:srgbClr val="CDE1D0"/>
                </a:solidFill>
                <a:latin typeface="+mj-lt"/>
              </a:rPr>
              <a:t> Database</a:t>
            </a:r>
            <a:endParaRPr lang="nb-NO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3F184C3-3892-BA95-1BF6-EBF34435E6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52644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9075A-763F-955D-A9F3-FC59F3F1E9EB}"/>
              </a:ext>
            </a:extLst>
          </p:cNvPr>
          <p:cNvSpPr txBox="1"/>
          <p:nvPr userDrawn="1"/>
        </p:nvSpPr>
        <p:spPr>
          <a:xfrm>
            <a:off x="766763" y="5833788"/>
            <a:ext cx="49450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CDE1D0"/>
                </a:solidFill>
              </a:rPr>
              <a:t>thommessen.no</a:t>
            </a:r>
            <a:endParaRPr lang="nb-NO" dirty="0">
              <a:solidFill>
                <a:srgbClr val="CDE1D0"/>
              </a:solidFill>
            </a:endParaRPr>
          </a:p>
          <a:p>
            <a:pPr algn="l">
              <a:spcAft>
                <a:spcPts val="0"/>
              </a:spcAft>
            </a:pP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CDE1D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426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 userDrawn="1">
          <p15:clr>
            <a:srgbClr val="A4A3A4"/>
          </p15:clr>
        </p15:guide>
        <p15:guide id="4" orient="horz" pos="2483" userDrawn="1">
          <p15:clr>
            <a:srgbClr val="A4A3A4"/>
          </p15:clr>
        </p15:guide>
        <p15:guide id="5" pos="4973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18D541EB-4676-4D77-833D-5C1DE078FBF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F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91072BF6-F66D-4530-9033-8CC798C50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39834" r="21074" b="41285"/>
          <a:stretch/>
        </p:blipFill>
        <p:spPr>
          <a:xfrm>
            <a:off x="4092166" y="1557198"/>
            <a:ext cx="3961134" cy="612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329587F-F816-4B15-9571-7C985297C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6800" y="2817000"/>
            <a:ext cx="10656850" cy="1224000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3200" b="0" kern="1200" baseline="0" dirty="0">
                <a:solidFill>
                  <a:srgbClr val="CDE1D0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5C7845E-589C-469A-AD5A-DD686CFF63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5C03E47-23E0-4296-90AE-0D8D5F8207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3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5A3CA-7B54-4510-8217-93CE8EEE986F}"/>
              </a:ext>
            </a:extLst>
          </p:cNvPr>
          <p:cNvSpPr txBox="1"/>
          <p:nvPr userDrawn="1"/>
        </p:nvSpPr>
        <p:spPr>
          <a:xfrm>
            <a:off x="766800" y="5681388"/>
            <a:ext cx="106568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thommessen.no</a:t>
            </a:r>
            <a:endParaRPr lang="nb-NO"/>
          </a:p>
          <a:p>
            <a:pPr algn="ctr">
              <a:spcAft>
                <a:spcPts val="0"/>
              </a:spcAft>
            </a:pP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Oslo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</a:rPr>
              <a:t> •</a:t>
            </a:r>
            <a:r>
              <a:rPr lang="nb-NO" sz="1400" spc="50" baseline="0" dirty="0">
                <a:solidFill>
                  <a:srgbClr val="CDE1D0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400" spc="50" baseline="0" dirty="0">
              <a:solidFill>
                <a:srgbClr val="CDE1D0"/>
              </a:solidFill>
              <a:latin typeface="+mn-lt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FCA9B8CA-A636-8C22-5446-577C64CA8E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3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6620715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1493850"/>
            <a:ext cx="27000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nb-NO" sz="900" dirty="0">
                <a:latin typeface="+mn-lt"/>
                <a:cs typeface="Arial" panose="020B0604020202020204" pitchFamily="34" charset="0"/>
              </a:rPr>
            </a:br>
            <a:r>
              <a:rPr lang="nb-NO" sz="900" b="0" noProof="1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Insert corporate picture from Templafy</a:t>
            </a:r>
            <a:endParaRPr lang="nb-NO" altLang="da-DK" sz="900" b="0" noProof="1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or 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nb-NO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click on the icon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endParaRPr lang="nb-NO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GUIDES</a:t>
            </a:r>
            <a:endParaRPr lang="nb-NO" sz="1200" b="1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nb-NO" sz="900" b="0" i="0" dirty="0">
                <a:solidFill>
                  <a:srgbClr val="333333"/>
                </a:solidFill>
                <a:effectLst/>
                <a:latin typeface="Open Sans"/>
              </a:rPr>
              <a:t>⌘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nb-NO"/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131600" y="174274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3362" y="370384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493850"/>
            <a:ext cx="27000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HEADER &amp; FOOTER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spc="7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66763" y="780169"/>
            <a:ext cx="10656887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24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  <a:endParaRPr lang="nb-NO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916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131861" y="298547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518776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8288" y="1493850"/>
            <a:ext cx="2448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TEXT STYLES</a:t>
            </a:r>
            <a:endParaRPr lang="nb-NO" altLang="da-DK" sz="1200" b="0" spc="7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nb-NO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200" spc="70" baseline="0" dirty="0">
                <a:latin typeface="+mn-lt"/>
                <a:cs typeface="Arial" panose="020B0604020202020204" pitchFamily="34" charset="0"/>
              </a:rPr>
              <a:t>SLIDES &amp; LAYOUTS</a:t>
            </a:r>
            <a:endParaRPr lang="nb-NO" sz="1600" spc="70" baseline="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nb-NO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71263" y="484329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71263" y="40262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3961" y="329314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71263" y="2581850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black">
          <a:xfrm>
            <a:off x="0" y="0"/>
            <a:ext cx="12192000" cy="68616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 dirty="0">
                <a:solidFill>
                  <a:schemeClr val="bg1"/>
                </a:solidFill>
              </a:rPr>
              <a:t>If you see any </a:t>
            </a:r>
            <a:r>
              <a:rPr lang="nb-NO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 dirty="0">
                <a:solidFill>
                  <a:schemeClr val="bg1"/>
                </a:solidFill>
              </a:rPr>
              <a:t>one</a:t>
            </a:r>
            <a:r>
              <a:rPr lang="nb-NO" sz="4400" b="1" i="1" noProof="0" dirty="0">
                <a:solidFill>
                  <a:schemeClr val="bg1"/>
                </a:solidFill>
              </a:rPr>
              <a:t>,</a:t>
            </a:r>
            <a:br>
              <a:rPr lang="nb-NO" sz="4400" b="0" i="0" noProof="0" dirty="0">
                <a:solidFill>
                  <a:schemeClr val="bg1"/>
                </a:solidFill>
              </a:rPr>
            </a:br>
            <a:r>
              <a:rPr lang="nb-NO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b-NO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nb-NO" sz="2800" b="0" noProof="0" dirty="0">
                <a:solidFill>
                  <a:schemeClr val="bg1"/>
                </a:solidFill>
              </a:rPr>
            </a:br>
            <a:br>
              <a:rPr lang="nb-NO" sz="2800" b="0" noProof="0" dirty="0">
                <a:solidFill>
                  <a:schemeClr val="bg1"/>
                </a:solidFill>
              </a:rPr>
            </a:br>
            <a:endParaRPr lang="nb-NO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5000" b="1" i="1" noProof="0" dirty="0">
                <a:solidFill>
                  <a:schemeClr val="bg1"/>
                </a:solidFill>
              </a:rPr>
              <a:t>Do not use </a:t>
            </a:r>
            <a:endParaRPr lang="nb-NO" sz="150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346434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nb-NO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nb-NO" sz="1800" b="0" noProof="0" dirty="0">
                <a:solidFill>
                  <a:schemeClr val="bg1"/>
                </a:solidFill>
              </a:rPr>
            </a:br>
            <a:endParaRPr lang="nb-NO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E52DFDC1-649B-4EE1-B25A-0571540A03D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17C8B4-314C-40A1-AECB-B93A6F222E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799" y="756745"/>
            <a:ext cx="5711789" cy="354724"/>
          </a:xfrm>
        </p:spPr>
        <p:txBody>
          <a:bodyPr lIns="0" rIns="0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50" cap="all" spc="0" baseline="0">
                <a:solidFill>
                  <a:schemeClr val="accent1"/>
                </a:solidFill>
                <a:latin typeface="+mn-lt"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6799" y="1252025"/>
            <a:ext cx="5711789" cy="2019098"/>
          </a:xfrm>
        </p:spPr>
        <p:txBody>
          <a:bodyPr anchor="b"/>
          <a:lstStyle>
            <a:lvl1pPr algn="l">
              <a:lnSpc>
                <a:spcPct val="90000"/>
              </a:lnSpc>
              <a:defRPr sz="3600" b="0" baseline="0">
                <a:latin typeface="+mj-lt"/>
              </a:defRPr>
            </a:lvl1pPr>
          </a:lstStyle>
          <a:p>
            <a:r>
              <a:rPr lang="nb-NO" dirty="0"/>
              <a:t>Klikk for å sette inn tittel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E22764-E163-4912-B950-BC38AE89BC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800" y="3488303"/>
            <a:ext cx="5711788" cy="174783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400" spc="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sette inn undertittel</a:t>
            </a:r>
            <a:endParaRPr lang="nb-NO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66796" y="6228000"/>
            <a:ext cx="5713200" cy="216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250" cap="all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8EBF1B01-D8D1-4606-A0A5-DAEFE48D12A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16183" y="0"/>
            <a:ext cx="5075817" cy="5835227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44FFCE1D-578D-455E-B8FA-BEA46081B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5969" y="6228259"/>
            <a:ext cx="2119388" cy="252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7EF9645-8607-D76D-8F27-FE93806567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5926299"/>
            <a:ext cx="5711825" cy="215900"/>
          </a:xfrm>
        </p:spPr>
        <p:txBody>
          <a:bodyPr/>
          <a:lstStyle>
            <a:lvl1pPr marL="0" indent="0">
              <a:buNone/>
              <a:defRPr sz="1250" cap="all" spc="0" baseline="0">
                <a:solidFill>
                  <a:schemeClr val="tx1"/>
                </a:solidFill>
              </a:defRPr>
            </a:lvl1pPr>
            <a:lvl2pPr marL="180000" indent="0">
              <a:buNone/>
              <a:defRPr>
                <a:solidFill>
                  <a:srgbClr val="EDE7DE"/>
                </a:solidFill>
              </a:defRPr>
            </a:lvl2pPr>
            <a:lvl3pPr marL="360000" indent="0">
              <a:buNone/>
              <a:defRPr>
                <a:solidFill>
                  <a:srgbClr val="EDE7DE"/>
                </a:solidFill>
              </a:defRPr>
            </a:lvl3pPr>
            <a:lvl4pPr marL="540000" indent="0">
              <a:buNone/>
              <a:defRPr>
                <a:solidFill>
                  <a:srgbClr val="EDE7DE"/>
                </a:solidFill>
              </a:defRPr>
            </a:lvl4pPr>
            <a:lvl5pPr marL="720000" indent="0">
              <a:buNone/>
              <a:defRPr>
                <a:solidFill>
                  <a:srgbClr val="EDE7DE"/>
                </a:solidFill>
              </a:defRPr>
            </a:lvl5pPr>
          </a:lstStyle>
          <a:p>
            <a:pPr lvl="0"/>
            <a:r>
              <a:rPr lang="nb-NO" dirty="0"/>
              <a:t>SETT INN FOREDRAGSHOLDER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138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inar sluttside kontaktkort-is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FF95D769-541B-4E86-9575-6188DA0071C5}"/>
              </a:ext>
            </a:extLst>
          </p:cNvPr>
          <p:cNvSpPr/>
          <p:nvPr userDrawn="1"/>
        </p:nvSpPr>
        <p:spPr>
          <a:xfrm>
            <a:off x="-3600" y="0"/>
            <a:ext cx="7131600" cy="68580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1773238"/>
            <a:ext cx="5711788" cy="1503966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nb-NO" sz="4000" b="0" kern="1200" baseline="0" dirty="0">
                <a:solidFill>
                  <a:srgbClr val="0D4065"/>
                </a:solidFill>
                <a:latin typeface="+mj-lt"/>
                <a:ea typeface="Roboto Slab" pitchFamily="2" charset="0"/>
                <a:cs typeface="+mj-cs"/>
              </a:defRPr>
            </a:lvl1pPr>
          </a:lstStyle>
          <a:p>
            <a:r>
              <a:rPr lang="nb-NO" dirty="0"/>
              <a:t>Klikk for å sette inn tekst</a:t>
            </a:r>
            <a:endParaRPr lang="nb-NO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8B262DCB-7E95-45C4-81BD-C9B32339E7F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95650" y="1775111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A13E447-6B91-4BE0-9D6B-AEFE8AAD581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895650" y="3942759"/>
            <a:ext cx="3528000" cy="1332000"/>
          </a:xfrm>
          <a:ln w="3175">
            <a:noFill/>
          </a:ln>
          <a:effectLst/>
        </p:spPr>
        <p:txBody>
          <a:bodyPr lIns="0"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D406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noProof="1"/>
              <a:t>Klikk for å sette inn kontaktkort fra Templafy/Mediebank</a:t>
            </a:r>
            <a:endParaRPr lang="nb-NO" noProof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53E51-44E4-44C1-9547-574B62F8D56F}"/>
              </a:ext>
            </a:extLst>
          </p:cNvPr>
          <p:cNvSpPr txBox="1"/>
          <p:nvPr userDrawn="1"/>
        </p:nvSpPr>
        <p:spPr>
          <a:xfrm>
            <a:off x="766800" y="4983561"/>
            <a:ext cx="57117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1000" spc="50" baseline="0" dirty="0">
                <a:solidFill>
                  <a:srgbClr val="0D4065"/>
                </a:solidFill>
              </a:rPr>
              <a:t>thommessen.no</a:t>
            </a:r>
            <a:endParaRPr lang="nb-NO" sz="1000"/>
          </a:p>
          <a:p>
            <a:pPr algn="ctr">
              <a:spcAft>
                <a:spcPts val="0"/>
              </a:spcAft>
            </a:pPr>
            <a:r>
              <a:rPr lang="nb-NO" sz="1000" spc="50" baseline="0" dirty="0">
                <a:solidFill>
                  <a:srgbClr val="0D4065"/>
                </a:solidFill>
                <a:latin typeface="+mn-lt"/>
              </a:rPr>
              <a:t>Oslo •</a:t>
            </a:r>
            <a:r>
              <a:rPr lang="nb-NO" sz="10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Bergen</a:t>
            </a:r>
            <a:r>
              <a:rPr lang="nb-NO" sz="10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nb-NO" sz="10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Stavanger</a:t>
            </a:r>
            <a:r>
              <a:rPr lang="nb-NO" sz="1000" spc="50" baseline="0" dirty="0">
                <a:solidFill>
                  <a:srgbClr val="0D4065"/>
                </a:solidFill>
                <a:latin typeface="+mn-lt"/>
              </a:rPr>
              <a:t> •</a:t>
            </a:r>
            <a:r>
              <a:rPr lang="nb-NO" sz="1000" spc="50" baseline="0" dirty="0">
                <a:solidFill>
                  <a:srgbClr val="0D4065"/>
                </a:solidFill>
                <a:latin typeface="+mn-lt"/>
                <a:sym typeface="Wingdings 2" panose="05020102010507070707" pitchFamily="18" charset="2"/>
              </a:rPr>
              <a:t> London</a:t>
            </a:r>
            <a:endParaRPr lang="nb-NO" sz="1000" spc="50" baseline="0" dirty="0">
              <a:solidFill>
                <a:srgbClr val="0D4065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EC0DD-D62B-48F6-8AED-A64B456E9CE1}"/>
              </a:ext>
            </a:extLst>
          </p:cNvPr>
          <p:cNvSpPr txBox="1"/>
          <p:nvPr userDrawn="1"/>
        </p:nvSpPr>
        <p:spPr>
          <a:xfrm>
            <a:off x="766800" y="5594847"/>
            <a:ext cx="57117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700" b="0" i="0" spc="50" baseline="0" dirty="0">
                <a:solidFill>
                  <a:srgbClr val="0D4065"/>
                </a:solidFill>
                <a:effectLst/>
                <a:latin typeface="+mn-lt"/>
              </a:rPr>
              <a:t>Våre seminarer er kun en informasjonstjeneste fra Thommessen og er ikke ment å erstatte juridisk rådgivning. Deltakerne bør ikke basere seg utelukkende på denne informasjonen, men alltid søke profesjonell juridisk bistand. Thommessen tar intet ansvar for informasjon i seminarer som skulle vise seg å være unøyaktig, mangelfull eller uriktig. Vær oppmerksom på dato for seminaret dersom du ser presentasjonen i ettertid.</a:t>
            </a:r>
            <a:endParaRPr lang="nb-NO" sz="700" i="0" spc="50" baseline="0" dirty="0">
              <a:solidFill>
                <a:srgbClr val="0D4065"/>
              </a:solidFill>
              <a:latin typeface="+mn-lt"/>
            </a:endParaRP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14F4764-058D-483E-92C0-8716FC741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2694" y="4704053"/>
            <a:ext cx="1620000" cy="1926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D877EE-7267-4884-A6DE-68326F2E530D}"/>
              </a:ext>
            </a:extLst>
          </p:cNvPr>
          <p:cNvCxnSpPr/>
          <p:nvPr userDrawn="1"/>
        </p:nvCxnSpPr>
        <p:spPr>
          <a:xfrm>
            <a:off x="766800" y="5451210"/>
            <a:ext cx="5711788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6F022C-53EA-77D0-7E06-329D6802255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11099882-68A5-0267-36F1-5F100A5F78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3A986C86-1545-6866-D62A-C86B96040CB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37E1E7-4624-45B9-A987-FF5E446C7BBF}" type="slidenum">
              <a:rPr lang="nb-NO" noProof="1"/>
              <a:pPr/>
              <a:t>‹#›</a:t>
            </a:fld>
            <a:endParaRPr lang="nb-NO" noProof="1"/>
          </a:p>
        </p:txBody>
      </p:sp>
      <p:sp>
        <p:nvSpPr>
          <p:cNvPr id="14" name="Advokatfirmaet Thommessen AS">
            <a:extLst>
              <a:ext uri="{FF2B5EF4-FFF2-40B4-BE49-F238E27FC236}">
                <a16:creationId xmlns:a16="http://schemas.microsoft.com/office/drawing/2014/main" id="{735FAD3D-FE80-3549-2E3E-E113008376F0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-10" baseline="0" noProof="1">
                <a:solidFill>
                  <a:srgbClr val="0D4065"/>
                </a:solidFill>
              </a:rPr>
              <a:t>Advokatfirmaet Thommessen AS</a:t>
            </a:r>
            <a:endParaRPr lang="en-GB" sz="600" cap="all" spc="-10" baseline="0" noProof="0" dirty="0" err="1">
              <a:solidFill>
                <a:srgbClr val="0D40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8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117">
          <p15:clr>
            <a:srgbClr val="A4A3A4"/>
          </p15:clr>
        </p15:guide>
        <p15:guide id="4" orient="horz" pos="2483">
          <p15:clr>
            <a:srgbClr val="A4A3A4"/>
          </p15:clr>
        </p15:guide>
        <p15:guide id="5" pos="4973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D4064"/>
                </a:solidFill>
                <a:latin typeface="Roboto Slab"/>
                <a:cs typeface="Roboto Sla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D4064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0D4064"/>
                </a:solidFill>
                <a:latin typeface="Open Sans"/>
                <a:cs typeface="Open Sa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endParaRPr spc="-2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0D4064"/>
                </a:solidFill>
                <a:latin typeface="Open Sans"/>
                <a:cs typeface="Open Sans"/>
              </a:defRPr>
            </a:lvl1pPr>
          </a:lstStyle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lang="nb-NO"/>
              <a:t>3. april 2025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0D4064"/>
                </a:solidFill>
                <a:latin typeface="Open Sans"/>
                <a:cs typeface="Open Sans"/>
              </a:defRPr>
            </a:lvl1pPr>
          </a:lstStyle>
          <a:p>
            <a:pPr marL="80645">
              <a:lnSpc>
                <a:spcPct val="100000"/>
              </a:lnSpc>
              <a:spcBef>
                <a:spcPts val="140"/>
              </a:spcBef>
            </a:pPr>
            <a:fld id="{81D60167-4931-47E6-BA6A-407CBD079E47}" type="slidenum">
              <a:rPr spc="-50" dirty="0">
                <a:solidFill>
                  <a:srgbClr val="ECE7DE"/>
                </a:solidFill>
              </a:rPr>
              <a:t>‹#›</a:t>
            </a:fld>
            <a:endParaRPr spc="-50" dirty="0">
              <a:solidFill>
                <a:srgbClr val="ECE7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5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6" name="Background">
            <a:extLst>
              <a:ext uri="{FF2B5EF4-FFF2-40B4-BE49-F238E27FC236}">
                <a16:creationId xmlns:a16="http://schemas.microsoft.com/office/drawing/2014/main" id="{C8ABAC56-4FB8-4BBE-BF07-3C1A2B53E016}"/>
              </a:ext>
            </a:extLst>
          </p:cNvPr>
          <p:cNvSpPr/>
          <p:nvPr userDrawn="1"/>
        </p:nvSpPr>
        <p:spPr>
          <a:xfrm>
            <a:off x="8866800" y="0"/>
            <a:ext cx="3326400" cy="6861600"/>
          </a:xfrm>
          <a:prstGeom prst="rect">
            <a:avLst/>
          </a:prstGeom>
          <a:solidFill>
            <a:srgbClr val="0D4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4945025" cy="4231093"/>
          </a:xfrm>
        </p:spPr>
        <p:txBody>
          <a:bodyPr/>
          <a:lstStyle>
            <a:lvl1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spc="5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 spc="50" baseline="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70C8DDA8-8AF3-4EC5-90DF-91B01B963F6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78589" y="1022363"/>
            <a:ext cx="4945061" cy="4812864"/>
          </a:xfrm>
          <a:solidFill>
            <a:schemeClr val="bg1"/>
          </a:solidFill>
        </p:spPr>
        <p:txBody>
          <a:bodyPr lIns="0" tIns="72000" rIns="0" anchor="t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nb-NO" dirty="0"/>
              <a:t>Sett inn bilde fra Templafy/Mediebank</a:t>
            </a:r>
            <a:endParaRPr lang="nb-NO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8A5102C3-478C-4B75-87C8-3400329B68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2631A6-BF10-47BB-A9CC-EE722CD6220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nb-NO" dirty="0"/>
          </a:p>
        </p:txBody>
      </p:sp>
      <p:sp>
        <p:nvSpPr>
          <p:cNvPr id="3" name="Advokatfirmaet Thommessen AS">
            <a:extLst>
              <a:ext uri="{FF2B5EF4-FFF2-40B4-BE49-F238E27FC236}">
                <a16:creationId xmlns:a16="http://schemas.microsoft.com/office/drawing/2014/main" id="{6C602CE3-57D7-7126-4304-13B78303B059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E11F4-CFCF-9DB9-1097-428BD0CB265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EDE7DE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7D478C96-803F-6698-17D9-EF09C2A1E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250" y="451644"/>
            <a:ext cx="4946575" cy="997196"/>
          </a:xfrm>
        </p:spPr>
        <p:txBody>
          <a:bodyPr wrap="square">
            <a:noAutofit/>
          </a:bodyPr>
          <a:lstStyle>
            <a:lvl1pPr>
              <a:defRPr sz="3600"/>
            </a:lvl1pPr>
          </a:lstStyle>
          <a:p>
            <a:r>
              <a:rPr lang="nb-NO" dirty="0"/>
              <a:t>Klikk for å sette inn agendatittel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F60E1D64-4C6B-487D-B9DB-12AB6C18E6C2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DE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52E326F-B483-4C19-B8A2-1462956B4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498598"/>
          </a:xfrm>
        </p:spPr>
        <p:txBody>
          <a:bodyPr tIns="0">
            <a:noAutofit/>
          </a:bodyPr>
          <a:lstStyle>
            <a:lvl1pPr>
              <a:defRPr sz="36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agendatittel</a:t>
            </a:r>
            <a:endParaRPr lang="nb-NO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2AF8EB-2B57-4D29-957D-27FD942217C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spc="5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 spc="50" baseline="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4" name="Advokatfirmaet Thommessen AS">
            <a:extLst>
              <a:ext uri="{FF2B5EF4-FFF2-40B4-BE49-F238E27FC236}">
                <a16:creationId xmlns:a16="http://schemas.microsoft.com/office/drawing/2014/main" id="{18C3F1FE-E6E8-C778-EA78-37FC66D632A9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D5F351-5D6B-EB87-6228-E331232A9770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B6A61D-EB9D-D045-80C6-F416363D467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B6345C-469E-7CC1-8274-61BB66B9446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603103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ext Snow">
    <p:bg>
      <p:bgPr>
        <a:solidFill>
          <a:srgbClr val="DAE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ackground">
            <a:extLst>
              <a:ext uri="{FF2B5EF4-FFF2-40B4-BE49-F238E27FC236}">
                <a16:creationId xmlns:a16="http://schemas.microsoft.com/office/drawing/2014/main" id="{1E7F75C0-AA39-4D66-B98B-BBC6C93F81D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DA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0D184A-DDE2-4AC6-8549-6CB40583E6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6763" y="1860144"/>
            <a:ext cx="10656887" cy="4231093"/>
          </a:xfrm>
        </p:spPr>
        <p:txBody>
          <a:bodyPr/>
          <a:lstStyle>
            <a:lvl1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spc="50" baseline="0">
                <a:solidFill>
                  <a:srgbClr val="0D4065"/>
                </a:solidFill>
                <a:latin typeface="+mn-lt"/>
              </a:defRPr>
            </a:lvl1pPr>
            <a:lvl2pPr marL="432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 spc="50" baseline="0">
                <a:solidFill>
                  <a:srgbClr val="0D4065"/>
                </a:solidFill>
              </a:defRPr>
            </a:lvl2pPr>
            <a:lvl3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3pPr>
            <a:lvl4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4pPr>
            <a:lvl5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5pPr>
            <a:lvl6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6pPr>
            <a:lvl7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7pPr>
            <a:lvl8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 spc="50" baseline="0">
                <a:solidFill>
                  <a:srgbClr val="0D4065"/>
                </a:solidFill>
              </a:defRPr>
            </a:lvl8pPr>
            <a:lvl9pPr marL="648000" indent="-216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spc="50" baseline="0">
                <a:solidFill>
                  <a:srgbClr val="0D4065"/>
                </a:solidFill>
                <a:latin typeface="+mn-lt"/>
              </a:defRPr>
            </a:lvl9pPr>
          </a:lstStyle>
          <a:p>
            <a:pPr lvl="0"/>
            <a:r>
              <a:rPr lang="nb-NO" dirty="0"/>
              <a:t>Klikk for å sette inn tekst</a:t>
            </a:r>
            <a:endParaRPr lang="nb-NO"/>
          </a:p>
          <a:p>
            <a:pPr lvl="1"/>
            <a:r>
              <a:rPr lang="nb-NO" dirty="0"/>
              <a:t>Second level</a:t>
            </a:r>
            <a:endParaRPr lang="nb-NO"/>
          </a:p>
          <a:p>
            <a:pPr lvl="2"/>
            <a:r>
              <a:rPr lang="nb-NO" dirty="0"/>
              <a:t>Third level</a:t>
            </a:r>
            <a:endParaRPr lang="nb-NO"/>
          </a:p>
          <a:p>
            <a:pPr lvl="3"/>
            <a:r>
              <a:rPr lang="nb-NO" dirty="0"/>
              <a:t>Fourth level</a:t>
            </a:r>
            <a:endParaRPr lang="nb-NO"/>
          </a:p>
          <a:p>
            <a:pPr lvl="4"/>
            <a:r>
              <a:rPr lang="nb-NO" dirty="0"/>
              <a:t>Fifth level</a:t>
            </a:r>
            <a:endParaRPr lang="nb-NO"/>
          </a:p>
          <a:p>
            <a:pPr lvl="5"/>
            <a:r>
              <a:rPr lang="nb-NO" dirty="0"/>
              <a:t>6</a:t>
            </a:r>
            <a:endParaRPr lang="nb-NO"/>
          </a:p>
          <a:p>
            <a:pPr lvl="6"/>
            <a:r>
              <a:rPr lang="nb-NO" dirty="0"/>
              <a:t>7</a:t>
            </a:r>
            <a:endParaRPr lang="nb-NO"/>
          </a:p>
          <a:p>
            <a:pPr lvl="7"/>
            <a:r>
              <a:rPr lang="nb-NO" dirty="0"/>
              <a:t>8</a:t>
            </a:r>
            <a:endParaRPr lang="nb-NO"/>
          </a:p>
          <a:p>
            <a:pPr lvl="8"/>
            <a:r>
              <a:rPr lang="nb-NO" dirty="0"/>
              <a:t>9</a:t>
            </a:r>
            <a:endParaRPr lang="nb-NO"/>
          </a:p>
        </p:txBody>
      </p:sp>
      <p:sp>
        <p:nvSpPr>
          <p:cNvPr id="6" name="Advokatfirmaet Thommessen AS">
            <a:extLst>
              <a:ext uri="{FF2B5EF4-FFF2-40B4-BE49-F238E27FC236}">
                <a16:creationId xmlns:a16="http://schemas.microsoft.com/office/drawing/2014/main" id="{1B2D7825-2CDB-F67A-194B-ADE5461A128F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7F1FBC-48CD-FA5C-684E-0F4EFDA92F11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EE142-FCE9-1356-80AB-920D700A0EC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7B112C-77C0-DA1C-2E90-7893F8BFD06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A3A7E27-6904-A7C9-10E7-9C2B4F648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766800"/>
            <a:ext cx="10656000" cy="498598"/>
          </a:xfrm>
        </p:spPr>
        <p:txBody>
          <a:bodyPr tIns="0">
            <a:noAutofit/>
          </a:bodyPr>
          <a:lstStyle>
            <a:lvl1pPr>
              <a:defRPr sz="3600" baseline="0">
                <a:solidFill>
                  <a:srgbClr val="0D4065"/>
                </a:solidFill>
              </a:defRPr>
            </a:lvl1pPr>
          </a:lstStyle>
          <a:p>
            <a:r>
              <a:rPr lang="nb-NO" dirty="0"/>
              <a:t>Klikk for å sette inn agendatittel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053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2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E2D53D-334C-E687-32F8-C1987FB990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3"/>
            </p:custDataLst>
            <p:extLst>
              <p:ext uri="{D42A27DB-BD31-4B8C-83A1-F6EECF244321}">
                <p14:modId xmlns:p14="http://schemas.microsoft.com/office/powerpoint/2010/main" val="2427606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4" imgW="353" imgH="353" progId="TCLayout.ActiveDocument.1">
                  <p:embed/>
                </p:oleObj>
              </mc:Choice>
              <mc:Fallback>
                <p:oleObj name="think-cell Slide" r:id="rId6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dvokatfirmaet Thommessen AS">
            <a:extLst>
              <a:ext uri="{FF2B5EF4-FFF2-40B4-BE49-F238E27FC236}">
                <a16:creationId xmlns:a16="http://schemas.microsoft.com/office/drawing/2014/main" id="{27279F0D-458D-9E0C-CFBD-AE293E77868B}"/>
              </a:ext>
            </a:extLst>
          </p:cNvPr>
          <p:cNvSpPr/>
          <p:nvPr userDrawn="1"/>
        </p:nvSpPr>
        <p:spPr>
          <a:xfrm>
            <a:off x="766800" y="6580800"/>
            <a:ext cx="1727747" cy="108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>
              <a:spcAft>
                <a:spcPts val="600"/>
              </a:spcAft>
            </a:pPr>
            <a:r>
              <a:rPr lang="nb-NO" sz="600" cap="all" spc="10" baseline="0" noProof="1">
                <a:solidFill>
                  <a:srgbClr val="0D4065"/>
                </a:solidFill>
              </a:rPr>
              <a:t>Advokatfirmaet Thommessen AS</a:t>
            </a:r>
            <a:endParaRPr lang="nb-NO" sz="600" cap="all" spc="10" baseline="0" noProof="0" dirty="0" err="1">
              <a:solidFill>
                <a:srgbClr val="0D4065"/>
              </a:solidFill>
            </a:endParaRP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C04CBA90-25B2-4002-A310-51481E5A9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291" y="6580800"/>
            <a:ext cx="1131107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tabLst/>
              <a:defRPr sz="600" cap="all" spc="-10" baseline="0">
                <a:solidFill>
                  <a:srgbClr val="0D4065"/>
                </a:solidFill>
              </a:defRPr>
            </a:lvl1pPr>
          </a:lstStyle>
          <a:p>
            <a:fld id="{E237E1E7-4624-45B9-A987-FF5E446C7BBF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311200"/>
            <a:ext cx="10658400" cy="3778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Level 1 (Enter+TAB for next text level, SHIFT+TAB to go back in </a:t>
            </a:r>
            <a:r>
              <a:rPr lang="nb-NO" noProof="0" dirty="0" err="1"/>
              <a:t>levels</a:t>
            </a:r>
            <a:r>
              <a:rPr lang="nb-NO" noProof="0" dirty="0"/>
              <a:t>)</a:t>
            </a:r>
            <a:endParaRPr lang="nb-NO"/>
          </a:p>
          <a:p>
            <a:pPr lvl="1"/>
            <a:r>
              <a:rPr lang="nb-NO" noProof="0" dirty="0"/>
              <a:t>Level 2</a:t>
            </a:r>
            <a:endParaRPr lang="nb-NO"/>
          </a:p>
          <a:p>
            <a:pPr lvl="2"/>
            <a:r>
              <a:rPr lang="nb-NO" noProof="0" dirty="0"/>
              <a:t>Level 3</a:t>
            </a:r>
            <a:endParaRPr lang="nb-NO"/>
          </a:p>
          <a:p>
            <a:pPr lvl="3"/>
            <a:r>
              <a:rPr lang="nb-NO" noProof="0" dirty="0"/>
              <a:t>Level 4</a:t>
            </a:r>
            <a:endParaRPr lang="nb-NO"/>
          </a:p>
          <a:p>
            <a:pPr lvl="4"/>
            <a:r>
              <a:rPr lang="nb-NO" noProof="0" dirty="0"/>
              <a:t>Level 5</a:t>
            </a:r>
            <a:endParaRPr lang="nb-NO"/>
          </a:p>
          <a:p>
            <a:pPr lvl="5"/>
            <a:r>
              <a:rPr lang="nb-NO" noProof="0" dirty="0"/>
              <a:t>Level 6</a:t>
            </a:r>
            <a:endParaRPr lang="nb-NO"/>
          </a:p>
          <a:p>
            <a:pPr lvl="6"/>
            <a:r>
              <a:rPr lang="nb-NO" noProof="0" dirty="0"/>
              <a:t>Level 7 Open Sans Semibold 12 pt</a:t>
            </a:r>
            <a:endParaRPr lang="nb-NO"/>
          </a:p>
          <a:p>
            <a:pPr lvl="7"/>
            <a:r>
              <a:rPr lang="nb-NO" noProof="0" dirty="0"/>
              <a:t>Level 8</a:t>
            </a:r>
            <a:endParaRPr lang="nb-NO"/>
          </a:p>
          <a:p>
            <a:pPr lvl="8"/>
            <a:r>
              <a:rPr lang="nb-NO" noProof="0" dirty="0"/>
              <a:t>Level 9, Infographic</a:t>
            </a:r>
            <a:endParaRPr lang="nb-NO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Click to add title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4547" y="6580800"/>
            <a:ext cx="7800744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cap="all" spc="10" baseline="0">
                <a:solidFill>
                  <a:srgbClr val="0D4065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430FC4E-B33B-47A0-B1B7-9AB03E7BF38A}"/>
              </a:ext>
            </a:extLst>
          </p:cNvPr>
          <p:cNvSpPr/>
          <p:nvPr userDrawn="1"/>
        </p:nvSpPr>
        <p:spPr>
          <a:xfrm>
            <a:off x="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A6FEBC6F-46DE-496C-ADF6-7DAB19B9CAAC}"/>
              </a:ext>
            </a:extLst>
          </p:cNvPr>
          <p:cNvSpPr/>
          <p:nvPr userDrawn="1"/>
        </p:nvSpPr>
        <p:spPr>
          <a:xfrm>
            <a:off x="5712600" y="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82FD1705-F240-46C4-876D-A6E5036280C1}"/>
              </a:ext>
            </a:extLst>
          </p:cNvPr>
          <p:cNvSpPr/>
          <p:nvPr userDrawn="1"/>
        </p:nvSpPr>
        <p:spPr>
          <a:xfrm>
            <a:off x="11425200" y="6091200"/>
            <a:ext cx="766800" cy="7668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 err="1"/>
          </a:p>
        </p:txBody>
      </p:sp>
      <p:sp>
        <p:nvSpPr>
          <p:cNvPr id="19" name="Date Placeholder 4" hidden="1">
            <a:extLst>
              <a:ext uri="{FF2B5EF4-FFF2-40B4-BE49-F238E27FC236}">
                <a16:creationId xmlns:a16="http://schemas.microsoft.com/office/drawing/2014/main" id="{770EF6FC-F1A0-4B0E-96C7-40EE8889CD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r>
              <a:rPr lang="nb-NO"/>
              <a:t>3. april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29" r:id="rId2"/>
    <p:sldLayoutId id="2147483831" r:id="rId3"/>
    <p:sldLayoutId id="2147483774" r:id="rId4"/>
    <p:sldLayoutId id="2147483833" r:id="rId5"/>
    <p:sldLayoutId id="2147483775" r:id="rId6"/>
    <p:sldLayoutId id="2147483737" r:id="rId7"/>
    <p:sldLayoutId id="2147483799" r:id="rId8"/>
    <p:sldLayoutId id="2147483787" r:id="rId9"/>
    <p:sldLayoutId id="2147483777" r:id="rId10"/>
    <p:sldLayoutId id="2147483776" r:id="rId11"/>
    <p:sldLayoutId id="2147483778" r:id="rId12"/>
    <p:sldLayoutId id="2147483802" r:id="rId13"/>
    <p:sldLayoutId id="2147483811" r:id="rId14"/>
    <p:sldLayoutId id="2147483800" r:id="rId15"/>
    <p:sldLayoutId id="2147483806" r:id="rId16"/>
    <p:sldLayoutId id="2147483758" r:id="rId17"/>
    <p:sldLayoutId id="2147483757" r:id="rId18"/>
    <p:sldLayoutId id="2147483808" r:id="rId19"/>
    <p:sldLayoutId id="2147483782" r:id="rId20"/>
    <p:sldLayoutId id="2147483832" r:id="rId21"/>
    <p:sldLayoutId id="2147483812" r:id="rId22"/>
    <p:sldLayoutId id="2147483834" r:id="rId23"/>
    <p:sldLayoutId id="2147483783" r:id="rId24"/>
    <p:sldLayoutId id="2147483835" r:id="rId25"/>
    <p:sldLayoutId id="2147483784" r:id="rId26"/>
    <p:sldLayoutId id="2147483785" r:id="rId27"/>
    <p:sldLayoutId id="2147483786" r:id="rId28"/>
    <p:sldLayoutId id="2147483814" r:id="rId29"/>
    <p:sldLayoutId id="2147483739" r:id="rId30"/>
    <p:sldLayoutId id="2147483791" r:id="rId31"/>
    <p:sldLayoutId id="2147483789" r:id="rId32"/>
    <p:sldLayoutId id="2147483790" r:id="rId33"/>
    <p:sldLayoutId id="2147483797" r:id="rId34"/>
    <p:sldLayoutId id="2147483796" r:id="rId35"/>
    <p:sldLayoutId id="2147483795" r:id="rId36"/>
    <p:sldLayoutId id="2147483794" r:id="rId37"/>
    <p:sldLayoutId id="2147483793" r:id="rId38"/>
    <p:sldLayoutId id="2147483792" r:id="rId39"/>
    <p:sldLayoutId id="2147483815" r:id="rId40"/>
    <p:sldLayoutId id="2147483816" r:id="rId41"/>
    <p:sldLayoutId id="2147483817" r:id="rId42"/>
    <p:sldLayoutId id="2147483818" r:id="rId43"/>
    <p:sldLayoutId id="2147483819" r:id="rId44"/>
    <p:sldLayoutId id="2147483820" r:id="rId45"/>
    <p:sldLayoutId id="2147483821" r:id="rId46"/>
    <p:sldLayoutId id="2147483836" r:id="rId47"/>
    <p:sldLayoutId id="2147483822" r:id="rId48"/>
    <p:sldLayoutId id="2147483823" r:id="rId49"/>
    <p:sldLayoutId id="2147483824" r:id="rId50"/>
    <p:sldLayoutId id="2147483825" r:id="rId51"/>
    <p:sldLayoutId id="2147483826" r:id="rId52"/>
    <p:sldLayoutId id="2147483827" r:id="rId53"/>
    <p:sldLayoutId id="2147483828" r:id="rId54"/>
    <p:sldLayoutId id="2147483830" r:id="rId55"/>
    <p:sldLayoutId id="2147483837" r:id="rId56"/>
    <p:sldLayoutId id="2147483829" r:id="rId57"/>
    <p:sldLayoutId id="2147483762" r:id="rId58"/>
    <p:sldLayoutId id="2147483751" r:id="rId59"/>
    <p:sldLayoutId id="2147483838" r:id="rId60"/>
    <p:sldLayoutId id="2147483839" r:id="rId6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D4065"/>
          </a:solidFill>
          <a:latin typeface="+mj-lt"/>
          <a:ea typeface="Roboto Slab Light" pitchFamily="2" charset="0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Char char="•"/>
        <a:defRPr sz="1600" kern="1200" spc="50" baseline="0">
          <a:solidFill>
            <a:srgbClr val="0D4065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 spc="50" baseline="0">
          <a:solidFill>
            <a:srgbClr val="0D4065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tabLst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200" kern="1200" spc="50" baseline="0">
          <a:solidFill>
            <a:srgbClr val="0D4065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​"/>
        <a:defRPr sz="1200" b="0" kern="1200" spc="50" baseline="0">
          <a:solidFill>
            <a:srgbClr val="0D4065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200" b="0" kern="1200" spc="50" baseline="0">
          <a:solidFill>
            <a:srgbClr val="0D4065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000" kern="1200" baseline="0">
          <a:solidFill>
            <a:srgbClr val="0D4065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83" userDrawn="1">
          <p15:clr>
            <a:srgbClr val="A4A3A4"/>
          </p15:clr>
        </p15:guide>
        <p15:guide id="4" orient="horz" pos="483" userDrawn="1">
          <p15:clr>
            <a:srgbClr val="A4A3A4"/>
          </p15:clr>
        </p15:guide>
        <p15:guide id="5" pos="3598" userDrawn="1">
          <p15:clr>
            <a:srgbClr val="A4A3A4"/>
          </p15:clr>
        </p15:guide>
        <p15:guide id="6" pos="4081" userDrawn="1">
          <p15:clr>
            <a:srgbClr val="A4A3A4"/>
          </p15:clr>
        </p15:guide>
        <p15:guide id="7" pos="7196" userDrawn="1">
          <p15:clr>
            <a:srgbClr val="A4A3A4"/>
          </p15:clr>
        </p15:guide>
        <p15:guide id="8" orient="horz" pos="3836" userDrawn="1">
          <p15:clr>
            <a:srgbClr val="A4A3A4"/>
          </p15:clr>
        </p15:guide>
        <p15:guide id="9" orient="horz" pos="27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.emf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8.x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9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5" Type="http://schemas.openxmlformats.org/officeDocument/2006/relationships/hyperlink" Target="https://www.dibk.no/byggevarer/veileder-for-ombruk-av-byggevarer" TargetMode="Externa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4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tags" Target="../tags/tag39.xml"/><Relationship Id="rId7" Type="http://schemas.openxmlformats.org/officeDocument/2006/relationships/image" Target="../media/image71.emf"/><Relationship Id="rId12" Type="http://schemas.microsoft.com/office/2007/relationships/diagramDrawing" Target="../diagrams/drawing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oleObject" Target="../embeddings/oleObject8.bin"/><Relationship Id="rId11" Type="http://schemas.openxmlformats.org/officeDocument/2006/relationships/diagramColors" Target="../diagrams/colors1.xml"/><Relationship Id="rId5" Type="http://schemas.openxmlformats.org/officeDocument/2006/relationships/notesSlide" Target="../notesSlides/notesSlide6.xml"/><Relationship Id="rId10" Type="http://schemas.openxmlformats.org/officeDocument/2006/relationships/diagramQuickStyle" Target="../diagrams/quickStyle1.xml"/><Relationship Id="rId4" Type="http://schemas.openxmlformats.org/officeDocument/2006/relationships/slideLayout" Target="../slideLayouts/slideLayout15.xml"/><Relationship Id="rId9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bin"/><Relationship Id="rId3" Type="http://schemas.openxmlformats.org/officeDocument/2006/relationships/tags" Target="../tags/tag40.xml"/><Relationship Id="rId7" Type="http://schemas.openxmlformats.org/officeDocument/2006/relationships/oleObject" Target="../embeddings/oleObject9.bin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73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7.emf"/><Relationship Id="rId9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5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tags" Target="../tags/tag46.xml"/><Relationship Id="rId7" Type="http://schemas.openxmlformats.org/officeDocument/2006/relationships/image" Target="../media/image81.jpeg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7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0.xml"/><Relationship Id="rId4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.emf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C112058-5A10-046E-1354-70FE8516621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32670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B05DB4A-26A2-CF01-10A1-160021C38D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nb-NO" dirty="0"/>
              <a:t>Næringseiendom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9FBCA-CEE4-7B11-B841-FBAB5B515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Juridisk nytt for eiendomsbransjen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50C90-5B94-8C7E-AE86-A76A93D1AB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 err="1"/>
              <a:t>ivar</a:t>
            </a:r>
            <a:r>
              <a:rPr lang="nb-NO" dirty="0"/>
              <a:t> </a:t>
            </a:r>
            <a:r>
              <a:rPr lang="nb-NO" dirty="0" err="1"/>
              <a:t>strandenes</a:t>
            </a:r>
            <a:r>
              <a:rPr lang="nb-NO" dirty="0"/>
              <a:t> </a:t>
            </a:r>
            <a:r>
              <a:rPr lang="nb-NO" b="1" dirty="0">
                <a:solidFill>
                  <a:srgbClr val="81AECF"/>
                </a:solidFill>
              </a:rPr>
              <a:t>//</a:t>
            </a:r>
            <a:r>
              <a:rPr lang="nb-NO" dirty="0"/>
              <a:t> </a:t>
            </a:r>
            <a:r>
              <a:rPr lang="nb-NO" dirty="0" err="1"/>
              <a:t>Specialist</a:t>
            </a:r>
            <a:r>
              <a:rPr lang="nb-NO" dirty="0"/>
              <a:t> </a:t>
            </a:r>
            <a:r>
              <a:rPr lang="nb-NO" dirty="0" err="1"/>
              <a:t>Counsel</a:t>
            </a:r>
            <a:r>
              <a:rPr lang="nb-NO" dirty="0"/>
              <a:t>, advokat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6C2BB-9CF8-0CC6-AA86-9A35D7B2F8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8C7B46-5217-AE32-46E2-5A33B6C53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B3A144-DB8E-DAC1-5309-14A87851D3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 dirty="0"/>
              <a:t>3. april 2025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3760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D68E13E9-1917-516F-A55D-DEBEDB59EAE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0998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ubtitle 10">
            <a:extLst>
              <a:ext uri="{FF2B5EF4-FFF2-40B4-BE49-F238E27FC236}">
                <a16:creationId xmlns:a16="http://schemas.microsoft.com/office/drawing/2014/main" id="{DA527A75-9617-62D6-53FA-9EC45E3ED8C5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Prinsipputtalelse fra Skattedirektoratet 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60AC6E2-6A13-9A9B-6770-DCDFBFB1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Fellesanskaffelser: </a:t>
            </a:r>
            <a:br>
              <a:rPr lang="nb-NO" dirty="0"/>
            </a:br>
            <a:r>
              <a:rPr lang="nb-NO" dirty="0"/>
              <a:t>Håndtering "bakover i rekkene"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8B7C52-2C67-91FA-7F2C-C6FB5F67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Prinsipputtalelse 4. november 2024: </a:t>
            </a:r>
          </a:p>
          <a:p>
            <a:pPr lvl="1">
              <a:spcBef>
                <a:spcPts val="1200"/>
              </a:spcBef>
            </a:pPr>
            <a:r>
              <a:rPr lang="nb-NO" sz="1600" dirty="0"/>
              <a:t>A kjøper vare eller tjeneste som også B/C/D skal benytte.</a:t>
            </a:r>
          </a:p>
          <a:p>
            <a:pPr lvl="1">
              <a:spcBef>
                <a:spcPts val="1200"/>
              </a:spcBef>
            </a:pPr>
            <a:r>
              <a:rPr lang="nb-NO" sz="1600" dirty="0"/>
              <a:t>Felles anskaffelse fra A/B/C/D, eller anskaffer A for videre omsetning til B/C/D?</a:t>
            </a:r>
          </a:p>
          <a:p>
            <a:r>
              <a:rPr lang="nb-NO" sz="1800" dirty="0"/>
              <a:t>Betydning for nødvendig dokumentasjon (viderefakturere?), fradragsrett og tidspunktet for fradrag.</a:t>
            </a:r>
          </a:p>
          <a:p>
            <a:endParaRPr lang="nb-NO" sz="1800" dirty="0"/>
          </a:p>
          <a:p>
            <a:pPr lvl="1">
              <a:spcBef>
                <a:spcPts val="1200"/>
              </a:spcBef>
            </a:pPr>
            <a:endParaRPr lang="nb-NO" sz="1600" dirty="0"/>
          </a:p>
          <a:p>
            <a:pPr lvl="1">
              <a:spcBef>
                <a:spcPts val="1200"/>
              </a:spcBef>
            </a:pPr>
            <a:endParaRPr lang="nb-NO" sz="1600" dirty="0"/>
          </a:p>
          <a:p>
            <a:pPr lvl="1">
              <a:spcBef>
                <a:spcPts val="1200"/>
              </a:spcBef>
            </a:pPr>
            <a:endParaRPr lang="nb-NO" sz="1600" dirty="0"/>
          </a:p>
          <a:p>
            <a:pPr lvl="1">
              <a:spcBef>
                <a:spcPts val="1200"/>
              </a:spcBef>
            </a:pPr>
            <a:endParaRPr lang="nb-NO" sz="1600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548DA-B417-A3D2-D48D-27900D84191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A4A19F8-66AA-7C90-9A3D-B50366DCB01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014460" y="766762"/>
            <a:ext cx="2800311" cy="5322887"/>
          </a:xfrm>
        </p:spPr>
        <p:txBody>
          <a:bodyPr anchor="ctr" anchorCtr="0"/>
          <a:lstStyle/>
          <a:p>
            <a:pPr algn="l"/>
            <a:r>
              <a:rPr lang="nb-NO" dirty="0"/>
              <a:t>Relevante momenter: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Har innkjøper opptrådt i eget navn?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Hvilken risiko har A, og foreligger selvstendig "selgeransvar"?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Skal A ha påslag?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AB8DBB-72EE-E739-779F-65075BBA4CC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10</a:t>
            </a:fld>
            <a:endParaRPr lang="nb-NO" noProof="1"/>
          </a:p>
        </p:txBody>
      </p:sp>
      <p:sp>
        <p:nvSpPr>
          <p:cNvPr id="17" name="AutoShape 2" descr="Create a humorous, cartoonish image of a soldier struggling comically to carry an absurdly large portable house on their back. The soldier is depicted in a traditional military uniform, complete with a helmet, and has exaggerated facial expressions of surprise and exertion. The portable house is overly detailed and whimsical, featuring bright colors, windows popping out at odd angles, and a crooked chimney. The background is a simple, cheerful neighborhood setting with other houses and trees, emphasizing the contrast between the normal environment and the oversized load the soldier is carrying.">
            <a:extLst>
              <a:ext uri="{FF2B5EF4-FFF2-40B4-BE49-F238E27FC236}">
                <a16:creationId xmlns:a16="http://schemas.microsoft.com/office/drawing/2014/main" id="{1284AF24-2D5E-44AD-BD37-D920E74EB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8283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6EAB67-CA26-0E01-ADAA-654052DA8F05}"/>
              </a:ext>
            </a:extLst>
          </p:cNvPr>
          <p:cNvCxnSpPr>
            <a:cxnSpLocks/>
            <a:stCxn id="19" idx="0"/>
            <a:endCxn id="15" idx="2"/>
          </p:cNvCxnSpPr>
          <p:nvPr/>
        </p:nvCxnSpPr>
        <p:spPr>
          <a:xfrm flipV="1">
            <a:off x="6131300" y="2679928"/>
            <a:ext cx="1250" cy="146464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638AA1E-512C-45E8-2AD4-B540603BAB5D}"/>
              </a:ext>
            </a:extLst>
          </p:cNvPr>
          <p:cNvSpPr>
            <a:spLocks/>
          </p:cNvSpPr>
          <p:nvPr/>
        </p:nvSpPr>
        <p:spPr>
          <a:xfrm>
            <a:off x="5051300" y="4144572"/>
            <a:ext cx="2160000" cy="1791408"/>
          </a:xfrm>
          <a:prstGeom prst="rect">
            <a:avLst/>
          </a:prstGeom>
          <a:solidFill>
            <a:schemeClr val="bg1">
              <a:lumMod val="100000"/>
            </a:schemeClr>
          </a:solidFill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56D8A5F-B3A9-BF3A-D0CE-EAC98E6964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7" imgH="306" progId="TCLayout.ActiveDocument.1">
                  <p:embed/>
                </p:oleObj>
              </mc:Choice>
              <mc:Fallback>
                <p:oleObj name="think-cell Slide" r:id="rId3" imgW="307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56D8A5F-B3A9-BF3A-D0CE-EAC98E696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CAD73B95-86E1-1D45-3E9F-6162984AD215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13B335-C020-E297-550F-2579F3DD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Tradisjonell tilnærming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A783BB-1E7F-C893-AB8E-8388E9EFD03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3. april 2025</a:t>
            </a:r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A13A50-2D70-BC11-55FF-EACC63B17C5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E1E7-4624-45B9-A987-FF5E446C7BBF}" type="slidenum">
              <a:rPr kumimoji="0" lang="nb-NO" sz="600" b="0" i="0" u="none" strike="noStrike" kern="1200" cap="all" spc="-10" normalizeH="0" baseline="0" noProof="1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600" b="0" i="0" u="none" strike="noStrike" kern="1200" cap="all" spc="-10" normalizeH="0" baseline="0" noProof="1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2" name="Content Placeholder 21" descr="Car outline">
            <a:extLst>
              <a:ext uri="{FF2B5EF4-FFF2-40B4-BE49-F238E27FC236}">
                <a16:creationId xmlns:a16="http://schemas.microsoft.com/office/drawing/2014/main" id="{9E55C177-761C-685E-44DE-6E3F2B8D97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71299" y="4997604"/>
            <a:ext cx="720001" cy="720000"/>
          </a:xfr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2E9595C-FDFC-3B73-6835-FCDC9200256C}"/>
              </a:ext>
            </a:extLst>
          </p:cNvPr>
          <p:cNvSpPr txBox="1">
            <a:spLocks/>
          </p:cNvSpPr>
          <p:nvPr/>
        </p:nvSpPr>
        <p:spPr>
          <a:xfrm>
            <a:off x="5051300" y="3040598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0D4065"/>
          </a:solidFill>
          <a:ln>
            <a:solidFill>
              <a:srgbClr val="0D4065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F9F8F7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Eiendom AS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98EED8-F94A-0DB8-A54E-070FFB742310}"/>
              </a:ext>
            </a:extLst>
          </p:cNvPr>
          <p:cNvGrpSpPr>
            <a:grpSpLocks/>
          </p:cNvGrpSpPr>
          <p:nvPr/>
        </p:nvGrpSpPr>
        <p:grpSpPr>
          <a:xfrm>
            <a:off x="5273904" y="4120556"/>
            <a:ext cx="1714792" cy="880857"/>
            <a:chOff x="5251374" y="3960536"/>
            <a:chExt cx="1714792" cy="880857"/>
          </a:xfrm>
        </p:grpSpPr>
        <p:pic>
          <p:nvPicPr>
            <p:cNvPr id="10" name="Graphic 9" descr="Home outline">
              <a:extLst>
                <a:ext uri="{FF2B5EF4-FFF2-40B4-BE49-F238E27FC236}">
                  <a16:creationId xmlns:a16="http://schemas.microsoft.com/office/drawing/2014/main" id="{24F1888C-E21F-D333-5268-FDD64B83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48770" y="3960536"/>
              <a:ext cx="648000" cy="64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38F60C-5E9B-4380-0AC3-59D3FAA22653}"/>
                </a:ext>
              </a:extLst>
            </p:cNvPr>
            <p:cNvSpPr txBox="1">
              <a:spLocks/>
            </p:cNvSpPr>
            <p:nvPr/>
          </p:nvSpPr>
          <p:spPr>
            <a:xfrm>
              <a:off x="5251374" y="4595172"/>
              <a:ext cx="171479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D4065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Kombinert bygg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22873D-B0B7-1347-0405-541F58E6569E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2924617" y="3400598"/>
            <a:ext cx="2126683" cy="0"/>
          </a:xfrm>
          <a:prstGeom prst="straightConnector1">
            <a:avLst/>
          </a:prstGeom>
          <a:ln w="12700">
            <a:solidFill>
              <a:srgbClr val="0D4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C5EC0-587F-13E9-B0AA-883420BD340F}"/>
              </a:ext>
            </a:extLst>
          </p:cNvPr>
          <p:cNvSpPr txBox="1">
            <a:spLocks/>
          </p:cNvSpPr>
          <p:nvPr/>
        </p:nvSpPr>
        <p:spPr>
          <a:xfrm>
            <a:off x="764617" y="3040598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54805B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0D4065"/>
                </a:solidFill>
              </a14:hiddenLine>
            </a:ext>
          </a:extLst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bg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Ekstern leverandør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4A9D8-951C-A9CD-83E0-AB1B0FF55CED}"/>
              </a:ext>
            </a:extLst>
          </p:cNvPr>
          <p:cNvSpPr txBox="1">
            <a:spLocks/>
          </p:cNvSpPr>
          <p:nvPr/>
        </p:nvSpPr>
        <p:spPr>
          <a:xfrm>
            <a:off x="3132071" y="2855664"/>
            <a:ext cx="16394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Prosjektering og entreprise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28CD0F-6BE0-5D78-8064-E57B9EF15947}"/>
              </a:ext>
            </a:extLst>
          </p:cNvPr>
          <p:cNvCxnSpPr>
            <a:cxnSpLocks/>
            <a:stCxn id="9" idx="3"/>
            <a:endCxn id="23" idx="1"/>
          </p:cNvCxnSpPr>
          <p:nvPr/>
        </p:nvCxnSpPr>
        <p:spPr>
          <a:xfrm flipV="1">
            <a:off x="7211300" y="3400252"/>
            <a:ext cx="2066561" cy="346"/>
          </a:xfrm>
          <a:prstGeom prst="straightConnector1">
            <a:avLst/>
          </a:prstGeom>
          <a:ln w="12700">
            <a:solidFill>
              <a:srgbClr val="0D4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CDED2BE-97EC-3A3D-EC5D-3CB1C8A7A385}"/>
              </a:ext>
            </a:extLst>
          </p:cNvPr>
          <p:cNvSpPr txBox="1">
            <a:spLocks/>
          </p:cNvSpPr>
          <p:nvPr/>
        </p:nvSpPr>
        <p:spPr>
          <a:xfrm>
            <a:off x="8036834" y="3101886"/>
            <a:ext cx="10204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Utleie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0CF2F3E-3A44-019C-0E52-B8EAE9BB5412}"/>
              </a:ext>
            </a:extLst>
          </p:cNvPr>
          <p:cNvSpPr txBox="1">
            <a:spLocks/>
          </p:cNvSpPr>
          <p:nvPr/>
        </p:nvSpPr>
        <p:spPr>
          <a:xfrm>
            <a:off x="9277861" y="3040252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CDE1D0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0D4065"/>
                </a:solidFill>
              </a14:hiddenLine>
            </a:ext>
          </a:extLst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Leietaker</a:t>
            </a:r>
            <a:b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nb-NO" sz="1600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(pliktig)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6533D01-9A90-D491-ADBC-FFBC2353932E}"/>
              </a:ext>
            </a:extLst>
          </p:cNvPr>
          <p:cNvSpPr txBox="1">
            <a:spLocks/>
          </p:cNvSpPr>
          <p:nvPr/>
        </p:nvSpPr>
        <p:spPr>
          <a:xfrm>
            <a:off x="9283762" y="4040000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F8906F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0D4065"/>
                </a:solidFill>
              </a14:hiddenLine>
            </a:ext>
          </a:extLst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Leietaker</a:t>
            </a:r>
            <a:b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nb-NO" sz="1600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(unntatt)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A67897-795A-392A-0BC0-69E53E5A96E7}"/>
              </a:ext>
            </a:extLst>
          </p:cNvPr>
          <p:cNvCxnSpPr>
            <a:cxnSpLocks/>
            <a:stCxn id="9" idx="0"/>
            <a:endCxn id="26" idx="1"/>
          </p:cNvCxnSpPr>
          <p:nvPr/>
        </p:nvCxnSpPr>
        <p:spPr>
          <a:xfrm>
            <a:off x="6131300" y="3040598"/>
            <a:ext cx="3152462" cy="1359402"/>
          </a:xfrm>
          <a:prstGeom prst="straightConnector1">
            <a:avLst/>
          </a:prstGeom>
          <a:ln w="12700">
            <a:solidFill>
              <a:srgbClr val="0D4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0934B27-4C8B-5CBB-2D25-C013441E0ED8}"/>
              </a:ext>
            </a:extLst>
          </p:cNvPr>
          <p:cNvSpPr txBox="1">
            <a:spLocks/>
          </p:cNvSpPr>
          <p:nvPr/>
        </p:nvSpPr>
        <p:spPr>
          <a:xfrm rot="1375328">
            <a:off x="8006354" y="3676785"/>
            <a:ext cx="6118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Utleie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462A2A9-A52F-5420-9615-B3FE1AE990AB}"/>
              </a:ext>
            </a:extLst>
          </p:cNvPr>
          <p:cNvSpPr txBox="1">
            <a:spLocks/>
          </p:cNvSpPr>
          <p:nvPr/>
        </p:nvSpPr>
        <p:spPr>
          <a:xfrm>
            <a:off x="9274572" y="2040504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>
              <a:lumMod val="100000"/>
            </a:schemeClr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Kjøper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99A252-42CC-2694-EE8C-39F59751B648}"/>
              </a:ext>
            </a:extLst>
          </p:cNvPr>
          <p:cNvCxnSpPr>
            <a:cxnSpLocks/>
            <a:stCxn id="9" idx="2"/>
            <a:endCxn id="5" idx="1"/>
          </p:cNvCxnSpPr>
          <p:nvPr/>
        </p:nvCxnSpPr>
        <p:spPr>
          <a:xfrm flipV="1">
            <a:off x="6131300" y="2400504"/>
            <a:ext cx="3143272" cy="1360094"/>
          </a:xfrm>
          <a:prstGeom prst="straightConnector1">
            <a:avLst/>
          </a:prstGeom>
          <a:ln w="12700">
            <a:solidFill>
              <a:srgbClr val="0D40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E76183-7C60-2D4E-7B74-EDDF0A19DD11}"/>
              </a:ext>
            </a:extLst>
          </p:cNvPr>
          <p:cNvSpPr txBox="1">
            <a:spLocks/>
          </p:cNvSpPr>
          <p:nvPr/>
        </p:nvSpPr>
        <p:spPr>
          <a:xfrm rot="20179823">
            <a:off x="7983494" y="2462867"/>
            <a:ext cx="6118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Salg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EFF61DE-BC23-C21E-0E8E-E6B33516AF6B}"/>
              </a:ext>
            </a:extLst>
          </p:cNvPr>
          <p:cNvSpPr txBox="1">
            <a:spLocks/>
          </p:cNvSpPr>
          <p:nvPr/>
        </p:nvSpPr>
        <p:spPr>
          <a:xfrm>
            <a:off x="5052550" y="1959928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0D4065"/>
          </a:solidFill>
          <a:ln>
            <a:solidFill>
              <a:srgbClr val="0D4065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F9F8F7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Holding 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C91500B-CD7E-8933-F70C-1814C42A3BFD}"/>
              </a:ext>
            </a:extLst>
          </p:cNvPr>
          <p:cNvSpPr txBox="1">
            <a:spLocks/>
          </p:cNvSpPr>
          <p:nvPr/>
        </p:nvSpPr>
        <p:spPr>
          <a:xfrm>
            <a:off x="5317643" y="5529850"/>
            <a:ext cx="16273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Parkeringsanlegg</a:t>
            </a:r>
          </a:p>
        </p:txBody>
      </p:sp>
    </p:spTree>
    <p:extLst>
      <p:ext uri="{BB962C8B-B14F-4D97-AF65-F5344CB8AC3E}">
        <p14:creationId xmlns:p14="http://schemas.microsoft.com/office/powerpoint/2010/main" val="3166168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5DF68C0F-87E6-4736-857F-481FA329A5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9" imgH="408" progId="TCLayout.ActiveDocument.1">
                  <p:embed/>
                </p:oleObj>
              </mc:Choice>
              <mc:Fallback>
                <p:oleObj name="think-cell Slide" r:id="rId3" imgW="409" imgH="408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5DF68C0F-87E6-4736-857F-481FA329A5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7">
            <a:extLst>
              <a:ext uri="{FF2B5EF4-FFF2-40B4-BE49-F238E27FC236}">
                <a16:creationId xmlns:a16="http://schemas.microsoft.com/office/drawing/2014/main" id="{78C3FE80-7086-EFD4-E88B-F5CAA3E52AA6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39CD4-B971-387D-5F03-6C5ACD55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Mulig Prosjektmodell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18929-A981-496D-9DDD-18210CBED99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3. april 2025</a:t>
            </a:r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49DD5-7849-4036-B5A3-8DEA83F9D23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659600" algn="r"/>
              </a:tabLst>
              <a:defRPr/>
            </a:pPr>
            <a:fld id="{E237E1E7-4624-45B9-A987-FF5E446C7BBF}" type="slidenum">
              <a:rPr kumimoji="0" lang="nb-NO" sz="600" b="0" i="0" u="none" strike="noStrike" kern="1200" cap="all" spc="-10" normalizeH="0" baseline="0" noProof="1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659600" algn="r"/>
                </a:tabLst>
                <a:defRPr/>
              </a:pPr>
              <a:t>12</a:t>
            </a:fld>
            <a:endParaRPr kumimoji="0" lang="nb-NO" sz="600" b="0" i="0" u="none" strike="noStrike" kern="1200" cap="all" spc="-10" normalizeH="0" baseline="0" noProof="1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4CA6B632-F58F-F787-3F52-B894D1AE2D75}"/>
              </a:ext>
            </a:extLst>
          </p:cNvPr>
          <p:cNvSpPr txBox="1">
            <a:spLocks/>
          </p:cNvSpPr>
          <p:nvPr/>
        </p:nvSpPr>
        <p:spPr>
          <a:xfrm>
            <a:off x="4745429" y="1681040"/>
            <a:ext cx="2160000" cy="720000"/>
          </a:xfrm>
          <a:prstGeom prst="roundRect">
            <a:avLst>
              <a:gd name="adj" fmla="val 16986"/>
            </a:avLst>
          </a:prstGeom>
          <a:solidFill>
            <a:srgbClr val="0D4065"/>
          </a:solidFill>
          <a:ln>
            <a:solidFill>
              <a:srgbClr val="0D4065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F9F8F7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Holding AS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19FD65D-08EA-55A6-6BA8-41A25818DD35}"/>
              </a:ext>
            </a:extLst>
          </p:cNvPr>
          <p:cNvSpPr txBox="1">
            <a:spLocks/>
          </p:cNvSpPr>
          <p:nvPr/>
        </p:nvSpPr>
        <p:spPr>
          <a:xfrm>
            <a:off x="4745429" y="2644711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Tomteselskap AS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3E764B9-982B-92EB-5293-F40C3D83FDDE}"/>
              </a:ext>
            </a:extLst>
          </p:cNvPr>
          <p:cNvSpPr txBox="1">
            <a:spLocks/>
          </p:cNvSpPr>
          <p:nvPr/>
        </p:nvSpPr>
        <p:spPr>
          <a:xfrm>
            <a:off x="2065281" y="3371446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Prosjekt AS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A54F068-592E-14EB-0F10-F39D993D65C5}"/>
              </a:ext>
            </a:extLst>
          </p:cNvPr>
          <p:cNvSpPr txBox="1">
            <a:spLocks/>
          </p:cNvSpPr>
          <p:nvPr/>
        </p:nvSpPr>
        <p:spPr>
          <a:xfrm>
            <a:off x="2065281" y="4191925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Infrastruktur AS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00132E6-9999-6A40-DCC3-74643E43A33B}"/>
              </a:ext>
            </a:extLst>
          </p:cNvPr>
          <p:cNvSpPr txBox="1">
            <a:spLocks/>
          </p:cNvSpPr>
          <p:nvPr/>
        </p:nvSpPr>
        <p:spPr>
          <a:xfrm>
            <a:off x="2065281" y="5012404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Parkering AS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4BF2EEE-1265-6604-FEDA-024A0DB87D5C}"/>
              </a:ext>
            </a:extLst>
          </p:cNvPr>
          <p:cNvSpPr txBox="1">
            <a:spLocks/>
          </p:cNvSpPr>
          <p:nvPr/>
        </p:nvSpPr>
        <p:spPr>
          <a:xfrm>
            <a:off x="7418889" y="3801888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Næring AS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A25A40A-C4D4-48BC-E8F5-17CC2DF808E3}"/>
              </a:ext>
            </a:extLst>
          </p:cNvPr>
          <p:cNvSpPr txBox="1">
            <a:spLocks/>
          </p:cNvSpPr>
          <p:nvPr/>
        </p:nvSpPr>
        <p:spPr>
          <a:xfrm>
            <a:off x="7418889" y="4618822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Bolig AS</a:t>
            </a:r>
          </a:p>
        </p:txBody>
      </p: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944FF202-6ADD-1B2D-2F93-8A8101ED7AD0}"/>
              </a:ext>
            </a:extLst>
          </p:cNvPr>
          <p:cNvCxnSpPr>
            <a:cxnSpLocks/>
            <a:stCxn id="10" idx="1"/>
            <a:endCxn id="12" idx="0"/>
          </p:cNvCxnSpPr>
          <p:nvPr/>
        </p:nvCxnSpPr>
        <p:spPr>
          <a:xfrm rot="10800000" flipV="1">
            <a:off x="3145281" y="3004710"/>
            <a:ext cx="1600148" cy="366735"/>
          </a:xfrm>
          <a:prstGeom prst="bentConnector2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5C217EB7-D02E-F364-81DF-E159B073D36B}"/>
              </a:ext>
            </a:extLst>
          </p:cNvPr>
          <p:cNvCxnSpPr>
            <a:cxnSpLocks/>
            <a:stCxn id="10" idx="3"/>
            <a:endCxn id="15" idx="0"/>
          </p:cNvCxnSpPr>
          <p:nvPr/>
        </p:nvCxnSpPr>
        <p:spPr>
          <a:xfrm>
            <a:off x="6905429" y="3004711"/>
            <a:ext cx="1593460" cy="797177"/>
          </a:xfrm>
          <a:prstGeom prst="bentConnector2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6F53E63B-DFE9-06C7-E3D0-1D94CB55658D}"/>
              </a:ext>
            </a:extLst>
          </p:cNvPr>
          <p:cNvCxnSpPr>
            <a:cxnSpLocks/>
            <a:stCxn id="10" idx="3"/>
            <a:endCxn id="17" idx="3"/>
          </p:cNvCxnSpPr>
          <p:nvPr/>
        </p:nvCxnSpPr>
        <p:spPr>
          <a:xfrm>
            <a:off x="6905429" y="3004711"/>
            <a:ext cx="2673460" cy="1974111"/>
          </a:xfrm>
          <a:prstGeom prst="bentConnector3">
            <a:avLst>
              <a:gd name="adj1" fmla="val 108551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07DE4390-49F4-671C-5C59-137C241E7B84}"/>
              </a:ext>
            </a:extLst>
          </p:cNvPr>
          <p:cNvCxnSpPr>
            <a:cxnSpLocks/>
            <a:stCxn id="10" idx="1"/>
            <a:endCxn id="13" idx="1"/>
          </p:cNvCxnSpPr>
          <p:nvPr/>
        </p:nvCxnSpPr>
        <p:spPr>
          <a:xfrm rot="10800000" flipV="1">
            <a:off x="2065281" y="3004711"/>
            <a:ext cx="2680148" cy="1547214"/>
          </a:xfrm>
          <a:prstGeom prst="bentConnector3">
            <a:avLst>
              <a:gd name="adj1" fmla="val 108529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5">
            <a:extLst>
              <a:ext uri="{FF2B5EF4-FFF2-40B4-BE49-F238E27FC236}">
                <a16:creationId xmlns:a16="http://schemas.microsoft.com/office/drawing/2014/main" id="{9B0938EB-FB3F-388F-201B-401B6E42A895}"/>
              </a:ext>
            </a:extLst>
          </p:cNvPr>
          <p:cNvCxnSpPr>
            <a:cxnSpLocks/>
            <a:stCxn id="10" idx="1"/>
            <a:endCxn id="14" idx="1"/>
          </p:cNvCxnSpPr>
          <p:nvPr/>
        </p:nvCxnSpPr>
        <p:spPr>
          <a:xfrm rot="10800000" flipV="1">
            <a:off x="2065281" y="3004710"/>
            <a:ext cx="2680148" cy="2367693"/>
          </a:xfrm>
          <a:prstGeom prst="bentConnector3">
            <a:avLst>
              <a:gd name="adj1" fmla="val 108529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07B45A2-48AC-EF89-5424-B827EAD7431E}"/>
              </a:ext>
            </a:extLst>
          </p:cNvPr>
          <p:cNvSpPr>
            <a:spLocks/>
          </p:cNvSpPr>
          <p:nvPr/>
        </p:nvSpPr>
        <p:spPr>
          <a:xfrm>
            <a:off x="4742085" y="3691901"/>
            <a:ext cx="2160000" cy="1773500"/>
          </a:xfrm>
          <a:prstGeom prst="roundRect">
            <a:avLst>
              <a:gd name="adj" fmla="val 6896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50" normalizeH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ea typeface="+mn-ea"/>
                <a:cs typeface="+mn-cs"/>
              </a:rPr>
              <a:t>Samarbeidsavtale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0F22F4-AD5D-8536-1C5B-DD9937A6B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803" y="3051410"/>
            <a:ext cx="756000" cy="2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57F496-91D0-CAD4-C843-8623A834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211" y="3055334"/>
            <a:ext cx="756000" cy="2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100 %</a:t>
            </a:r>
          </a:p>
        </p:txBody>
      </p:sp>
      <p:cxnSp>
        <p:nvCxnSpPr>
          <p:cNvPr id="52" name="Straight Connector 15">
            <a:extLst>
              <a:ext uri="{FF2B5EF4-FFF2-40B4-BE49-F238E27FC236}">
                <a16:creationId xmlns:a16="http://schemas.microsoft.com/office/drawing/2014/main" id="{99ED7934-5796-2B0D-A905-B6C920D597E3}"/>
              </a:ext>
            </a:extLst>
          </p:cNvPr>
          <p:cNvCxnSpPr>
            <a:cxnSpLocks/>
            <a:stCxn id="48" idx="2"/>
            <a:endCxn id="10" idx="0"/>
          </p:cNvCxnSpPr>
          <p:nvPr/>
        </p:nvCxnSpPr>
        <p:spPr>
          <a:xfrm>
            <a:off x="5825429" y="2401040"/>
            <a:ext cx="0" cy="243671"/>
          </a:xfrm>
          <a:prstGeom prst="straightConnector1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73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5DF68C0F-87E6-4736-857F-481FA329A5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9" imgH="408" progId="TCLayout.ActiveDocument.1">
                  <p:embed/>
                </p:oleObj>
              </mc:Choice>
              <mc:Fallback>
                <p:oleObj name="think-cell Slide" r:id="rId3" imgW="409" imgH="408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5DF68C0F-87E6-4736-857F-481FA329A5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 8">
            <a:extLst>
              <a:ext uri="{FF2B5EF4-FFF2-40B4-BE49-F238E27FC236}">
                <a16:creationId xmlns:a16="http://schemas.microsoft.com/office/drawing/2014/main" id="{67473EBF-3AD2-71A3-D1AC-B2E512CC70CA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2651A4C8-6F86-6649-81EB-EB9FA907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Prosjektselskap anskaffer </a:t>
            </a:r>
            <a:br>
              <a:rPr lang="nb-NO" dirty="0"/>
            </a:br>
            <a:r>
              <a:rPr lang="nb-NO" dirty="0"/>
              <a:t>for videre omsetning internt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18929-A981-496D-9DDD-18210CBED99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Open Sans"/>
                <a:ea typeface="+mn-ea"/>
                <a:cs typeface="+mn-cs"/>
              </a:rPr>
              <a:t>3. april 2025</a:t>
            </a:r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49DD5-7849-4036-B5A3-8DEA83F9D23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659600" algn="r"/>
              </a:tabLst>
              <a:defRPr/>
            </a:pPr>
            <a:fld id="{E237E1E7-4624-45B9-A987-FF5E446C7BBF}" type="slidenum">
              <a:rPr kumimoji="0" lang="nb-NO" sz="600" b="0" i="0" u="none" strike="noStrike" kern="1200" cap="all" spc="-10" normalizeH="0" baseline="0" noProof="1" smtClean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659600" algn="r"/>
                </a:tabLst>
                <a:defRPr/>
              </a:pPr>
              <a:t>13</a:t>
            </a:fld>
            <a:endParaRPr kumimoji="0" lang="nb-NO" sz="600" b="0" i="0" u="none" strike="noStrike" kern="1200" cap="all" spc="-10" normalizeH="0" baseline="0" noProof="1">
              <a:ln>
                <a:noFill/>
              </a:ln>
              <a:solidFill>
                <a:srgbClr val="0D406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4CA6B632-F58F-F787-3F52-B894D1AE2D75}"/>
              </a:ext>
            </a:extLst>
          </p:cNvPr>
          <p:cNvSpPr txBox="1">
            <a:spLocks/>
          </p:cNvSpPr>
          <p:nvPr/>
        </p:nvSpPr>
        <p:spPr>
          <a:xfrm>
            <a:off x="4738501" y="2118660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accent4">
              <a:lumMod val="100000"/>
            </a:schemeClr>
          </a:solidFill>
          <a:ln>
            <a:solidFill>
              <a:schemeClr val="bg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Holding AS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19FD65D-08EA-55A6-6BA8-41A25818DD35}"/>
              </a:ext>
            </a:extLst>
          </p:cNvPr>
          <p:cNvSpPr txBox="1">
            <a:spLocks/>
          </p:cNvSpPr>
          <p:nvPr/>
        </p:nvSpPr>
        <p:spPr>
          <a:xfrm>
            <a:off x="4738501" y="3082331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accent4">
              <a:lumMod val="100000"/>
            </a:schemeClr>
          </a:solidFill>
          <a:ln>
            <a:solidFill>
              <a:schemeClr val="bg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Tomteselskap AS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3E764B9-982B-92EB-5293-F40C3D83FDDE}"/>
              </a:ext>
            </a:extLst>
          </p:cNvPr>
          <p:cNvSpPr txBox="1">
            <a:spLocks/>
          </p:cNvSpPr>
          <p:nvPr/>
        </p:nvSpPr>
        <p:spPr>
          <a:xfrm>
            <a:off x="2065835" y="3794769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Prosjektselskap AS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4BF2EEE-1265-6604-FEDA-024A0DB87D5C}"/>
              </a:ext>
            </a:extLst>
          </p:cNvPr>
          <p:cNvSpPr txBox="1">
            <a:spLocks/>
          </p:cNvSpPr>
          <p:nvPr/>
        </p:nvSpPr>
        <p:spPr>
          <a:xfrm>
            <a:off x="8705423" y="3603326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accent4">
              <a:lumMod val="100000"/>
            </a:schemeClr>
          </a:solidFill>
          <a:ln>
            <a:solidFill>
              <a:schemeClr val="bg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Bolig AS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A25A40A-C4D4-48BC-E8F5-17CC2DF808E3}"/>
              </a:ext>
            </a:extLst>
          </p:cNvPr>
          <p:cNvSpPr txBox="1">
            <a:spLocks/>
          </p:cNvSpPr>
          <p:nvPr/>
        </p:nvSpPr>
        <p:spPr>
          <a:xfrm>
            <a:off x="8705423" y="4500005"/>
            <a:ext cx="2160000" cy="720000"/>
          </a:xfrm>
          <a:prstGeom prst="roundRect">
            <a:avLst>
              <a:gd name="adj" fmla="val 16986"/>
            </a:avLst>
          </a:prstGeom>
          <a:solidFill>
            <a:schemeClr val="accent4">
              <a:lumMod val="100000"/>
            </a:schemeClr>
          </a:solidFill>
          <a:ln>
            <a:solidFill>
              <a:schemeClr val="bg2"/>
            </a:solidFill>
          </a:ln>
        </p:spPr>
        <p:txBody>
          <a:bodyPr vert="horz" lIns="36000" tIns="36000" rIns="36000" bIns="36000" rtlCol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baseline="0">
                <a:solidFill>
                  <a:srgbClr val="0D4065"/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+mj-lt"/>
              </a:defRPr>
            </a:lvl3pPr>
            <a:lvl4pPr marL="16002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2057400" indent="-2286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Næring AS</a:t>
            </a:r>
          </a:p>
        </p:txBody>
      </p:sp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944FF202-6ADD-1B2D-2F93-8A8101ED7AD0}"/>
              </a:ext>
            </a:extLst>
          </p:cNvPr>
          <p:cNvCxnSpPr>
            <a:cxnSpLocks/>
            <a:stCxn id="10" idx="1"/>
            <a:endCxn id="12" idx="0"/>
          </p:cNvCxnSpPr>
          <p:nvPr/>
        </p:nvCxnSpPr>
        <p:spPr>
          <a:xfrm rot="10800000" flipV="1">
            <a:off x="3145835" y="3442331"/>
            <a:ext cx="1592666" cy="352438"/>
          </a:xfrm>
          <a:prstGeom prst="bentConnector2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5C217EB7-D02E-F364-81DF-E159B073D36B}"/>
              </a:ext>
            </a:extLst>
          </p:cNvPr>
          <p:cNvCxnSpPr>
            <a:cxnSpLocks/>
            <a:stCxn id="10" idx="3"/>
            <a:endCxn id="15" idx="0"/>
          </p:cNvCxnSpPr>
          <p:nvPr/>
        </p:nvCxnSpPr>
        <p:spPr>
          <a:xfrm>
            <a:off x="6898501" y="3442331"/>
            <a:ext cx="2886922" cy="160995"/>
          </a:xfrm>
          <a:prstGeom prst="bentConnector2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6F53E63B-DFE9-06C7-E3D0-1D94CB55658D}"/>
              </a:ext>
            </a:extLst>
          </p:cNvPr>
          <p:cNvCxnSpPr>
            <a:cxnSpLocks/>
            <a:stCxn id="10" idx="3"/>
            <a:endCxn id="17" idx="3"/>
          </p:cNvCxnSpPr>
          <p:nvPr/>
        </p:nvCxnSpPr>
        <p:spPr>
          <a:xfrm>
            <a:off x="6898501" y="3442331"/>
            <a:ext cx="3966922" cy="1417674"/>
          </a:xfrm>
          <a:prstGeom prst="bentConnector3">
            <a:avLst>
              <a:gd name="adj1" fmla="val 105763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70F22F4-AD5D-8536-1C5B-DD9937A6B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437" y="3489029"/>
            <a:ext cx="68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57F496-91D0-CAD4-C843-8623A834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65" y="3492953"/>
            <a:ext cx="684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100 %</a:t>
            </a:r>
          </a:p>
        </p:txBody>
      </p:sp>
      <p:cxnSp>
        <p:nvCxnSpPr>
          <p:cNvPr id="52" name="Straight Connector 15">
            <a:extLst>
              <a:ext uri="{FF2B5EF4-FFF2-40B4-BE49-F238E27FC236}">
                <a16:creationId xmlns:a16="http://schemas.microsoft.com/office/drawing/2014/main" id="{99ED7934-5796-2B0D-A905-B6C920D597E3}"/>
              </a:ext>
            </a:extLst>
          </p:cNvPr>
          <p:cNvCxnSpPr>
            <a:cxnSpLocks/>
            <a:stCxn id="48" idx="2"/>
            <a:endCxn id="10" idx="0"/>
          </p:cNvCxnSpPr>
          <p:nvPr/>
        </p:nvCxnSpPr>
        <p:spPr>
          <a:xfrm>
            <a:off x="5818501" y="2838660"/>
            <a:ext cx="0" cy="243671"/>
          </a:xfrm>
          <a:prstGeom prst="straightConnector1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DEBEC3A-3BDE-027B-21A6-FC4B0D7A852A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 rot="16200000" flipH="1">
            <a:off x="1512912" y="3601846"/>
            <a:ext cx="736882" cy="368964"/>
          </a:xfrm>
          <a:prstGeom prst="bentConnector2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44CBC3-A83E-BEA2-A730-352DC686BF81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4225835" y="4154769"/>
            <a:ext cx="4479588" cy="70523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279BF2-0B34-B24A-33BF-CFDC44E1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71" y="3090288"/>
            <a:ext cx="1836000" cy="32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Eksterne tjenester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4171B-C6A5-B871-EA2C-1C7474A6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830" y="4814947"/>
            <a:ext cx="445525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Videresalg, 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f.eks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Prosjektering/regulering (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no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cure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no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pay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Entreprisetjenester (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complete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nb-NO" altLang="en-US" sz="1600" b="0" i="0" u="none" strike="noStrike" kern="1200" cap="none" spc="50" normalizeH="0" baseline="0" noProof="0" dirty="0" err="1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contract</a:t>
            </a:r>
            <a:r>
              <a:rPr kumimoji="0" lang="nb-NO" altLang="en-US" sz="16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C0E7E2-4FE8-4D47-6F2A-290A1F3417C6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4225835" y="3963326"/>
            <a:ext cx="4479588" cy="191443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E214E33D-42F0-94BF-AEE3-BD920AC156BE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6" r="20870"/>
          <a:stretch/>
        </p:blipFill>
        <p:spPr>
          <a:xfrm>
            <a:off x="8607600" y="0"/>
            <a:ext cx="3585600" cy="6861600"/>
          </a:xfr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181820C-EB6B-C4CC-83C3-0364D7CB23BA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Uttalelse fra </a:t>
            </a:r>
            <a:r>
              <a:rPr lang="nb-NO" dirty="0" err="1"/>
              <a:t>Skattedirektorartet</a:t>
            </a: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8DF43D-E27C-C2A0-6626-0A77D0CC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Påkostning eller vedlikehold: "Tenkt vedlikehold"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B0C19-1340-503D-A8B1-27A80EEBC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Uttalelse fra SKD 21. januar 2025</a:t>
            </a:r>
          </a:p>
          <a:p>
            <a:pPr lvl="1"/>
            <a:r>
              <a:rPr lang="nb-NO" sz="1600" dirty="0"/>
              <a:t>Vedlikehold kostnadsføres og fradragsføres direkte.</a:t>
            </a:r>
          </a:p>
          <a:p>
            <a:pPr lvl="1"/>
            <a:r>
              <a:rPr lang="nb-NO" sz="1600" dirty="0"/>
              <a:t>Påkostninger (et byggetiltak) aktiveres og omfattes av justeringsreglene.</a:t>
            </a:r>
          </a:p>
          <a:p>
            <a:r>
              <a:rPr lang="nb-NO" sz="1800" dirty="0"/>
              <a:t>Hva med "Tenkt vedlikehold"?</a:t>
            </a:r>
          </a:p>
          <a:p>
            <a:pPr lvl="1"/>
            <a:r>
              <a:rPr lang="nb-NO" sz="1600" dirty="0"/>
              <a:t>Påkostning i stedet for vedlikehold</a:t>
            </a:r>
          </a:p>
          <a:p>
            <a:r>
              <a:rPr lang="nb-NO" sz="1800" dirty="0"/>
              <a:t>Grensen den samme i relasjon til avskrivning (skatt) som justeringsreglene (</a:t>
            </a:r>
            <a:r>
              <a:rPr lang="nb-NO" sz="1800" dirty="0" err="1"/>
              <a:t>mva</a:t>
            </a:r>
            <a:r>
              <a:rPr lang="nb-NO" sz="1800" dirty="0"/>
              <a:t>)</a:t>
            </a:r>
          </a:p>
          <a:p>
            <a:r>
              <a:rPr lang="nb-NO" sz="1800" dirty="0"/>
              <a:t>"Tenkt vedlikehold" kan fradragsføres med en gang.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689B0-89E8-7F60-29A2-E12610BF738D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5346DC-BB8E-0464-D6F1-D78705E683C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14</a:t>
            </a:fld>
            <a:endParaRPr lang="nb-NO" noProof="1"/>
          </a:p>
        </p:txBody>
      </p:sp>
      <p:pic>
        <p:nvPicPr>
          <p:cNvPr id="7" name="Picture 6" descr="A cartoon of a person lying on the grass with his eyes closed&#10;&#10;AI-generated content may be incorrect.">
            <a:extLst>
              <a:ext uri="{FF2B5EF4-FFF2-40B4-BE49-F238E27FC236}">
                <a16:creationId xmlns:a16="http://schemas.microsoft.com/office/drawing/2014/main" id="{3DCAC1CF-8E7D-EFAA-5EA4-63CC10701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4">
            <a:extLst>
              <a:ext uri="{FF2B5EF4-FFF2-40B4-BE49-F238E27FC236}">
                <a16:creationId xmlns:a16="http://schemas.microsoft.com/office/drawing/2014/main" id="{E6CE1B9B-04CC-284C-B7CF-A4C505E43594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11232"/>
          <a:stretch/>
        </p:blipFill>
        <p:spPr>
          <a:xfrm>
            <a:off x="-3601" y="0"/>
            <a:ext cx="5716800" cy="6861600"/>
          </a:xfr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90E41254-41CB-B994-14F3-59AC12AD4A2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Avgjørelse Skatteklagenemnda (2024/92)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11C19B-9F17-4435-5B5E-37495DD74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Fradragsrett - rekkefølgekrav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8FC05-678B-C3EF-656E-41AEDFD12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 måtte bygge større veganlegg ifm bygging av eget prosjekt.</a:t>
            </a:r>
          </a:p>
          <a:p>
            <a:r>
              <a:rPr lang="nb-NO" dirty="0"/>
              <a:t>Veganlegg skulle overføres til det offentlige, som da også skulle betale tilskudd til byggingen.</a:t>
            </a:r>
          </a:p>
          <a:p>
            <a:r>
              <a:rPr lang="nb-NO" dirty="0"/>
              <a:t>Har A fradragsrett for </a:t>
            </a:r>
            <a:r>
              <a:rPr lang="nb-NO" dirty="0" err="1"/>
              <a:t>mva</a:t>
            </a:r>
            <a:r>
              <a:rPr lang="nb-NO" dirty="0"/>
              <a:t> til veganlegget?</a:t>
            </a:r>
          </a:p>
          <a:p>
            <a:pPr lvl="1"/>
            <a:r>
              <a:rPr lang="nb-NO" dirty="0"/>
              <a:t>BFU: Nei, ingen fradragsrett</a:t>
            </a:r>
          </a:p>
          <a:p>
            <a:pPr lvl="1"/>
            <a:r>
              <a:rPr lang="nb-NO" dirty="0"/>
              <a:t>Skatteklagenemnda: Ja, fradragsrett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227BF1C-47CB-E89F-B00D-FA87AF3F802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09797E-6598-3364-9C6F-D481252E78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4078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4EC974CE-6D57-558E-B60A-3C1B31E72D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9440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2" descr="A maze with many papers and people walking around&#10;&#10;Description automatically generated with medium confidence">
            <a:extLst>
              <a:ext uri="{FF2B5EF4-FFF2-40B4-BE49-F238E27FC236}">
                <a16:creationId xmlns:a16="http://schemas.microsoft.com/office/drawing/2014/main" id="{FF3195ED-2C05-6912-8779-17A82DA063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r="8364"/>
          <a:stretch/>
        </p:blipFill>
        <p:spPr/>
      </p:pic>
      <p:sp>
        <p:nvSpPr>
          <p:cNvPr id="12" name="Subtitle 11">
            <a:extLst>
              <a:ext uri="{FF2B5EF4-FFF2-40B4-BE49-F238E27FC236}">
                <a16:creationId xmlns:a16="http://schemas.microsoft.com/office/drawing/2014/main" id="{B7D32007-99B3-7C26-37F3-B981058F899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BFU-praksis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F2B2D8-F614-CF1C-161E-7F2EC01B0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Ulike temaer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C70F03-8A2F-34D2-CB60-5963B147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b="1" dirty="0"/>
              <a:t>BFU 15/2004 </a:t>
            </a:r>
          </a:p>
          <a:p>
            <a:pPr marL="358775" lvl="2" indent="-179388"/>
            <a:r>
              <a:rPr lang="nb-NO" sz="1600" dirty="0"/>
              <a:t>Driftstilskudd til kantine: når kan dette faktureres uten </a:t>
            </a:r>
            <a:r>
              <a:rPr lang="nb-NO" sz="1600" dirty="0" err="1"/>
              <a:t>mva</a:t>
            </a:r>
            <a:r>
              <a:rPr lang="nb-NO" sz="1600" dirty="0"/>
              <a:t>?</a:t>
            </a:r>
          </a:p>
          <a:p>
            <a:r>
              <a:rPr lang="nb-NO" sz="1800" b="1" dirty="0"/>
              <a:t>BFU 6/2024, BFU 7/2024 og BFU 8/2024 </a:t>
            </a:r>
            <a:r>
              <a:rPr lang="nb-NO" sz="1800" dirty="0"/>
              <a:t>Borettslagsmodellen</a:t>
            </a:r>
          </a:p>
          <a:p>
            <a:pPr marL="358775" lvl="2" indent="-179388"/>
            <a:r>
              <a:rPr lang="nb-NO" sz="1600" dirty="0"/>
              <a:t>Retningslinjer for når borettslagsmodellen kan gjennomføres uten beskatning – forståelse av 85%-grensen i skatteloven § 7-3</a:t>
            </a:r>
          </a:p>
          <a:p>
            <a:pPr lvl="2"/>
            <a:endParaRPr lang="nb-NO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407ED-8DAC-5FE6-4B35-A29B2A3AE8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FBD658-6D56-6F05-02A8-D33CFC3756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16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445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814514C-91A2-9250-6E8F-849417C5C552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78478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0034E580-0B6E-241F-2A71-63A09BAC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Nytt på </a:t>
            </a:r>
            <a:r>
              <a:rPr lang="nb-NO" dirty="0" err="1"/>
              <a:t>lovfronten</a:t>
            </a:r>
            <a:r>
              <a:rPr lang="nb-NO" dirty="0"/>
              <a:t>?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50F38589-84C4-707D-479B-88C35FD9CF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Picture Placeholder 24">
            <a:extLst>
              <a:ext uri="{FF2B5EF4-FFF2-40B4-BE49-F238E27FC236}">
                <a16:creationId xmlns:a16="http://schemas.microsoft.com/office/drawing/2014/main" id="{3C0F5631-AFD9-E080-9AD1-0CEC1B428BFC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21439"/>
          <a:stretch/>
        </p:blipFill>
        <p:spPr>
          <a:xfrm>
            <a:off x="7258050" y="2302375"/>
            <a:ext cx="3909223" cy="4561200"/>
          </a:xfrm>
        </p:spPr>
      </p:pic>
      <p:sp>
        <p:nvSpPr>
          <p:cNvPr id="194" name="Date Placeholder 193">
            <a:extLst>
              <a:ext uri="{FF2B5EF4-FFF2-40B4-BE49-F238E27FC236}">
                <a16:creationId xmlns:a16="http://schemas.microsoft.com/office/drawing/2014/main" id="{C8BCF1EE-6769-CB5C-EA8F-C6B8600FEC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D7417-2D2C-8B32-311A-4DAA4FD137D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17</a:t>
            </a:fld>
            <a:endParaRPr lang="nb-NO" noProof="1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8298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474A488-4F41-6B0F-F275-7717629F24A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05AEC05-2AF2-BAAA-7A8C-A6F3AA03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EUs bygningsenergi-direktiv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1307F0-3139-C1B6-C8D8-1A4DAF983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Regjeringen ønsker å innlemme EUs bygningsenergidirektiv fra 2018 i EØS-avtalen.</a:t>
            </a:r>
          </a:p>
          <a:p>
            <a:r>
              <a:rPr lang="nb-NO" sz="1800" dirty="0"/>
              <a:t>Hovedpunkter:</a:t>
            </a:r>
          </a:p>
          <a:p>
            <a:pPr lvl="1"/>
            <a:r>
              <a:rPr lang="nb-NO" sz="1600" dirty="0"/>
              <a:t>Strategi for rehabilitering av bygninger.</a:t>
            </a:r>
          </a:p>
          <a:p>
            <a:pPr lvl="1"/>
            <a:r>
              <a:rPr lang="nb-NO" sz="1600" dirty="0"/>
              <a:t>Endrede bestemmelser for tekniske bygningssystemer</a:t>
            </a:r>
          </a:p>
          <a:p>
            <a:pPr lvl="1"/>
            <a:r>
              <a:rPr lang="nb-NO" sz="1600" dirty="0"/>
              <a:t>Krav til Elbillading.</a:t>
            </a:r>
          </a:p>
          <a:p>
            <a:pPr marL="180000" lvl="1" indent="0">
              <a:buNone/>
            </a:pPr>
            <a:endParaRPr lang="nb-NO" sz="1600" dirty="0"/>
          </a:p>
          <a:p>
            <a:pPr lvl="1"/>
            <a:endParaRPr lang="nb-NO" sz="16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DD51708-3D40-A24E-BA3E-10D084352D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53178">
            <a:off x="6901816" y="560460"/>
            <a:ext cx="4689475" cy="366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C1AAB-A722-40E8-2290-11FED62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F0A57-D898-6D24-024B-92A429E109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18</a:t>
            </a:fld>
            <a:endParaRPr lang="nb-NO" noProof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7ECE-D1D8-4B01-2029-AFA1A26B8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952">
            <a:off x="6176196" y="3053121"/>
            <a:ext cx="5975348" cy="1941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56AF9B-2084-129D-7E39-2129F8066A9B}"/>
              </a:ext>
            </a:extLst>
          </p:cNvPr>
          <p:cNvSpPr txBox="1"/>
          <p:nvPr/>
        </p:nvSpPr>
        <p:spPr>
          <a:xfrm>
            <a:off x="6822625" y="6255834"/>
            <a:ext cx="222101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000" dirty="0">
                <a:solidFill>
                  <a:srgbClr val="0D4065"/>
                </a:solidFill>
              </a:rPr>
              <a:t>Kilde: nrk.no - 25. mars 2025</a:t>
            </a:r>
          </a:p>
        </p:txBody>
      </p:sp>
    </p:spTree>
    <p:extLst>
      <p:ext uri="{BB962C8B-B14F-4D97-AF65-F5344CB8AC3E}">
        <p14:creationId xmlns:p14="http://schemas.microsoft.com/office/powerpoint/2010/main" val="257010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12B6931D-D58B-D2D9-2562-E649EBABE54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E70098-FBE6-0B01-48FF-2C9B9498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9200"/>
            <a:ext cx="4943438" cy="1118288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Mulige nye krav: Tilfluktsrom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067415-B3B9-27DD-9946-562B11A2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0532EF-2963-EBF5-7A3C-9D0912F928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295291" y="6580800"/>
            <a:ext cx="1131107" cy="108000"/>
          </a:xfrm>
        </p:spPr>
        <p:txBody>
          <a:bodyPr anchor="b">
            <a:normAutofit/>
          </a:bodyPr>
          <a:lstStyle/>
          <a:p>
            <a:fld id="{E237E1E7-4624-45B9-A987-FF5E446C7BBF}" type="slidenum">
              <a:rPr lang="nb-NO" noProof="1" smtClean="0"/>
              <a:pPr/>
              <a:t>19</a:t>
            </a:fld>
            <a:endParaRPr lang="nb-NO" noProof="1"/>
          </a:p>
        </p:txBody>
      </p:sp>
      <p:pic>
        <p:nvPicPr>
          <p:cNvPr id="14" name="Picture Placeholder 11">
            <a:extLst>
              <a:ext uri="{FF2B5EF4-FFF2-40B4-BE49-F238E27FC236}">
                <a16:creationId xmlns:a16="http://schemas.microsoft.com/office/drawing/2014/main" id="{DFFAAB3B-E71A-80AE-B1E2-593A3A88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15175" y="435600"/>
            <a:ext cx="3976771" cy="565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A1B8756-801E-4FFB-2A2E-5666A3471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Forslag om krav til tilfluktsrom  for nye bygg over 1 000 m2.</a:t>
            </a:r>
          </a:p>
          <a:p>
            <a:r>
              <a:rPr lang="nb-NO" sz="1800" dirty="0"/>
              <a:t>Nærmere detaljering i forslag til forskrift – </a:t>
            </a:r>
            <a:r>
              <a:rPr lang="nb-NO" sz="1800" dirty="0" err="1"/>
              <a:t>instilling</a:t>
            </a:r>
            <a:r>
              <a:rPr lang="nb-NO" sz="1800" dirty="0"/>
              <a:t> innen slutten av april 2025.</a:t>
            </a:r>
          </a:p>
          <a:p>
            <a:pPr lvl="1"/>
            <a:r>
              <a:rPr lang="nb-NO" sz="1600" dirty="0" err="1"/>
              <a:t>F.eks</a:t>
            </a:r>
            <a:r>
              <a:rPr lang="nb-NO" sz="1600" dirty="0"/>
              <a:t>: Hvem kan få unntak?</a:t>
            </a:r>
          </a:p>
          <a:p>
            <a:r>
              <a:rPr lang="nb-NO" sz="1800" dirty="0"/>
              <a:t>Stortingsbehandling 6. mai 2025.</a:t>
            </a:r>
          </a:p>
        </p:txBody>
      </p:sp>
    </p:spTree>
    <p:extLst>
      <p:ext uri="{BB962C8B-B14F-4D97-AF65-F5344CB8AC3E}">
        <p14:creationId xmlns:p14="http://schemas.microsoft.com/office/powerpoint/2010/main" val="400143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Two ships with flags and containers on the ocean&#10;&#10;AI-generated content may be incorrect.">
            <a:extLst>
              <a:ext uri="{FF2B5EF4-FFF2-40B4-BE49-F238E27FC236}">
                <a16:creationId xmlns:a16="http://schemas.microsoft.com/office/drawing/2014/main" id="{CFE0C9EC-A848-DFBE-BE5C-866D019A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50" r="7150"/>
          <a:stretch>
            <a:fillRect/>
          </a:stretch>
        </p:blipFill>
        <p:spPr>
          <a:xfrm>
            <a:off x="6304650" y="-5662"/>
            <a:ext cx="5887350" cy="686923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D990B1CE-3246-C8D8-552B-552986C762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3485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632C4B91-A464-0457-B669-5AF796D1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Status anno 2025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E414AA5-2FF6-C684-DE66-5A6F4C76D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All for </a:t>
            </a:r>
            <a:r>
              <a:rPr lang="nb-NO" dirty="0" err="1"/>
              <a:t>one</a:t>
            </a:r>
            <a:r>
              <a:rPr lang="nb-NO" dirty="0"/>
              <a:t>, eller?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70E9E-412D-28C3-D16D-59B0B6273A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2BF585-375F-B371-923E-7DF5E06D52DE}"/>
              </a:ext>
            </a:extLst>
          </p:cNvPr>
          <p:cNvSpPr txBox="1"/>
          <p:nvPr/>
        </p:nvSpPr>
        <p:spPr>
          <a:xfrm>
            <a:off x="10455767" y="6101390"/>
            <a:ext cx="9625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1000" dirty="0">
                <a:solidFill>
                  <a:schemeClr val="bg1"/>
                </a:solidFill>
              </a:rPr>
              <a:t>Kilde: kcl.ac.uk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D737D4A-834E-EFAE-7603-D2A3DC0478B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217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">
            <a:extLst>
              <a:ext uri="{FF2B5EF4-FFF2-40B4-BE49-F238E27FC236}">
                <a16:creationId xmlns:a16="http://schemas.microsoft.com/office/drawing/2014/main" id="{FAD105E7-5F31-40A7-42DC-C28AB40CD08A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r="39248"/>
          <a:stretch/>
        </p:blipFill>
        <p:spPr>
          <a:xfrm>
            <a:off x="8607600" y="0"/>
            <a:ext cx="3585600" cy="68616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7FB5D5C-169F-DDB1-54F7-75B027CE6BA9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CCF8F7-77D7-3E4C-55CA-D5D5CB83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Øvrige forslag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17FE83-C673-EAB1-D8BD-F30D95E6E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Høring – domstolenes funksjonsevne i ekstraordinære situasjoner.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Endring av domstolloven.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Høring: Forslag om ulike endring av byggesaksforskriften (SAK):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Unntak for søknadskrav for ulike energieffektiviseringstiltak, </a:t>
            </a:r>
            <a:r>
              <a:rPr lang="nb-NO" sz="1600" dirty="0" err="1"/>
              <a:t>bl.a</a:t>
            </a:r>
            <a:r>
              <a:rPr lang="nb-NO" sz="1600" dirty="0"/>
              <a:t>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Anlegg for solenergi på mindre småhusbebyggelse mv.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Uttak for ladestasjoner inntil 50 m2.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4618F-A9FC-A997-DF22-332BCA97581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4B64C-A868-D721-844C-F13563A004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20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149201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03B4AF93-B1EF-6BEA-2306-C95918FE815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56555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59C21A23-CF2B-D0D2-9183-6064DBB6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Bransjenyheter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8B22742-F638-5096-C44E-4C8E93ADACB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pic>
        <p:nvPicPr>
          <p:cNvPr id="16" name="Picture Placeholder 5">
            <a:extLst>
              <a:ext uri="{FF2B5EF4-FFF2-40B4-BE49-F238E27FC236}">
                <a16:creationId xmlns:a16="http://schemas.microsoft.com/office/drawing/2014/main" id="{6C520B0B-98BF-4E13-2C1D-BDE42A4CC7FC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9" r="21419"/>
          <a:stretch>
            <a:fillRect/>
          </a:stretch>
        </p:blipFill>
        <p:spPr>
          <a:xfrm>
            <a:off x="7258050" y="2302375"/>
            <a:ext cx="3909223" cy="4561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FB07D-6D3D-3649-7B55-330CD65841C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739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AE76BAE-4420-7B60-FEB1-CE26432F5B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550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1">
            <a:extLst>
              <a:ext uri="{FF2B5EF4-FFF2-40B4-BE49-F238E27FC236}">
                <a16:creationId xmlns:a16="http://schemas.microsoft.com/office/drawing/2014/main" id="{797F42C2-DF0D-1618-0983-01259D1CBE50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3" r="32573"/>
          <a:stretch/>
        </p:blipFill>
        <p:spPr>
          <a:xfrm>
            <a:off x="-3601" y="0"/>
            <a:ext cx="3585600" cy="6861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0144BA-22B0-3104-417A-2CC6306F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NS 8408 - Ny standard for større anlegg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73DBDB-9344-E8AB-E8A7-F100BEBF3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Byggherrens beskrivelse av </a:t>
            </a:r>
            <a:r>
              <a:rPr lang="nb-NO" sz="1800" b="1" dirty="0"/>
              <a:t>grunnforhold </a:t>
            </a:r>
            <a:r>
              <a:rPr lang="nb-NO" sz="1800" dirty="0"/>
              <a:t>blir  en del av kontraktens referansegrunnlag. 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Krav om at </a:t>
            </a:r>
            <a:r>
              <a:rPr lang="nb-NO" sz="1800" b="1" dirty="0"/>
              <a:t>fremdriftsplan </a:t>
            </a:r>
            <a:r>
              <a:rPr lang="nb-NO" sz="1800" dirty="0"/>
              <a:t>skal ha </a:t>
            </a:r>
            <a:r>
              <a:rPr lang="nb-NO" sz="1800" b="1" dirty="0"/>
              <a:t>kritisk linje.</a:t>
            </a:r>
            <a:endParaRPr lang="nb-NO" sz="1800" dirty="0"/>
          </a:p>
          <a:p>
            <a:pPr>
              <a:spcBef>
                <a:spcPts val="600"/>
              </a:spcBef>
            </a:pPr>
            <a:r>
              <a:rPr lang="nb-NO" sz="1800" dirty="0"/>
              <a:t>Større </a:t>
            </a:r>
            <a:r>
              <a:rPr lang="nb-NO" sz="1800" b="1" dirty="0"/>
              <a:t>endringskompetanse </a:t>
            </a:r>
            <a:r>
              <a:rPr lang="nb-NO" sz="1800" dirty="0"/>
              <a:t>for byggherren (15</a:t>
            </a:r>
            <a:r>
              <a:rPr lang="nb-NO" sz="1800" dirty="0">
                <a:sym typeface="Wingdings" panose="05000000000000000000" pitchFamily="2" charset="2"/>
              </a:rPr>
              <a:t>25%)</a:t>
            </a:r>
          </a:p>
          <a:p>
            <a:pPr>
              <a:spcBef>
                <a:spcPts val="600"/>
              </a:spcBef>
            </a:pPr>
            <a:r>
              <a:rPr lang="nb-NO" sz="1800" b="1" dirty="0">
                <a:sym typeface="Wingdings" panose="05000000000000000000" pitchFamily="2" charset="2"/>
              </a:rPr>
              <a:t>Totalentreprenør </a:t>
            </a:r>
            <a:r>
              <a:rPr lang="nb-NO" sz="1800" dirty="0">
                <a:sym typeface="Wingdings" panose="05000000000000000000" pitchFamily="2" charset="2"/>
              </a:rPr>
              <a:t>kan </a:t>
            </a:r>
            <a:r>
              <a:rPr lang="nb-NO" sz="1800" b="1" dirty="0">
                <a:sym typeface="Wingdings" panose="05000000000000000000" pitchFamily="2" charset="2"/>
              </a:rPr>
              <a:t>kreve endringsordre </a:t>
            </a:r>
            <a:r>
              <a:rPr lang="nb-NO" sz="1800" dirty="0">
                <a:sym typeface="Wingdings" panose="05000000000000000000" pitchFamily="2" charset="2"/>
              </a:rPr>
              <a:t>ved svikt eller forsinkelse på byggherrens side.</a:t>
            </a:r>
          </a:p>
          <a:p>
            <a:pPr>
              <a:spcBef>
                <a:spcPts val="600"/>
              </a:spcBef>
            </a:pPr>
            <a:r>
              <a:rPr lang="nb-NO" sz="1800" dirty="0">
                <a:sym typeface="Wingdings" panose="05000000000000000000" pitchFamily="2" charset="2"/>
              </a:rPr>
              <a:t>Sendt på høring – innspill innen 3. </a:t>
            </a:r>
            <a:r>
              <a:rPr lang="nb-NO" sz="1800">
                <a:sym typeface="Wingdings" panose="05000000000000000000" pitchFamily="2" charset="2"/>
              </a:rPr>
              <a:t>april 2025.</a:t>
            </a:r>
            <a:endParaRPr lang="nb-NO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38C2B-2033-A676-1754-4D4EE890C9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5CB9FE-F4C6-B994-3FEA-F7BF47A8A6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22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526939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C55BC178-A6EC-4B0C-A3EC-70B0AA627F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3340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DF4C82-7E5D-31DE-9A51-89A4D6BC5B66}"/>
              </a:ext>
            </a:extLst>
          </p:cNvPr>
          <p:cNvSpPr/>
          <p:nvPr/>
        </p:nvSpPr>
        <p:spPr>
          <a:xfrm>
            <a:off x="766762" y="2310448"/>
            <a:ext cx="4945063" cy="377920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" rIns="360000" bIns="36000" rtlCol="0" anchor="ctr"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NS8411: Kjøp av hyllevarer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50" normalizeH="0" baseline="0" noProof="0" dirty="0">
                <a:ln>
                  <a:noFill/>
                </a:ln>
                <a:solidFill>
                  <a:srgbClr val="0D406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NS 8412: Kjøp av tilvirkede varer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F3AB89B-3A60-D859-3775-E7726944D585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4AB7C1-44DB-EE73-36D0-EFA488EA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Nye standarder for kjøp av byggevarer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EA0658-801E-75EA-6627-48F2A969277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480177" y="2310448"/>
            <a:ext cx="4943473" cy="3779202"/>
          </a:xfrm>
          <a:noFill/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100000"/>
                  </a:schemeClr>
                </a:solidFill>
              </a14:hiddenFill>
            </a:ext>
          </a:extLst>
        </p:spPr>
        <p:txBody>
          <a:bodyPr lIns="180000" rIns="180000" anchor="ctr" anchorCtr="0"/>
          <a:lstStyle/>
          <a:p>
            <a:r>
              <a:rPr lang="nb-NO" sz="1800" dirty="0"/>
              <a:t>Hva med kjøp og salg av brukte byggematerialer, materialgjenvinning, osv.?</a:t>
            </a:r>
          </a:p>
          <a:p>
            <a:r>
              <a:rPr lang="nb-NO" sz="1800" dirty="0"/>
              <a:t>Krav i forskrift om dokumentasjon av byggevarer (DOK) lempet/fjernet fra 1.7.2022.</a:t>
            </a:r>
          </a:p>
          <a:p>
            <a:r>
              <a:rPr lang="nb-NO" sz="1800" dirty="0"/>
              <a:t>DIBK – veileder:</a:t>
            </a:r>
          </a:p>
          <a:p>
            <a:pPr marL="180000" lvl="1" indent="0">
              <a:buNone/>
            </a:pPr>
            <a:r>
              <a:rPr lang="nb-NO" sz="1600" dirty="0">
                <a:hlinkClick r:id="rId5"/>
              </a:rPr>
              <a:t>https://www.dibk.no/byggevarer/veileder-for-ombruk-av-byggevarer</a:t>
            </a:r>
            <a:endParaRPr lang="nb-NO" sz="1600" dirty="0"/>
          </a:p>
          <a:p>
            <a:r>
              <a:rPr lang="nb-NO" sz="1800" dirty="0"/>
              <a:t>Brukthandellova endret 1. juli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1E9A-251F-B850-6F67-89D3D75C45E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6D416-4215-23E6-9F8C-9A1F478E54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23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09338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00DC5FC0-466C-EFCE-D9F8-EE36D4BD33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0116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 8">
            <a:extLst>
              <a:ext uri="{FF2B5EF4-FFF2-40B4-BE49-F238E27FC236}">
                <a16:creationId xmlns:a16="http://schemas.microsoft.com/office/drawing/2014/main" id="{D2A7F365-87ED-AF6F-F3CD-467858480AC3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6FF1A-F262-BB08-0E49-E6D1D00F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Øvrig nytt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30FB0-76F7-6F42-545F-5F0E9233487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D9D055-EFCF-8C2C-CF0A-1C79B835A4E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24</a:t>
            </a:fld>
            <a:endParaRPr lang="nb-NO" noProof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8704ED-B5FA-9179-BCF3-A307269724C1}"/>
              </a:ext>
            </a:extLst>
          </p:cNvPr>
          <p:cNvSpPr>
            <a:spLocks/>
          </p:cNvSpPr>
          <p:nvPr/>
        </p:nvSpPr>
        <p:spPr>
          <a:xfrm>
            <a:off x="766799" y="2309812"/>
            <a:ext cx="3240000" cy="3240000"/>
          </a:xfrm>
          <a:prstGeom prst="roundRect">
            <a:avLst>
              <a:gd name="adj" fmla="val 4345"/>
            </a:avLst>
          </a:prstGeom>
          <a:solidFill>
            <a:schemeClr val="accent4">
              <a:lumMod val="100000"/>
            </a:schemeClr>
          </a:solidFill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t" anchorCtr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pc="50" dirty="0">
                <a:solidFill>
                  <a:schemeClr val="tx1"/>
                </a:solidFill>
              </a:rPr>
              <a:t>Arbeid med revisjon av </a:t>
            </a:r>
            <a:r>
              <a:rPr lang="nb-NO" b="1" spc="50" dirty="0">
                <a:solidFill>
                  <a:schemeClr val="tx1"/>
                </a:solidFill>
              </a:rPr>
              <a:t>meglerstandardenes utleiekontrakter </a:t>
            </a:r>
            <a:r>
              <a:rPr lang="nb-NO" spc="50" dirty="0">
                <a:solidFill>
                  <a:schemeClr val="tx1"/>
                </a:solidFill>
              </a:rPr>
              <a:t>igangsatt i 2025.	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EF562E-C409-F60C-A6FB-8101385D0D8F}"/>
              </a:ext>
            </a:extLst>
          </p:cNvPr>
          <p:cNvSpPr>
            <a:spLocks/>
          </p:cNvSpPr>
          <p:nvPr/>
        </p:nvSpPr>
        <p:spPr>
          <a:xfrm>
            <a:off x="4475225" y="2309812"/>
            <a:ext cx="3240000" cy="3240000"/>
          </a:xfrm>
          <a:prstGeom prst="roundRect">
            <a:avLst>
              <a:gd name="adj" fmla="val 4345"/>
            </a:avLst>
          </a:prstGeom>
          <a:solidFill>
            <a:schemeClr val="tx2">
              <a:lumMod val="10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t" anchorCtr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b="1" spc="50" dirty="0">
                <a:solidFill>
                  <a:schemeClr val="tx1"/>
                </a:solidFill>
              </a:rPr>
              <a:t>Ny NS 8422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pc="50" dirty="0">
                <a:solidFill>
                  <a:schemeClr val="tx1"/>
                </a:solidFill>
              </a:rPr>
              <a:t>Ny standard for langvarig leie- og drifts-avtaler.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0DE1A9-2D09-DAB3-D5D5-049DFF27D4F5}"/>
              </a:ext>
            </a:extLst>
          </p:cNvPr>
          <p:cNvSpPr/>
          <p:nvPr/>
        </p:nvSpPr>
        <p:spPr>
          <a:xfrm>
            <a:off x="8183650" y="2309812"/>
            <a:ext cx="3240000" cy="3240000"/>
          </a:xfrm>
          <a:prstGeom prst="roundRect">
            <a:avLst>
              <a:gd name="adj" fmla="val 4345"/>
            </a:avLst>
          </a:prstGeom>
          <a:solidFill>
            <a:schemeClr val="accent6">
              <a:lumMod val="100000"/>
            </a:schemeClr>
          </a:solidFill>
          <a:ln w="63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0" rIns="180000" bIns="0" rtlCol="0" anchor="t" anchorCtr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b="1" spc="50" dirty="0">
                <a:solidFill>
                  <a:schemeClr val="tx1"/>
                </a:solidFill>
              </a:rPr>
              <a:t>Norsk Eiendom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b-NO" spc="50" dirty="0">
                <a:solidFill>
                  <a:schemeClr val="tx1"/>
                </a:solidFill>
              </a:rPr>
              <a:t>Nye standardavtaler for nye boligkjøpsmodeller: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pc="50" dirty="0">
                <a:solidFill>
                  <a:schemeClr val="tx1"/>
                </a:solidFill>
              </a:rPr>
              <a:t>Leie-til-eie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pc="50" dirty="0" err="1">
                <a:solidFill>
                  <a:schemeClr val="tx1"/>
                </a:solidFill>
              </a:rPr>
              <a:t>Deleie</a:t>
            </a:r>
            <a:endParaRPr lang="nb-NO" spc="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7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41EB6D6C-2EC6-5E07-C8B9-FD98961C05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944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113BC2E4-C961-EA56-8B92-3ED86310C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Rettsavgjørelser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01131CF-F8E8-0471-E368-3E7DC1F60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FD711563-E2C4-1497-9AB7-D093FC9A5F43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30459"/>
          <a:stretch/>
        </p:blipFill>
        <p:spPr>
          <a:xfrm>
            <a:off x="7258050" y="2302375"/>
            <a:ext cx="3909223" cy="456120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46C726-629E-E6A7-58AB-F137E59CD09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801024-6948-E655-0BB4-E469F6E503F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319134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CC226D7-0897-C01E-FE1A-7B6C95320C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CC226D7-0897-C01E-FE1A-7B6C95320C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8474C938-8E3B-9650-A401-F28415EFA888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Høyesteretts dom i strandsonesaken: HR-2024-2211-A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E7803E-8B44-03AB-4C5F-C2D6DC63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Bergen kommune og strandsonepolitikk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D5C77-593B-AC06-2818-946DB60C9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1" y="2311199"/>
            <a:ext cx="4945024" cy="377845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Gyldigheten av pålegg om </a:t>
            </a:r>
            <a:r>
              <a:rPr lang="nb-NO" sz="1800" dirty="0" err="1"/>
              <a:t>riving</a:t>
            </a:r>
            <a:r>
              <a:rPr lang="nb-NO" sz="1800" dirty="0"/>
              <a:t> av brygge.</a:t>
            </a:r>
            <a:endParaRPr lang="nb-NO" sz="18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nb-NO" sz="1800" dirty="0"/>
              <a:t>Spørsmål om bryggen var meldepliktig som "andre varige konstruksjoner og anlegg".</a:t>
            </a:r>
          </a:p>
          <a:p>
            <a:pPr lvl="1">
              <a:spcBef>
                <a:spcPts val="600"/>
              </a:spcBef>
            </a:pPr>
            <a:r>
              <a:rPr lang="nb-NO" sz="1600" dirty="0"/>
              <a:t>Tingretten: Meldeplikt. Bevisbyrde for manglende melding påhvilte kommunen. Ikke bevist manglende melding.</a:t>
            </a:r>
          </a:p>
          <a:p>
            <a:pPr lvl="1">
              <a:spcBef>
                <a:spcPts val="600"/>
              </a:spcBef>
            </a:pPr>
            <a:r>
              <a:rPr lang="nb-NO" sz="1600" dirty="0"/>
              <a:t>Lagmannsretten: Ikke meldepliktig</a:t>
            </a:r>
          </a:p>
          <a:p>
            <a:pPr lvl="1">
              <a:spcBef>
                <a:spcPts val="600"/>
              </a:spcBef>
            </a:pPr>
            <a:r>
              <a:rPr lang="nb-NO" sz="1600" dirty="0"/>
              <a:t>Høyesterett: Ikke meldepliktig</a:t>
            </a:r>
          </a:p>
          <a:p>
            <a:pPr lvl="1">
              <a:spcBef>
                <a:spcPts val="600"/>
              </a:spcBef>
            </a:pPr>
            <a:endParaRPr lang="nb-NO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2A900-A8C3-03BB-1979-CAE30601F79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A13AD4-CE77-6EAA-6674-D9CE857A58E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26</a:t>
            </a:fld>
            <a:endParaRPr lang="nb-NO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3E3BA-010B-8A27-63D3-1956A26904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6" r="1637"/>
          <a:stretch/>
        </p:blipFill>
        <p:spPr>
          <a:xfrm rot="197204">
            <a:off x="6258335" y="1844288"/>
            <a:ext cx="5169350" cy="385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F165A8-D59E-4B69-D268-C1F72B2E91F1}"/>
              </a:ext>
            </a:extLst>
          </p:cNvPr>
          <p:cNvSpPr txBox="1"/>
          <p:nvPr/>
        </p:nvSpPr>
        <p:spPr>
          <a:xfrm>
            <a:off x="9855480" y="5934810"/>
            <a:ext cx="15697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000" spc="50" dirty="0">
                <a:solidFill>
                  <a:srgbClr val="0D4065"/>
                </a:solidFill>
              </a:rPr>
              <a:t>Kilde BT 9. januar 2023</a:t>
            </a:r>
          </a:p>
        </p:txBody>
      </p:sp>
      <p:pic>
        <p:nvPicPr>
          <p:cNvPr id="7" name="Picture 6" descr="A person punching an old person&#10;&#10;AI-generated content may be incorrect.">
            <a:extLst>
              <a:ext uri="{FF2B5EF4-FFF2-40B4-BE49-F238E27FC236}">
                <a16:creationId xmlns:a16="http://schemas.microsoft.com/office/drawing/2014/main" id="{37058E0D-3B3D-D5E6-AF8A-41A2BB2D6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66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9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1BEAB667-0B14-16DE-EF9D-928107989997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HR-2025-2345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D24499D-D44B-DDA8-77C0-3F96867F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600"/>
              </a:lnSpc>
            </a:pPr>
            <a:r>
              <a:rPr lang="nb-NO" dirty="0"/>
              <a:t>Eiendomsskatt</a:t>
            </a:r>
            <a:br>
              <a:rPr lang="nb-NO" dirty="0"/>
            </a:br>
            <a:r>
              <a:rPr lang="nb-NO" sz="2800" dirty="0"/>
              <a:t>Verdsettelsesregler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643260B-06F4-B05A-43A4-9D9A8AAB2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Verdsettelse for eiendomsskatt: Smelteverk i Tyssedal.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Skattekontoret hadde takst basert på teknisk verdi. Høyesterett uttalte: </a:t>
            </a:r>
          </a:p>
          <a:p>
            <a:pPr marL="358775" lvl="2" indent="-179388">
              <a:spcBef>
                <a:spcPts val="600"/>
              </a:spcBef>
            </a:pPr>
            <a:r>
              <a:rPr lang="nb-NO" sz="1600" b="0" i="1" dirty="0">
                <a:solidFill>
                  <a:schemeClr val="accent1">
                    <a:lumMod val="100000"/>
                  </a:schemeClr>
                </a:solidFill>
                <a:effectLst/>
              </a:rPr>
              <a:t>Det er eiendommen som helhet som skal verdsettes, med de bruksegenskaper og den lokalisering den har. </a:t>
            </a:r>
            <a:endParaRPr lang="nb-NO" sz="1600" i="1" dirty="0">
              <a:solidFill>
                <a:schemeClr val="accent1">
                  <a:lumMod val="100000"/>
                </a:schemeClr>
              </a:solidFill>
            </a:endParaRPr>
          </a:p>
          <a:p>
            <a:pPr marL="358775" lvl="2" indent="-179388">
              <a:spcBef>
                <a:spcPts val="600"/>
              </a:spcBef>
            </a:pPr>
            <a:r>
              <a:rPr lang="nb-NO" sz="1600" b="0" i="1" dirty="0">
                <a:solidFill>
                  <a:schemeClr val="accent1">
                    <a:lumMod val="100000"/>
                  </a:schemeClr>
                </a:solidFill>
                <a:effectLst/>
              </a:rPr>
              <a:t>Som den klare hovedregelen skal verdsettelsen være basert på den </a:t>
            </a:r>
            <a:r>
              <a:rPr lang="nb-NO" sz="1600" b="0" i="1" dirty="0" err="1">
                <a:solidFill>
                  <a:schemeClr val="accent1">
                    <a:lumMod val="100000"/>
                  </a:schemeClr>
                </a:solidFill>
                <a:effectLst/>
              </a:rPr>
              <a:t>objektiviserte</a:t>
            </a:r>
            <a:r>
              <a:rPr lang="nb-NO" sz="1600" b="0" i="1" dirty="0">
                <a:solidFill>
                  <a:schemeClr val="accent1">
                    <a:lumMod val="100000"/>
                  </a:schemeClr>
                </a:solidFill>
                <a:effectLst/>
              </a:rPr>
              <a:t> omsetningsverdien av bygg og grunn – uten produksjonsutstyr og produksjonsinstallasjoner – ved fritt salg. Normalt vil man ved verdsettelsen ta utgangspunkt i kapitalisert leieverdi. </a:t>
            </a:r>
          </a:p>
          <a:p>
            <a:pPr marL="358775" lvl="2" indent="-179388">
              <a:spcBef>
                <a:spcPts val="600"/>
              </a:spcBef>
            </a:pPr>
            <a:r>
              <a:rPr lang="nb-NO" sz="1600" b="0" i="1" dirty="0">
                <a:solidFill>
                  <a:schemeClr val="accent1">
                    <a:lumMod val="100000"/>
                  </a:schemeClr>
                </a:solidFill>
                <a:effectLst/>
              </a:rPr>
              <a:t>Dersom det […] ikke er faglig forsvarlig å fastsette omsetningsverdien på dette grunnlaget – for eksempel fordi det ikke finnes sammenlignbare markedsdata – skal teknisk verdi benyttes.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Vedtaket opphevet.</a:t>
            </a:r>
            <a:endParaRPr lang="nb-NO" sz="1800" i="1" dirty="0"/>
          </a:p>
          <a:p>
            <a:pPr marL="0" indent="0">
              <a:spcBef>
                <a:spcPts val="600"/>
              </a:spcBef>
              <a:buNone/>
            </a:pPr>
            <a:endParaRPr lang="nb-NO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189568-071F-FC6A-4E76-4A51E86887E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71AA79-DD20-8C9C-504B-CBEED3FDDCA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27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537950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>
            <a:extLst>
              <a:ext uri="{FF2B5EF4-FFF2-40B4-BE49-F238E27FC236}">
                <a16:creationId xmlns:a16="http://schemas.microsoft.com/office/drawing/2014/main" id="{BC190E8F-C04F-DB96-82EF-735EED1F7510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HR-2024-2308	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DEBB42-2F72-A9C7-0EE8-03F07C09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Refusjonsregler etter plan- og bygningslov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02F80C1-3565-B36F-9871-5E9BDFBCE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Kommune traff refusjonsvedtak i 2019 – samlede kostnader: kr. 52,8 millioner.</a:t>
            </a:r>
          </a:p>
          <a:p>
            <a:r>
              <a:rPr lang="nb-NO" sz="1800" dirty="0"/>
              <a:t>Refusjonsvedtak opphevet av Statsforvalteren i 2020: Kostnader til vannledning og rundkjøring uriktig medtatt i kostnadsoppsett.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96808B-5FC2-6024-68CA-28A65DEA7953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nb-NO" sz="1800" dirty="0"/>
              <a:t>Før nytt vedtak fra kommune: revidert kostnadsoppsett fra tiltakshaver </a:t>
            </a:r>
            <a:br>
              <a:rPr lang="nb-NO" sz="1800" dirty="0"/>
            </a:br>
            <a:r>
              <a:rPr lang="nb-NO" sz="1800" dirty="0">
                <a:sym typeface="Wingdings" panose="05000000000000000000" pitchFamily="2" charset="2"/>
              </a:rPr>
              <a:t> kr. 70,1 millioner. Godkjent av kommune.</a:t>
            </a:r>
          </a:p>
          <a:p>
            <a:r>
              <a:rPr lang="nb-NO" sz="1800" dirty="0">
                <a:sym typeface="Wingdings" panose="05000000000000000000" pitchFamily="2" charset="2"/>
              </a:rPr>
              <a:t>Godkjent av Statsforvalter.</a:t>
            </a:r>
          </a:p>
          <a:p>
            <a:r>
              <a:rPr lang="nb-NO" sz="1800" b="1" dirty="0">
                <a:sym typeface="Wingdings" panose="05000000000000000000" pitchFamily="2" charset="2"/>
              </a:rPr>
              <a:t>Høyesterett</a:t>
            </a:r>
            <a:r>
              <a:rPr lang="nb-NO" sz="1800" dirty="0">
                <a:sym typeface="Wingdings" panose="05000000000000000000" pitchFamily="2" charset="2"/>
              </a:rPr>
              <a:t>: Refusjon må bygge på opprinnelig kostnadsoppsett.</a:t>
            </a:r>
            <a:endParaRPr lang="nb-NO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D7941-1283-6DB9-29E8-BCFFDE5EC7F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699FD6-C305-6568-669D-490B5254250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28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459927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F9E56977-CCF9-50CC-05BC-0D961375F2D0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9" r="27063"/>
          <a:stretch/>
        </p:blipFill>
        <p:spPr>
          <a:xfrm>
            <a:off x="8607600" y="0"/>
            <a:ext cx="3585600" cy="6861600"/>
          </a:xfr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87DD2E7D-8A1A-A522-9654-16DEB14D22B3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HR-2024-2040-A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317710F-DA5E-1B23-54D2-5C240E5E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Forsikring: </a:t>
            </a:r>
            <a:br>
              <a:rPr lang="nb-NO" dirty="0"/>
            </a:br>
            <a:r>
              <a:rPr lang="nb-NO" dirty="0"/>
              <a:t>Hva er plutselig og uforutsett?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EADDB6-A6A3-19D6-0E6B-5E25CD0B3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Langvarig utvasking av betong , med påfølgende rustskader i løpehjulkammer på elvekraftverk. Sammenbrudd og driftsstans utviklet seg raskt.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Plutselig og uforutsett skade – eller langvarig skadeutvikling?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Høyesterett: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i="1" dirty="0"/>
              <a:t>"må […] skilles mellom årsaken til skaden og skadevirkningen – selve den fysiske skaden", </a:t>
            </a:r>
            <a:endParaRPr lang="nb-NO" sz="1400" i="1" dirty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i="1" dirty="0"/>
              <a:t>kan […] reises spørsmål om havariet må sees som en selvstendig skade …</a:t>
            </a:r>
            <a:endParaRPr lang="nb-NO" sz="1600" dirty="0"/>
          </a:p>
          <a:p>
            <a:pPr>
              <a:spcBef>
                <a:spcPts val="600"/>
              </a:spcBef>
            </a:pPr>
            <a:r>
              <a:rPr lang="nb-NO" sz="1800" dirty="0"/>
              <a:t>Ikke dekket av forsikring.</a:t>
            </a:r>
          </a:p>
          <a:p>
            <a:pPr marL="360000" lvl="2" indent="0">
              <a:spcBef>
                <a:spcPts val="600"/>
              </a:spcBef>
              <a:spcAft>
                <a:spcPts val="600"/>
              </a:spcAft>
              <a:buNone/>
            </a:pPr>
            <a:endParaRPr lang="nb-NO" sz="1600" i="1" dirty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nb-NO" sz="1600" i="1" dirty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endParaRPr lang="nb-NO" sz="1600" i="1" dirty="0"/>
          </a:p>
          <a:p>
            <a:pPr>
              <a:spcBef>
                <a:spcPts val="600"/>
              </a:spcBef>
            </a:pPr>
            <a:endParaRPr lang="nb-NO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FC8368-6918-6D8C-80AB-CE7C46C7F0D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0AC891-B7E6-D85F-F12C-C810EC4E172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29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27362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57A5-068C-4266-91D1-E6E677E5AF35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r>
              <a:rPr lang="nb-NO"/>
              <a:t>18.04.2024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4CB2-5673-C9B5-8037-4A0B37A0548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nb-NO"/>
              <a:t>Næringseiendom 2024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04F47-1F05-2B7A-DD92-F0B80904D29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</a:t>
            </a:fld>
            <a:endParaRPr lang="nb-NO" noProof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0CEB1D-C5C7-53F9-DD78-30C48169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står det til med rettsstaten?</a:t>
            </a:r>
          </a:p>
        </p:txBody>
      </p:sp>
      <p:pic>
        <p:nvPicPr>
          <p:cNvPr id="1026" name="Picture 2" descr="diagram showing three branches of US government">
            <a:extLst>
              <a:ext uri="{FF2B5EF4-FFF2-40B4-BE49-F238E27FC236}">
                <a16:creationId xmlns:a16="http://schemas.microsoft.com/office/drawing/2014/main" id="{226E1E7E-0B89-C2EF-8EC8-244427DF7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0" y="1621841"/>
            <a:ext cx="7094220" cy="44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91BC9-7BF9-D8DD-2F79-DF307630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154" y="3339202"/>
            <a:ext cx="2563820" cy="2413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03F486-EA91-668B-0164-769DE877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803" y="3211661"/>
            <a:ext cx="2378435" cy="22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D4C9ED0-545E-BABD-786B-A43AE87A10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2528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767F09ED-FA5F-5C21-24B2-6B00D4796256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r="22131"/>
          <a:stretch/>
        </p:blipFill>
        <p:spPr>
          <a:xfrm>
            <a:off x="-3601" y="0"/>
            <a:ext cx="5716800" cy="6861600"/>
          </a:xfr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D6E45F75-F3C8-F68C-00D2-5692414901E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i="0" dirty="0">
                <a:effectLst/>
                <a:highlight>
                  <a:srgbClr val="FFFFFF"/>
                </a:highlight>
                <a:latin typeface="Helvetica Neue"/>
              </a:rPr>
              <a:t>LB-2024-102665</a:t>
            </a:r>
          </a:p>
          <a:p>
            <a:endParaRPr lang="nb-NO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357A927-2C38-936E-8EDE-A383C8CE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Forurensing i grunn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E99629-14A5-8066-C2F3-6590F663A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Kjøp av boligeiendom for videre utvikling:</a:t>
            </a:r>
          </a:p>
          <a:p>
            <a:pPr lvl="1"/>
            <a:r>
              <a:rPr lang="nb-NO" sz="1600" dirty="0"/>
              <a:t>Oslo kommunes temakart angav eiendommen som område hvor det er påvist eller kan være forurensing i grunn</a:t>
            </a:r>
          </a:p>
          <a:p>
            <a:r>
              <a:rPr lang="nb-NO" sz="1800" dirty="0"/>
              <a:t>Kjøper oppdaget cyanid i grunn noen år etter overtakelse</a:t>
            </a:r>
          </a:p>
          <a:p>
            <a:pPr lvl="1"/>
            <a:r>
              <a:rPr lang="nb-NO" sz="1600" dirty="0"/>
              <a:t>Når begynte reklamasjonsfrister?</a:t>
            </a:r>
          </a:p>
          <a:p>
            <a:pPr lvl="1"/>
            <a:r>
              <a:rPr lang="nb-NO" sz="1600" dirty="0"/>
              <a:t>Utgjorde dette en mangel?</a:t>
            </a:r>
          </a:p>
          <a:p>
            <a:r>
              <a:rPr lang="nb-NO" sz="1800" dirty="0"/>
              <a:t>Kjøper tilkjent prisavslag og erstatning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716F8-42DF-976F-8E56-12B01B9942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6F72E-69DF-820F-647B-14300E3AF9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30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604713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4E8CE8AC-6B3C-4768-A1F1-E2AF15477F13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2" r="31078"/>
          <a:stretch/>
        </p:blipFill>
        <p:spPr>
          <a:xfrm>
            <a:off x="8607600" y="0"/>
            <a:ext cx="3585600" cy="6861600"/>
          </a:xfr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50DB9070-E3C4-E4E7-B4FB-2CB108C90948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LB-2024-33177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CAC460C-62C6-709E-C19B-76EE9CE2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Førsterett for entreprenør: </a:t>
            </a:r>
            <a:br>
              <a:rPr lang="nb-NO" dirty="0"/>
            </a:br>
            <a:r>
              <a:rPr lang="nb-NO" dirty="0"/>
              <a:t>Vernet ved ekspropriasjon?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4ED735-79EE-A956-F977-42F2B0D91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Entreprenør skulle være preferert ved utbygging av eiendom.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Ved ekspropriasjon gikk denne rettigheten tapt. Var den erstatningsrettslig vernet?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b="0" i="1" dirty="0">
                <a:solidFill>
                  <a:schemeClr val="accent1">
                    <a:lumMod val="100000"/>
                  </a:schemeClr>
                </a:solidFill>
                <a:effectLst/>
              </a:rPr>
              <a:t>Vedal Entreprenør hadde ikke et rettskrav på å få utbygge eiendommen overfor eieren. At de hadde en sterk faktisk forventning om å få entrepriseoppdrag ved en utbygging på eiendommen, gir ikke erstatningsrettslig vern ved en ekspropriasjon. Vedal Entreprenør utledet sin rett av en forpliktelse mellom aksjonærene i selskapet som eide hjemmels-selskapet, og hadde verken en rettighet direkte knyttet til eiendommen, eller en rett som kunne håndheves overfor selskapet som eide eiendommen".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Annet resultat om entreprenør hadde ubetinget </a:t>
            </a:r>
            <a:r>
              <a:rPr lang="nb-NO" sz="1800" i="1" dirty="0"/>
              <a:t>rett</a:t>
            </a:r>
            <a:r>
              <a:rPr lang="nb-NO" sz="1800" dirty="0"/>
              <a:t> til å utføre byggearbeider?</a:t>
            </a:r>
            <a:endParaRPr lang="nb-NO" sz="1800" i="1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05E435-C406-E3F9-5023-80E4A1B0EC7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53532F-EDBA-6C01-1934-3C261751908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31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129229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6DD5799D-9DBB-0D5A-A884-918501DFF60F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2586"/>
          <a:stretch/>
        </p:blipFill>
        <p:spPr>
          <a:xfrm>
            <a:off x="-3601" y="0"/>
            <a:ext cx="3585600" cy="68616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2A63BF-815C-A561-7A36-43EC8F81F77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LG-2024-106113	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6EDA36-43DC-32F1-34D1-C7FF07D8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Ekspropriasjonserstatning for utleieeiendom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031C26-A273-3775-482D-4B36C37AF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Hva er "Rett </a:t>
            </a:r>
            <a:r>
              <a:rPr lang="nb-NO" sz="1800" dirty="0" err="1"/>
              <a:t>yield</a:t>
            </a:r>
            <a:r>
              <a:rPr lang="nb-NO" sz="1800" dirty="0"/>
              <a:t>?"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Ekspropriasjonserstatning fastsatt til bruksverdi / salgsverdi: utleieinntekter * kapitaliseringsrente (</a:t>
            </a:r>
            <a:r>
              <a:rPr lang="nb-NO" sz="1800" dirty="0" err="1"/>
              <a:t>yield</a:t>
            </a:r>
            <a:r>
              <a:rPr lang="nb-NO" sz="1800" dirty="0"/>
              <a:t>).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Kombinert bolig- og næringseiendom i Sandnes:</a:t>
            </a:r>
          </a:p>
          <a:p>
            <a:pPr lvl="1">
              <a:spcBef>
                <a:spcPts val="600"/>
              </a:spcBef>
            </a:pPr>
            <a:r>
              <a:rPr lang="nb-NO" sz="1600" dirty="0"/>
              <a:t>Kapitaliseringsrente fastsatt til 6 %.</a:t>
            </a:r>
          </a:p>
          <a:p>
            <a:pPr lvl="1">
              <a:spcBef>
                <a:spcPts val="600"/>
              </a:spcBef>
            </a:pPr>
            <a:r>
              <a:rPr lang="nb-NO" sz="1600" dirty="0"/>
              <a:t>Bemerkninger om at kapitaliseringsrente må sees noe mer langsiktig enn "øyeblikksbilde" av markedsmessig </a:t>
            </a:r>
            <a:r>
              <a:rPr lang="nb-NO" sz="1600" dirty="0" err="1"/>
              <a:t>yield</a:t>
            </a:r>
            <a:r>
              <a:rPr lang="nb-NO" sz="1600" dirty="0"/>
              <a:t>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674188-F424-1829-E9A6-57AFCC512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5676F4-85BE-8CA1-15B2-19FE7A91B7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32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763634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>
            <a:extLst>
              <a:ext uri="{FF2B5EF4-FFF2-40B4-BE49-F238E27FC236}">
                <a16:creationId xmlns:a16="http://schemas.microsoft.com/office/drawing/2014/main" id="{91362617-D922-DCEC-99E2-AC5F11D0CF0E}"/>
              </a:ext>
            </a:extLst>
          </p:cNvPr>
          <p:cNvPicPr>
            <a:picLocks noGrp="1" noChangeAspect="1"/>
          </p:cNvPicPr>
          <p:nvPr>
            <p:ph type="pic" sz="quarter" idx="19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54865"/>
          <a:stretch/>
        </p:blipFill>
        <p:spPr>
          <a:xfrm>
            <a:off x="8607600" y="0"/>
            <a:ext cx="3585600" cy="68616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0C6BC34-2D48-A798-DD9C-A2DB74CC84C0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LF-2024-85155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78243B-DCFB-A7FE-F0AA-3FE769B2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Vedlikeholdsansvar</a:t>
            </a:r>
            <a:br>
              <a:rPr lang="nb-NO" dirty="0"/>
            </a:br>
            <a:r>
              <a:rPr lang="nb-NO" sz="2800" dirty="0"/>
              <a:t>Fliser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50A3BA-DDE6-4C64-9AD6-0E572292C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nb-NO" sz="1800" dirty="0"/>
              <a:t>Spørsmål om vedlikeholdsansvar på våtrom </a:t>
            </a:r>
            <a:br>
              <a:rPr lang="nb-NO" sz="1800" dirty="0"/>
            </a:br>
            <a:r>
              <a:rPr lang="nb-NO" sz="1800" dirty="0"/>
              <a:t>(dusjområde treningssenter)</a:t>
            </a:r>
          </a:p>
          <a:p>
            <a:pPr>
              <a:spcBef>
                <a:spcPts val="600"/>
              </a:spcBef>
            </a:pPr>
            <a:r>
              <a:rPr lang="nb-NO" sz="1800" dirty="0"/>
              <a:t>Retten vurderte ansvar for utskiftning av membran. Leieforhold på meglerstandardavtale.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Leietaker anført at flis, plater og membran er "en konstruksjon".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nb-NO" sz="1600" dirty="0"/>
              <a:t>Lagmannsretten: ikke avgjørende ved tolking av leieavtalen.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nb-NO" sz="1600" i="1" dirty="0"/>
              <a:t>"Ut fra sammenhengen i teksten i leieavtalen punkt 13 (1) anser ikke lagmannsretten at «annen utskifting innvendig» i andre setning omfatter utskifting av membran."</a:t>
            </a:r>
          </a:p>
          <a:p>
            <a:pPr>
              <a:spcBef>
                <a:spcPts val="600"/>
              </a:spcBef>
            </a:pPr>
            <a:endParaRPr lang="nb-NO" sz="1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nb-NO" sz="1600" dirty="0"/>
          </a:p>
          <a:p>
            <a:pPr>
              <a:spcBef>
                <a:spcPts val="600"/>
              </a:spcBef>
            </a:pPr>
            <a:endParaRPr lang="nb-NO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D929911-B237-273F-6438-9BE922C646F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46255B-7C94-1E45-9D78-D2E099EB9B2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33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29179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44E0F8-91D1-AD50-8621-E3908300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8E349-CF6F-6475-0AED-3E188236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34</a:t>
            </a:fld>
            <a:endParaRPr lang="nb-NO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7162F-2BAB-D595-CE2E-3945B9A2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647" y="358518"/>
            <a:ext cx="8568644" cy="5428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35A11-DF86-D076-0955-F490B2842099}"/>
              </a:ext>
            </a:extLst>
          </p:cNvPr>
          <p:cNvSpPr txBox="1"/>
          <p:nvPr/>
        </p:nvSpPr>
        <p:spPr>
          <a:xfrm>
            <a:off x="1726646" y="5787100"/>
            <a:ext cx="27741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200" dirty="0">
                <a:solidFill>
                  <a:srgbClr val="0D4065"/>
                </a:solidFill>
              </a:rPr>
              <a:t>Kilde: cnn.no – 1. juni 2015</a:t>
            </a:r>
          </a:p>
        </p:txBody>
      </p:sp>
    </p:spTree>
    <p:extLst>
      <p:ext uri="{BB962C8B-B14F-4D97-AF65-F5344CB8AC3E}">
        <p14:creationId xmlns:p14="http://schemas.microsoft.com/office/powerpoint/2010/main" val="1289254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9C126E-0F2A-4108-7DC9-3FA78F0DDD9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303B6F-9328-0457-0FBF-B4FBA15D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THOD-2024-45982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C43EC-EBD8-33C5-7721-B46DB4B70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nb-NO" sz="1800" dirty="0"/>
              <a:t>Ekspropriasjon i henhold til områdeplan på Wergeland: Spørsmål om det var mangler ved interesseavveiningen.</a:t>
            </a:r>
          </a:p>
          <a:p>
            <a:pPr marL="358775" lvl="4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b-NO" sz="1600" b="0" i="1" dirty="0">
                <a:effectLst/>
              </a:rPr>
              <a:t>Det er en klar mangel ved begrunnelsen av den ikke problematiserer at de hensynene som ble vurdert i planprosessen, munnet ut i at </a:t>
            </a:r>
            <a:r>
              <a:rPr lang="nb-NO" sz="1600" b="1" i="1" dirty="0">
                <a:effectLst/>
              </a:rPr>
              <a:t>gjennom-føringen av planen var forutsatt å skje gjennom frivillighet</a:t>
            </a:r>
            <a:r>
              <a:rPr lang="nb-NO" sz="1600" b="0" i="1" dirty="0">
                <a:effectLst/>
              </a:rPr>
              <a:t>, det vil si ikke gjennom ekspropriasjon. Et minstemål er at man i vedtaket sa noe om hvorfor avveiningen nå måtte falle annerledes ut, slik at ekspropriasjon på vedtaks-tidspunktet «tvillaust er til </a:t>
            </a:r>
            <a:r>
              <a:rPr lang="nb-NO" sz="1600" b="0" i="1" dirty="0" err="1">
                <a:effectLst/>
              </a:rPr>
              <a:t>meir</a:t>
            </a:r>
            <a:r>
              <a:rPr lang="nb-NO" sz="1600" b="0" i="1" dirty="0">
                <a:effectLst/>
              </a:rPr>
              <a:t> gagn enn skade». </a:t>
            </a:r>
            <a:r>
              <a:rPr lang="nb-NO" sz="1600" b="1" i="1" dirty="0">
                <a:effectLst/>
              </a:rPr>
              <a:t>Det man reelt har gjort er å vise til en tidligere vurdering som ikke er foretatt.</a:t>
            </a:r>
            <a:endParaRPr lang="nb-NO" sz="1600" b="0" i="1" dirty="0">
              <a:effectLst/>
            </a:endParaRPr>
          </a:p>
          <a:p>
            <a:pPr>
              <a:spcBef>
                <a:spcPts val="600"/>
              </a:spcBef>
            </a:pPr>
            <a:r>
              <a:rPr lang="nb-NO" sz="1800" dirty="0"/>
              <a:t>Det er begjært overskjønn (anke).</a:t>
            </a:r>
            <a:endParaRPr lang="nb-NO" sz="1800" b="0" i="0" dirty="0">
              <a:effectLst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A01B11A-C026-6CA1-F38A-742A2E2C53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6734175" y="1440029"/>
            <a:ext cx="4689475" cy="397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31EA43-F146-ED37-4A33-E5176AB5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3. april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499381-83F3-965E-3261-85C71BE426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E237E1E7-4624-45B9-A987-FF5E446C7BBF}" type="slidenum">
              <a:rPr lang="nb-NO" noProof="1" smtClean="0"/>
              <a:pPr>
                <a:spcAft>
                  <a:spcPts val="600"/>
                </a:spcAft>
              </a:pPr>
              <a:t>35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59195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6391947-AF69-D695-3CBD-D96EC2B9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Tema: </a:t>
            </a:r>
            <a:br>
              <a:rPr lang="nb-NO" dirty="0"/>
            </a:br>
            <a:r>
              <a:rPr lang="nb-NO" dirty="0"/>
              <a:t>Styreansvar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703314-E927-C712-DD79-47554FDCC60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540042-4319-1E23-83DB-815953BEC6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36</a:t>
            </a:fld>
            <a:endParaRPr lang="nb-NO" noProof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A4EA6A-6177-1B1F-A1AD-1571F35C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594">
            <a:off x="7011451" y="2005809"/>
            <a:ext cx="3947295" cy="376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71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283BAC3F-0112-4A71-9403-4DF841B4F69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283BAC3F-0112-4A71-9403-4DF841B4F6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B65E8649-EC12-41A7-A005-BB06C492F8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lang="nb-NO" sz="4000" dirty="0" err="1">
              <a:latin typeface="Roboto Slab" pitchFamily="2" charset="0"/>
              <a:ea typeface="Roboto Slab" pitchFamily="2" charset="0"/>
              <a:cs typeface="+mj-cs"/>
              <a:sym typeface="Roboto Slab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2FB4C-AE25-45D6-9467-6020AFCDC289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r>
              <a:rPr lang="nb-NO" dirty="0"/>
              <a:t>Tema: Styreansvar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63286-22D7-4DA2-B356-5A1BDBBF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77680"/>
            <a:ext cx="10658400" cy="1118288"/>
          </a:xfrm>
        </p:spPr>
        <p:txBody>
          <a:bodyPr/>
          <a:lstStyle/>
          <a:p>
            <a:r>
              <a:rPr lang="nb-NO" dirty="0"/>
              <a:t>Utgangspunkter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87AE9-885E-4740-B35F-C384F893980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2AA45-7D1E-41E9-98DE-D3973CEB475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95291" y="6580800"/>
            <a:ext cx="1131107" cy="108000"/>
          </a:xfrm>
        </p:spPr>
        <p:txBody>
          <a:bodyPr/>
          <a:lstStyle/>
          <a:p>
            <a:fld id="{E237E1E7-4624-45B9-A987-FF5E446C7BBF}" type="slidenum">
              <a:rPr lang="nb-NO" noProof="1" smtClean="0"/>
              <a:pPr/>
              <a:t>37</a:t>
            </a:fld>
            <a:endParaRPr lang="nb-NO" noProof="1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E7A7B82-836E-4944-A56B-7B9FBD265BCB}"/>
              </a:ext>
            </a:extLst>
          </p:cNvPr>
          <p:cNvSpPr>
            <a:spLocks/>
          </p:cNvSpPr>
          <p:nvPr/>
        </p:nvSpPr>
        <p:spPr>
          <a:xfrm>
            <a:off x="2004307" y="2032622"/>
            <a:ext cx="8460000" cy="135995"/>
          </a:xfrm>
          <a:prstGeom prst="rightArrow">
            <a:avLst/>
          </a:prstGeom>
          <a:noFill/>
          <a:ln w="1016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10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nb-NO" sz="1600" spc="5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F0953-645A-4864-8AD3-26E7764B3A8B}"/>
              </a:ext>
            </a:extLst>
          </p:cNvPr>
          <p:cNvSpPr txBox="1">
            <a:spLocks/>
          </p:cNvSpPr>
          <p:nvPr/>
        </p:nvSpPr>
        <p:spPr>
          <a:xfrm>
            <a:off x="608888" y="1989820"/>
            <a:ext cx="1260000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600" spc="50" dirty="0"/>
              <a:t>Normal drift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98DE44-B145-46E3-88AB-637464F29D7D}"/>
              </a:ext>
            </a:extLst>
          </p:cNvPr>
          <p:cNvSpPr txBox="1">
            <a:spLocks/>
          </p:cNvSpPr>
          <p:nvPr/>
        </p:nvSpPr>
        <p:spPr>
          <a:xfrm>
            <a:off x="10599724" y="1989820"/>
            <a:ext cx="983387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sz="1600" spc="50" dirty="0"/>
              <a:t>Insolvens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E133421A-2E1B-41AA-BA84-DAF8554C9165}"/>
              </a:ext>
            </a:extLst>
          </p:cNvPr>
          <p:cNvSpPr>
            <a:spLocks/>
          </p:cNvSpPr>
          <p:nvPr/>
        </p:nvSpPr>
        <p:spPr>
          <a:xfrm>
            <a:off x="2761307" y="1638880"/>
            <a:ext cx="2340000" cy="359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Aksjonærinteressen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53153B7B-B0AD-45F8-B816-5D5D7F605771}"/>
              </a:ext>
            </a:extLst>
          </p:cNvPr>
          <p:cNvSpPr>
            <a:spLocks/>
          </p:cNvSpPr>
          <p:nvPr/>
        </p:nvSpPr>
        <p:spPr>
          <a:xfrm>
            <a:off x="6940652" y="1637181"/>
            <a:ext cx="2340000" cy="3599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Kreditorinteressen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D4C584-B940-4DDD-BBEF-C69E71E901B3}"/>
              </a:ext>
            </a:extLst>
          </p:cNvPr>
          <p:cNvSpPr>
            <a:spLocks/>
          </p:cNvSpPr>
          <p:nvPr/>
        </p:nvSpPr>
        <p:spPr>
          <a:xfrm>
            <a:off x="608888" y="2297305"/>
            <a:ext cx="3295014" cy="3782413"/>
          </a:xfrm>
          <a:prstGeom prst="rect">
            <a:avLst/>
          </a:prstGeom>
          <a:solidFill>
            <a:schemeClr val="tx2">
              <a:lumMod val="100000"/>
            </a:schemeClr>
          </a:solidFill>
        </p:spPr>
        <p:txBody>
          <a:bodyPr wrap="square" lIns="72000" tIns="180000" rIns="72000" bIns="72000">
            <a:noAutofit/>
          </a:bodyPr>
          <a:lstStyle/>
          <a:p>
            <a:pPr>
              <a:spcAft>
                <a:spcPts val="300"/>
              </a:spcAft>
            </a:pPr>
            <a:r>
              <a:rPr lang="nb-NO" sz="1600" b="1" spc="50" dirty="0">
                <a:solidFill>
                  <a:schemeClr val="accent1">
                    <a:lumMod val="100000"/>
                  </a:schemeClr>
                </a:solidFill>
              </a:rPr>
              <a:t>Forvaltningsansvaret,</a:t>
            </a:r>
          </a:p>
          <a:p>
            <a:pPr>
              <a:spcAft>
                <a:spcPts val="300"/>
              </a:spcAft>
            </a:pPr>
            <a:r>
              <a:rPr lang="nb-NO" sz="1600" b="1" spc="50" dirty="0">
                <a:solidFill>
                  <a:schemeClr val="accent1">
                    <a:lumMod val="100000"/>
                  </a:schemeClr>
                </a:solidFill>
              </a:rPr>
              <a:t>asal §§ 6-12 og 6-13</a:t>
            </a:r>
            <a:endParaRPr lang="nb-NO" sz="1600" spc="5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tx1">
                    <a:lumMod val="75000"/>
                  </a:schemeClr>
                </a:solidFill>
              </a:rPr>
              <a:t>Forsvarlig organisering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tx1">
                    <a:lumMod val="75000"/>
                  </a:schemeClr>
                </a:solidFill>
              </a:rPr>
              <a:t>Fastsette planer, budsjetter og retningslinjer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tx1">
                    <a:lumMod val="75000"/>
                  </a:schemeClr>
                </a:solidFill>
              </a:rPr>
              <a:t>Holde seg orientert om selskapets økonomiske stilling</a:t>
            </a:r>
          </a:p>
          <a:p>
            <a:pPr marL="449263" lvl="1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spc="50" dirty="0">
                <a:solidFill>
                  <a:schemeClr val="tx1">
                    <a:lumMod val="75000"/>
                  </a:schemeClr>
                </a:solidFill>
              </a:rPr>
              <a:t>Betryggende kontroll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tx1">
                    <a:lumMod val="75000"/>
                  </a:schemeClr>
                </a:solidFill>
              </a:rPr>
              <a:t>Iverksette nødvendige undersøkelser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tx1">
                    <a:lumMod val="75000"/>
                  </a:schemeClr>
                </a:solidFill>
              </a:rPr>
              <a:t>Tilsyn med daglige ledelse og virksomheten for øvrig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07702-9526-45A8-891C-6BDC8F92A00B}"/>
              </a:ext>
            </a:extLst>
          </p:cNvPr>
          <p:cNvSpPr>
            <a:spLocks/>
          </p:cNvSpPr>
          <p:nvPr/>
        </p:nvSpPr>
        <p:spPr>
          <a:xfrm>
            <a:off x="3999507" y="2309812"/>
            <a:ext cx="4104000" cy="3782413"/>
          </a:xfrm>
          <a:prstGeom prst="rect">
            <a:avLst/>
          </a:prstGeom>
          <a:solidFill>
            <a:srgbClr val="F0F7FC"/>
          </a:solidFill>
        </p:spPr>
        <p:txBody>
          <a:bodyPr wrap="square" lIns="72000" tIns="180000" rIns="72000" bIns="72000">
            <a:noAutofit/>
          </a:bodyPr>
          <a:lstStyle/>
          <a:p>
            <a:r>
              <a:rPr lang="nb-NO" sz="1600" b="1" spc="50" dirty="0">
                <a:solidFill>
                  <a:schemeClr val="accent1">
                    <a:lumMod val="100000"/>
                  </a:schemeClr>
                </a:solidFill>
              </a:rPr>
              <a:t>Handleplikten, asal § 3-5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Det ordinære forvaltningsansvaret "strammes til"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EK lavere enn forsvarlig eller mindre enn halvparten av aksjekapitalen.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Objektiv vurdering – ikke når styret faktisk ble klar over situasjonen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Styret skal "straks" behandle saken, herunder innkalle til general-forsamling.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Styret skal selv iverksette tiltak innenfor sitt handlingsrom (reorganisering, refinansiering, salg mv.)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B44AA-41FC-49DB-B100-42FD0B687F4C}"/>
              </a:ext>
            </a:extLst>
          </p:cNvPr>
          <p:cNvSpPr>
            <a:spLocks/>
          </p:cNvSpPr>
          <p:nvPr/>
        </p:nvSpPr>
        <p:spPr>
          <a:xfrm>
            <a:off x="8199112" y="2309812"/>
            <a:ext cx="3384000" cy="3782413"/>
          </a:xfrm>
          <a:prstGeom prst="rect">
            <a:avLst/>
          </a:prstGeom>
          <a:solidFill>
            <a:schemeClr val="tx2">
              <a:lumMod val="100000"/>
            </a:schemeClr>
          </a:solidFill>
        </p:spPr>
        <p:txBody>
          <a:bodyPr wrap="square" lIns="72000" tIns="180000" rIns="72000" bIns="72000">
            <a:noAutofit/>
          </a:bodyPr>
          <a:lstStyle/>
          <a:p>
            <a:r>
              <a:rPr lang="nb-NO" sz="1600" b="1" spc="50" dirty="0">
                <a:solidFill>
                  <a:schemeClr val="accent1">
                    <a:lumMod val="100000"/>
                  </a:schemeClr>
                </a:solidFill>
              </a:rPr>
              <a:t>Oppbudsplikten, </a:t>
            </a:r>
          </a:p>
          <a:p>
            <a:r>
              <a:rPr lang="nb-NO" sz="1600" b="1" spc="50" dirty="0" err="1">
                <a:solidFill>
                  <a:schemeClr val="accent1">
                    <a:lumMod val="100000"/>
                  </a:schemeClr>
                </a:solidFill>
              </a:rPr>
              <a:t>strl</a:t>
            </a:r>
            <a:r>
              <a:rPr lang="nb-NO" sz="1600" b="1" spc="50" dirty="0">
                <a:solidFill>
                  <a:schemeClr val="accent1">
                    <a:lumMod val="100000"/>
                  </a:schemeClr>
                </a:solidFill>
              </a:rPr>
              <a:t> § 407 (asal § 17-1)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spc="50" dirty="0" err="1">
                <a:solidFill>
                  <a:schemeClr val="accent1">
                    <a:lumMod val="100000"/>
                  </a:schemeClr>
                </a:solidFill>
              </a:rPr>
              <a:t>Handleplikten"konkretiseres</a:t>
            </a: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Plikt til å begjære oppbud når selskapet er</a:t>
            </a:r>
          </a:p>
          <a:p>
            <a:pPr marL="449263" lvl="1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spc="50" dirty="0" err="1">
                <a:solidFill>
                  <a:schemeClr val="tx1">
                    <a:lumMod val="75000"/>
                  </a:schemeClr>
                </a:solidFill>
              </a:rPr>
              <a:t>Illikvid</a:t>
            </a:r>
            <a:r>
              <a:rPr lang="nb-NO" sz="1400" spc="50" dirty="0">
                <a:solidFill>
                  <a:schemeClr val="tx1">
                    <a:lumMod val="75000"/>
                  </a:schemeClr>
                </a:solidFill>
              </a:rPr>
              <a:t> (ikke forbigående), og</a:t>
            </a:r>
          </a:p>
          <a:p>
            <a:pPr marL="449263" lvl="1" indent="-182563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b-NO" sz="1400" spc="50" dirty="0">
                <a:solidFill>
                  <a:schemeClr val="tx1">
                    <a:lumMod val="75000"/>
                  </a:schemeClr>
                </a:solidFill>
              </a:rPr>
              <a:t>Insuffisient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Ikke påføre kreditorene unødig tap</a:t>
            </a:r>
          </a:p>
          <a:p>
            <a:pPr>
              <a:spcBef>
                <a:spcPts val="1200"/>
              </a:spcBef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MEN: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Styrets primæroppgave er å søke å redde virksomheten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spc="50" dirty="0">
                <a:solidFill>
                  <a:schemeClr val="accent1">
                    <a:lumMod val="100000"/>
                  </a:schemeClr>
                </a:solidFill>
              </a:rPr>
              <a:t>Har tid til å områ seg og søke løsninger</a:t>
            </a: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47C43CC8-BC38-502B-9F63-532A4B96B74B}"/>
              </a:ext>
            </a:extLst>
          </p:cNvPr>
          <p:cNvSpPr>
            <a:spLocks/>
          </p:cNvSpPr>
          <p:nvPr/>
        </p:nvSpPr>
        <p:spPr>
          <a:xfrm>
            <a:off x="3767913" y="2230781"/>
            <a:ext cx="326787" cy="356182"/>
          </a:xfrm>
          <a:custGeom>
            <a:avLst/>
            <a:gdLst>
              <a:gd name="connsiteX0" fmla="*/ 408274 w 894388"/>
              <a:gd name="connsiteY0" fmla="*/ 0 h 977141"/>
              <a:gd name="connsiteX1" fmla="*/ 894388 w 894388"/>
              <a:gd name="connsiteY1" fmla="*/ 486114 h 977141"/>
              <a:gd name="connsiteX2" fmla="*/ 891931 w 894388"/>
              <a:gd name="connsiteY2" fmla="*/ 488571 h 977141"/>
              <a:gd name="connsiteX3" fmla="*/ 894388 w 894388"/>
              <a:gd name="connsiteY3" fmla="*/ 491027 h 977141"/>
              <a:gd name="connsiteX4" fmla="*/ 408274 w 894388"/>
              <a:gd name="connsiteY4" fmla="*/ 977141 h 977141"/>
              <a:gd name="connsiteX5" fmla="*/ 344560 w 894388"/>
              <a:gd name="connsiteY5" fmla="*/ 913427 h 977141"/>
              <a:gd name="connsiteX6" fmla="*/ 724365 w 894388"/>
              <a:gd name="connsiteY6" fmla="*/ 533622 h 977141"/>
              <a:gd name="connsiteX7" fmla="*/ 0 w 894388"/>
              <a:gd name="connsiteY7" fmla="*/ 533622 h 977141"/>
              <a:gd name="connsiteX8" fmla="*/ 0 w 894388"/>
              <a:gd name="connsiteY8" fmla="*/ 443517 h 977141"/>
              <a:gd name="connsiteX9" fmla="*/ 724363 w 894388"/>
              <a:gd name="connsiteY9" fmla="*/ 443517 h 977141"/>
              <a:gd name="connsiteX10" fmla="*/ 344560 w 894388"/>
              <a:gd name="connsiteY10" fmla="*/ 63714 h 97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388" h="977141">
                <a:moveTo>
                  <a:pt x="408274" y="0"/>
                </a:moveTo>
                <a:lnTo>
                  <a:pt x="894388" y="486114"/>
                </a:lnTo>
                <a:lnTo>
                  <a:pt x="891931" y="488571"/>
                </a:lnTo>
                <a:lnTo>
                  <a:pt x="894388" y="491027"/>
                </a:lnTo>
                <a:lnTo>
                  <a:pt x="408274" y="977141"/>
                </a:lnTo>
                <a:lnTo>
                  <a:pt x="344560" y="913427"/>
                </a:lnTo>
                <a:lnTo>
                  <a:pt x="724365" y="533622"/>
                </a:lnTo>
                <a:lnTo>
                  <a:pt x="0" y="533622"/>
                </a:lnTo>
                <a:lnTo>
                  <a:pt x="0" y="443517"/>
                </a:lnTo>
                <a:lnTo>
                  <a:pt x="724363" y="443517"/>
                </a:lnTo>
                <a:lnTo>
                  <a:pt x="344560" y="637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da-DK" sz="1500" spc="50" dirty="0">
                <a:solidFill>
                  <a:schemeClr val="tx1"/>
                </a:solidFill>
              </a:rPr>
              <a:t> </a:t>
            </a:r>
            <a:endParaRPr lang="en-GB" sz="1500" spc="50" dirty="0" err="1">
              <a:solidFill>
                <a:schemeClr val="tx1"/>
              </a:solidFill>
            </a:endParaRPr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F50EFF6E-E285-D378-622A-CB8A854E651B}"/>
              </a:ext>
            </a:extLst>
          </p:cNvPr>
          <p:cNvSpPr>
            <a:spLocks/>
          </p:cNvSpPr>
          <p:nvPr/>
        </p:nvSpPr>
        <p:spPr>
          <a:xfrm>
            <a:off x="7947258" y="2230781"/>
            <a:ext cx="326787" cy="356182"/>
          </a:xfrm>
          <a:custGeom>
            <a:avLst/>
            <a:gdLst>
              <a:gd name="connsiteX0" fmla="*/ 408274 w 894388"/>
              <a:gd name="connsiteY0" fmla="*/ 0 h 977141"/>
              <a:gd name="connsiteX1" fmla="*/ 894388 w 894388"/>
              <a:gd name="connsiteY1" fmla="*/ 486114 h 977141"/>
              <a:gd name="connsiteX2" fmla="*/ 891931 w 894388"/>
              <a:gd name="connsiteY2" fmla="*/ 488571 h 977141"/>
              <a:gd name="connsiteX3" fmla="*/ 894388 w 894388"/>
              <a:gd name="connsiteY3" fmla="*/ 491027 h 977141"/>
              <a:gd name="connsiteX4" fmla="*/ 408274 w 894388"/>
              <a:gd name="connsiteY4" fmla="*/ 977141 h 977141"/>
              <a:gd name="connsiteX5" fmla="*/ 344560 w 894388"/>
              <a:gd name="connsiteY5" fmla="*/ 913427 h 977141"/>
              <a:gd name="connsiteX6" fmla="*/ 724365 w 894388"/>
              <a:gd name="connsiteY6" fmla="*/ 533622 h 977141"/>
              <a:gd name="connsiteX7" fmla="*/ 0 w 894388"/>
              <a:gd name="connsiteY7" fmla="*/ 533622 h 977141"/>
              <a:gd name="connsiteX8" fmla="*/ 0 w 894388"/>
              <a:gd name="connsiteY8" fmla="*/ 443517 h 977141"/>
              <a:gd name="connsiteX9" fmla="*/ 724363 w 894388"/>
              <a:gd name="connsiteY9" fmla="*/ 443517 h 977141"/>
              <a:gd name="connsiteX10" fmla="*/ 344560 w 894388"/>
              <a:gd name="connsiteY10" fmla="*/ 63714 h 97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4388" h="977141">
                <a:moveTo>
                  <a:pt x="408274" y="0"/>
                </a:moveTo>
                <a:lnTo>
                  <a:pt x="894388" y="486114"/>
                </a:lnTo>
                <a:lnTo>
                  <a:pt x="891931" y="488571"/>
                </a:lnTo>
                <a:lnTo>
                  <a:pt x="894388" y="491027"/>
                </a:lnTo>
                <a:lnTo>
                  <a:pt x="408274" y="977141"/>
                </a:lnTo>
                <a:lnTo>
                  <a:pt x="344560" y="913427"/>
                </a:lnTo>
                <a:lnTo>
                  <a:pt x="724365" y="533622"/>
                </a:lnTo>
                <a:lnTo>
                  <a:pt x="0" y="533622"/>
                </a:lnTo>
                <a:lnTo>
                  <a:pt x="0" y="443517"/>
                </a:lnTo>
                <a:lnTo>
                  <a:pt x="724363" y="443517"/>
                </a:lnTo>
                <a:lnTo>
                  <a:pt x="344560" y="637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da-DK" sz="1500" spc="50" dirty="0">
                <a:solidFill>
                  <a:schemeClr val="tx1"/>
                </a:solidFill>
              </a:rPr>
              <a:t> </a:t>
            </a:r>
            <a:endParaRPr lang="en-GB" sz="1500" spc="5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37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8CCD080-836F-4676-BB7E-44AE95BC9F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8CCD080-836F-4676-BB7E-44AE95BC9F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D32949B-1A3C-480B-8B80-82473C4600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lang="nb-NO" sz="4000" dirty="0" err="1">
              <a:latin typeface="Roboto Slab" pitchFamily="2" charset="0"/>
              <a:ea typeface="Roboto Slab" pitchFamily="2" charset="0"/>
              <a:cs typeface="+mj-cs"/>
              <a:sym typeface="Roboto Slab" pitchFamily="2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1A71903-1596-44FC-94AF-1F5D802A49B8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5600"/>
            <a:ext cx="10659600" cy="327600"/>
          </a:xfrm>
        </p:spPr>
        <p:txBody>
          <a:bodyPr/>
          <a:lstStyle/>
          <a:p>
            <a:r>
              <a:rPr lang="nb-NO" dirty="0"/>
              <a:t>Styrearbeid og styreansvar | viktige råd på veien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6763" y="857798"/>
            <a:ext cx="10658475" cy="664700"/>
          </a:xfrm>
        </p:spPr>
        <p:txBody>
          <a:bodyPr/>
          <a:lstStyle/>
          <a:p>
            <a:r>
              <a:rPr lang="nb-NO" dirty="0"/>
              <a:t>Handlingsrommet i ulike scenarioer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9107C-2357-DA3D-FA0A-C35E6D2E236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5DDE6-6BA0-4082-B8EC-834379B3DD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95291" y="6580800"/>
            <a:ext cx="1131107" cy="108000"/>
          </a:xfrm>
        </p:spPr>
        <p:txBody>
          <a:bodyPr/>
          <a:lstStyle/>
          <a:p>
            <a:fld id="{E237E1E7-4624-45B9-A987-FF5E446C7BBF}" type="slidenum">
              <a:rPr lang="nb-NO" noProof="1" smtClean="0"/>
              <a:pPr/>
              <a:t>38</a:t>
            </a:fld>
            <a:endParaRPr lang="nb-NO" noProof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A42999-DFFB-43D6-8ED5-2450DE68FFE2}"/>
              </a:ext>
            </a:extLst>
          </p:cNvPr>
          <p:cNvSpPr/>
          <p:nvPr/>
        </p:nvSpPr>
        <p:spPr>
          <a:xfrm>
            <a:off x="6205962" y="3177051"/>
            <a:ext cx="304800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600" spc="50" dirty="0"/>
          </a:p>
          <a:p>
            <a:pPr>
              <a:spcAft>
                <a:spcPts val="600"/>
              </a:spcAft>
            </a:pPr>
            <a:endParaRPr lang="nb-NO" sz="1600" spc="50" dirty="0"/>
          </a:p>
        </p:txBody>
      </p:sp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83909EC7-2B3D-4B0B-835E-7D851BCED6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599777"/>
              </p:ext>
            </p:extLst>
          </p:nvPr>
        </p:nvGraphicFramePr>
        <p:xfrm>
          <a:off x="2911029" y="1865878"/>
          <a:ext cx="6684600" cy="4223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83E699BC-B8C6-45BE-8F3C-BA93A169FACC}"/>
              </a:ext>
            </a:extLst>
          </p:cNvPr>
          <p:cNvSpPr txBox="1"/>
          <p:nvPr/>
        </p:nvSpPr>
        <p:spPr>
          <a:xfrm>
            <a:off x="4825201" y="6095366"/>
            <a:ext cx="2855262" cy="33155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Konkurs/Oppbud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2B66E35-E3C3-40E0-A08D-ADA92C7E5494}"/>
              </a:ext>
            </a:extLst>
          </p:cNvPr>
          <p:cNvCxnSpPr>
            <a:cxnSpLocks/>
          </p:cNvCxnSpPr>
          <p:nvPr/>
        </p:nvCxnSpPr>
        <p:spPr>
          <a:xfrm>
            <a:off x="2911029" y="1757403"/>
            <a:ext cx="6684600" cy="0"/>
          </a:xfrm>
          <a:prstGeom prst="straightConnector1">
            <a:avLst/>
          </a:prstGeom>
          <a:ln w="38100">
            <a:solidFill>
              <a:srgbClr val="E45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94D0297-B40B-4285-8D6B-C257433EF0BD}"/>
              </a:ext>
            </a:extLst>
          </p:cNvPr>
          <p:cNvSpPr txBox="1"/>
          <p:nvPr/>
        </p:nvSpPr>
        <p:spPr>
          <a:xfrm>
            <a:off x="4825698" y="1463508"/>
            <a:ext cx="2855262" cy="33155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Handlingsrommet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E514755-3EA6-4158-90B6-2630BE144A89}"/>
              </a:ext>
            </a:extLst>
          </p:cNvPr>
          <p:cNvCxnSpPr>
            <a:cxnSpLocks/>
          </p:cNvCxnSpPr>
          <p:nvPr/>
        </p:nvCxnSpPr>
        <p:spPr>
          <a:xfrm flipH="1">
            <a:off x="6370320" y="1882623"/>
            <a:ext cx="3314520" cy="4223772"/>
          </a:xfrm>
          <a:prstGeom prst="straightConnector1">
            <a:avLst/>
          </a:prstGeom>
          <a:ln w="38100">
            <a:solidFill>
              <a:srgbClr val="E45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090DDDE-79A6-4106-A389-B25EB6A1C396}"/>
              </a:ext>
            </a:extLst>
          </p:cNvPr>
          <p:cNvSpPr txBox="1">
            <a:spLocks/>
          </p:cNvSpPr>
          <p:nvPr/>
        </p:nvSpPr>
        <p:spPr>
          <a:xfrm>
            <a:off x="8298975" y="4111500"/>
            <a:ext cx="1385865" cy="2215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Tid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05E915-4FEF-4E03-A63D-9EEDF3AAC274}"/>
              </a:ext>
            </a:extLst>
          </p:cNvPr>
          <p:cNvSpPr txBox="1">
            <a:spLocks/>
          </p:cNvSpPr>
          <p:nvPr/>
        </p:nvSpPr>
        <p:spPr>
          <a:xfrm>
            <a:off x="8298975" y="3843327"/>
            <a:ext cx="1385865" cy="2215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600" b="1" spc="50">
                <a:solidFill>
                  <a:schemeClr val="tx1">
                    <a:lumMod val="100000"/>
                  </a:schemeClr>
                </a:solidFill>
              </a:defRPr>
            </a:lvl1pPr>
          </a:lstStyle>
          <a:p>
            <a:pPr algn="l"/>
            <a:r>
              <a:rPr lang="nb-NO" dirty="0"/>
              <a:t>Alternativer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55446-4C92-410B-9ECA-FA5CBFFBE311}"/>
              </a:ext>
            </a:extLst>
          </p:cNvPr>
          <p:cNvSpPr txBox="1"/>
          <p:nvPr/>
        </p:nvSpPr>
        <p:spPr>
          <a:xfrm>
            <a:off x="4790661" y="323949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nb-NO" sz="1600" spc="50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A695F5-3EE8-4D1B-9694-2444DD0C32B4}"/>
              </a:ext>
            </a:extLst>
          </p:cNvPr>
          <p:cNvSpPr txBox="1"/>
          <p:nvPr/>
        </p:nvSpPr>
        <p:spPr>
          <a:xfrm>
            <a:off x="766763" y="3309188"/>
            <a:ext cx="268197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nb-NO" sz="1600" spc="50" dirty="0" err="1"/>
              <a:t>asl</a:t>
            </a:r>
            <a:r>
              <a:rPr lang="nb-NO" sz="1600" spc="50" dirty="0"/>
              <a:t>/asal §§ 6-12 og 6-13</a:t>
            </a:r>
          </a:p>
        </p:txBody>
      </p:sp>
      <p:sp>
        <p:nvSpPr>
          <p:cNvPr id="69" name="TextBox 14">
            <a:extLst>
              <a:ext uri="{FF2B5EF4-FFF2-40B4-BE49-F238E27FC236}">
                <a16:creationId xmlns:a16="http://schemas.microsoft.com/office/drawing/2014/main" id="{B0A4EB62-FDFF-40F6-99E3-54FB346FBB87}"/>
              </a:ext>
            </a:extLst>
          </p:cNvPr>
          <p:cNvSpPr txBox="1"/>
          <p:nvPr/>
        </p:nvSpPr>
        <p:spPr>
          <a:xfrm>
            <a:off x="2026920" y="4535431"/>
            <a:ext cx="2931094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</a:pPr>
            <a:r>
              <a:rPr lang="nb-NO" sz="1600" spc="50" dirty="0" err="1"/>
              <a:t>asl</a:t>
            </a:r>
            <a:r>
              <a:rPr lang="nb-NO" sz="1600" spc="50" dirty="0"/>
              <a:t>/asal §§ 3-4 og 3-5</a:t>
            </a:r>
          </a:p>
        </p:txBody>
      </p:sp>
      <p:sp>
        <p:nvSpPr>
          <p:cNvPr id="70" name="TextBox 14">
            <a:extLst>
              <a:ext uri="{FF2B5EF4-FFF2-40B4-BE49-F238E27FC236}">
                <a16:creationId xmlns:a16="http://schemas.microsoft.com/office/drawing/2014/main" id="{5E436571-9988-40F6-94DD-5C98FB6584C6}"/>
              </a:ext>
            </a:extLst>
          </p:cNvPr>
          <p:cNvSpPr txBox="1"/>
          <p:nvPr/>
        </p:nvSpPr>
        <p:spPr>
          <a:xfrm>
            <a:off x="4218585" y="5670422"/>
            <a:ext cx="1668026" cy="2215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</a:pPr>
            <a:r>
              <a:rPr lang="nb-NO" sz="1600" spc="50" dirty="0" err="1"/>
              <a:t>Strl</a:t>
            </a:r>
            <a:r>
              <a:rPr lang="nb-NO" sz="1600" spc="50" dirty="0"/>
              <a:t> </a:t>
            </a:r>
            <a:r>
              <a:rPr lang="nb-NO" sz="1600" spc="50" dirty="0" err="1"/>
              <a:t>kap</a:t>
            </a:r>
            <a:r>
              <a:rPr lang="nb-NO" sz="1600" spc="50" dirty="0"/>
              <a:t> 31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40C105B-83C1-4E4C-840C-DE3FA69001D7}"/>
              </a:ext>
            </a:extLst>
          </p:cNvPr>
          <p:cNvSpPr/>
          <p:nvPr/>
        </p:nvSpPr>
        <p:spPr>
          <a:xfrm rot="16200000">
            <a:off x="5907818" y="4359895"/>
            <a:ext cx="691021" cy="1755001"/>
          </a:xfrm>
          <a:prstGeom prst="ellipse">
            <a:avLst/>
          </a:prstGeom>
          <a:noFill/>
          <a:ln w="38100">
            <a:solidFill>
              <a:srgbClr val="E4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nb-NO" sz="1600" spc="50" dirty="0" err="1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C0EFF69-1904-409D-8E29-DD5E7F882EED}"/>
              </a:ext>
            </a:extLst>
          </p:cNvPr>
          <p:cNvSpPr txBox="1">
            <a:spLocks/>
          </p:cNvSpPr>
          <p:nvPr/>
        </p:nvSpPr>
        <p:spPr>
          <a:xfrm>
            <a:off x="7757291" y="4622060"/>
            <a:ext cx="2908978" cy="2215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nb-NO" sz="1600" b="1" spc="50" dirty="0">
                <a:solidFill>
                  <a:schemeClr val="tx1">
                    <a:lumMod val="100000"/>
                  </a:schemeClr>
                </a:solidFill>
              </a:rPr>
              <a:t>"Restruktureringsvinduet"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A38CFD6C-CD61-DB2C-F042-5E49EBEA7E78}"/>
              </a:ext>
            </a:extLst>
          </p:cNvPr>
          <p:cNvSpPr/>
          <p:nvPr/>
        </p:nvSpPr>
        <p:spPr>
          <a:xfrm rot="19332678">
            <a:off x="3240757" y="1782790"/>
            <a:ext cx="490995" cy="2700000"/>
          </a:xfrm>
          <a:prstGeom prst="leftBrace">
            <a:avLst>
              <a:gd name="adj1" fmla="val 5803"/>
              <a:gd name="adj2" fmla="val 49675"/>
            </a:avLst>
          </a:prstGeom>
          <a:ln w="38100">
            <a:solidFill>
              <a:srgbClr val="E4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759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CEE61EE-8FDE-4871-A62F-D51932010D29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69" imgH="256" progId="TCLayout.ActiveDocument.1">
                  <p:embed/>
                </p:oleObj>
              </mc:Choice>
              <mc:Fallback>
                <p:oleObj name="think-cell Slide" r:id="rId7" imgW="269" imgH="25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CEE61EE-8FDE-4871-A62F-D51932010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ubtitle 16">
            <a:extLst>
              <a:ext uri="{FF2B5EF4-FFF2-40B4-BE49-F238E27FC236}">
                <a16:creationId xmlns:a16="http://schemas.microsoft.com/office/drawing/2014/main" id="{81956797-4435-4AD6-9568-B567DDD1EF38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456918E-D797-4E63-A1E5-B604EEDBF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Risikosonen: Generelle typetilfeller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2CCE5F7-D512-4464-B3CD-45536B80B47E}" type="datetime1">
              <a:rPr lang="en-US"/>
              <a:t>4/3/2025</a:t>
            </a:fld>
            <a:endParaRPr lang="nb-NO" dirty="0"/>
          </a:p>
        </p:txBody>
      </p:sp>
      <p:sp>
        <p:nvSpPr>
          <p:cNvPr id="7" name="Subtitle 2"/>
          <p:cNvSpPr txBox="1">
            <a:spLocks noChangeAspect="1"/>
          </p:cNvSpPr>
          <p:nvPr/>
        </p:nvSpPr>
        <p:spPr>
          <a:xfrm>
            <a:off x="5455045" y="1629380"/>
            <a:ext cx="1558240" cy="1558238"/>
          </a:xfrm>
          <a:prstGeom prst="ellipse">
            <a:avLst/>
          </a:prstGeom>
          <a:solidFill>
            <a:srgbClr val="EDE7DE"/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Kreditor- 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begunstigelse</a:t>
            </a:r>
          </a:p>
        </p:txBody>
      </p:sp>
      <p:sp>
        <p:nvSpPr>
          <p:cNvPr id="8" name="Subtitle 2"/>
          <p:cNvSpPr txBox="1">
            <a:spLocks noChangeAspect="1"/>
          </p:cNvSpPr>
          <p:nvPr/>
        </p:nvSpPr>
        <p:spPr>
          <a:xfrm>
            <a:off x="5635628" y="3187618"/>
            <a:ext cx="2092224" cy="2092226"/>
          </a:xfrm>
          <a:prstGeom prst="ellipse">
            <a:avLst/>
          </a:prstGeom>
          <a:solidFill>
            <a:schemeClr val="tx2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Brudd 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på handleplikt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etter aksjeloven, 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forsvarlig EK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og adekvat</a:t>
            </a:r>
            <a:br>
              <a:rPr lang="nb-NO" sz="1600" cap="none" spc="50" dirty="0">
                <a:solidFill>
                  <a:schemeClr val="tx1"/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tx1"/>
                </a:solidFill>
                <a:latin typeface="+mn-lt"/>
              </a:rPr>
              <a:t>likviditet</a:t>
            </a:r>
          </a:p>
        </p:txBody>
      </p:sp>
      <p:sp>
        <p:nvSpPr>
          <p:cNvPr id="9" name="Subtitle 2"/>
          <p:cNvSpPr txBox="1">
            <a:spLocks noChangeAspect="1"/>
          </p:cNvSpPr>
          <p:nvPr/>
        </p:nvSpPr>
        <p:spPr>
          <a:xfrm>
            <a:off x="4141310" y="2510483"/>
            <a:ext cx="1511269" cy="1511269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accent4">
                    <a:lumMod val="100000"/>
                  </a:schemeClr>
                </a:solidFill>
                <a:latin typeface="+mn-lt"/>
              </a:rPr>
              <a:t>Pådra seg</a:t>
            </a:r>
            <a:br>
              <a:rPr lang="nb-NO" sz="1600" cap="none" spc="50" dirty="0">
                <a:solidFill>
                  <a:schemeClr val="accent4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4">
                    <a:lumMod val="100000"/>
                  </a:schemeClr>
                </a:solidFill>
                <a:latin typeface="+mn-lt"/>
              </a:rPr>
              <a:t>forpliktelser</a:t>
            </a:r>
            <a:br>
              <a:rPr lang="nb-NO" sz="1600" cap="none" spc="50" dirty="0">
                <a:solidFill>
                  <a:schemeClr val="accent4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4">
                    <a:lumMod val="100000"/>
                  </a:schemeClr>
                </a:solidFill>
                <a:latin typeface="+mn-lt"/>
              </a:rPr>
              <a:t>før konkurs</a:t>
            </a:r>
          </a:p>
        </p:txBody>
      </p:sp>
      <p:sp>
        <p:nvSpPr>
          <p:cNvPr id="10" name="Subtitle 2"/>
          <p:cNvSpPr txBox="1">
            <a:spLocks noChangeAspect="1"/>
          </p:cNvSpPr>
          <p:nvPr/>
        </p:nvSpPr>
        <p:spPr>
          <a:xfrm>
            <a:off x="7140096" y="1890108"/>
            <a:ext cx="1697096" cy="1697096"/>
          </a:xfrm>
          <a:prstGeom prst="ellipse">
            <a:avLst/>
          </a:prstGeom>
          <a:solidFill>
            <a:srgbClr val="0D4065"/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Ulike former </a:t>
            </a:r>
            <a:br>
              <a:rPr lang="nb-NO" sz="1600" cap="none" spc="50" dirty="0">
                <a:solidFill>
                  <a:srgbClr val="EDE7DE"/>
                </a:solidFill>
                <a:latin typeface="+mn-lt"/>
              </a:rPr>
            </a:b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for formues-</a:t>
            </a:r>
            <a:br>
              <a:rPr lang="nb-NO" sz="1600" cap="none" spc="50" dirty="0">
                <a:solidFill>
                  <a:srgbClr val="EDE7DE"/>
                </a:solidFill>
                <a:latin typeface="+mn-lt"/>
              </a:rPr>
            </a:b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forringelse, </a:t>
            </a:r>
            <a:br>
              <a:rPr lang="nb-NO" sz="1600" cap="none" spc="50" dirty="0">
                <a:solidFill>
                  <a:srgbClr val="EDE7DE"/>
                </a:solidFill>
                <a:latin typeface="+mn-lt"/>
              </a:rPr>
            </a:b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gaver osv.</a:t>
            </a:r>
          </a:p>
        </p:txBody>
      </p:sp>
      <p:sp>
        <p:nvSpPr>
          <p:cNvPr id="11" name="Subtitle 2"/>
          <p:cNvSpPr txBox="1">
            <a:spLocks noChangeAspect="1"/>
          </p:cNvSpPr>
          <p:nvPr/>
        </p:nvSpPr>
        <p:spPr>
          <a:xfrm>
            <a:off x="774489" y="2979421"/>
            <a:ext cx="2780416" cy="2780412"/>
          </a:xfrm>
          <a:prstGeom prst="ellipse">
            <a:avLst/>
          </a:prstGeom>
          <a:solidFill>
            <a:srgbClr val="81AECF"/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cap="none" spc="50" dirty="0">
                <a:solidFill>
                  <a:srgbClr val="0D4065"/>
                </a:solidFill>
              </a:rPr>
              <a:t>De generelle</a:t>
            </a:r>
            <a:br>
              <a:rPr lang="nb-NO" sz="2800" cap="none" spc="50" dirty="0">
                <a:solidFill>
                  <a:srgbClr val="0D4065"/>
                </a:solidFill>
              </a:rPr>
            </a:br>
            <a:r>
              <a:rPr lang="nb-NO" sz="2800" cap="none" spc="50" dirty="0">
                <a:solidFill>
                  <a:srgbClr val="0D4065"/>
                </a:solidFill>
              </a:rPr>
              <a:t>teoretiske </a:t>
            </a:r>
            <a:br>
              <a:rPr lang="nb-NO" sz="2800" cap="none" spc="50" dirty="0">
                <a:solidFill>
                  <a:srgbClr val="0D4065"/>
                </a:solidFill>
              </a:rPr>
            </a:br>
            <a:r>
              <a:rPr lang="nb-NO" sz="2800" cap="none" spc="50" dirty="0">
                <a:solidFill>
                  <a:srgbClr val="0D4065"/>
                </a:solidFill>
              </a:rPr>
              <a:t>typetilfellene</a:t>
            </a:r>
          </a:p>
        </p:txBody>
      </p:sp>
      <p:sp>
        <p:nvSpPr>
          <p:cNvPr id="12" name="Freeform 27"/>
          <p:cNvSpPr>
            <a:spLocks noChangeAspect="1"/>
          </p:cNvSpPr>
          <p:nvPr/>
        </p:nvSpPr>
        <p:spPr>
          <a:xfrm>
            <a:off x="3638644" y="2783514"/>
            <a:ext cx="1005332" cy="3172224"/>
          </a:xfrm>
          <a:custGeom>
            <a:avLst/>
            <a:gdLst>
              <a:gd name="connsiteX0" fmla="*/ 815889 w 1375015"/>
              <a:gd name="connsiteY0" fmla="*/ 1592902 h 4338726"/>
              <a:gd name="connsiteX1" fmla="*/ 1375015 w 1375015"/>
              <a:gd name="connsiteY1" fmla="*/ 2150710 h 4338726"/>
              <a:gd name="connsiteX2" fmla="*/ 1372189 w 1375015"/>
              <a:gd name="connsiteY2" fmla="*/ 2153529 h 4338726"/>
              <a:gd name="connsiteX3" fmla="*/ 1375015 w 1375015"/>
              <a:gd name="connsiteY3" fmla="*/ 2156347 h 4338726"/>
              <a:gd name="connsiteX4" fmla="*/ 815889 w 1375015"/>
              <a:gd name="connsiteY4" fmla="*/ 2714155 h 4338726"/>
              <a:gd name="connsiteX5" fmla="*/ 742605 w 1375015"/>
              <a:gd name="connsiteY5" fmla="*/ 2641044 h 4338726"/>
              <a:gd name="connsiteX6" fmla="*/ 1179455 w 1375015"/>
              <a:gd name="connsiteY6" fmla="*/ 2205225 h 4338726"/>
              <a:gd name="connsiteX7" fmla="*/ 346293 w 1375015"/>
              <a:gd name="connsiteY7" fmla="*/ 2205225 h 4338726"/>
              <a:gd name="connsiteX8" fmla="*/ 346293 w 1375015"/>
              <a:gd name="connsiteY8" fmla="*/ 2101831 h 4338726"/>
              <a:gd name="connsiteX9" fmla="*/ 1179453 w 1375015"/>
              <a:gd name="connsiteY9" fmla="*/ 2101831 h 4338726"/>
              <a:gd name="connsiteX10" fmla="*/ 742605 w 1375015"/>
              <a:gd name="connsiteY10" fmla="*/ 1666013 h 4338726"/>
              <a:gd name="connsiteX11" fmla="*/ 0 w 1375015"/>
              <a:gd name="connsiteY11" fmla="*/ 0 h 4338726"/>
              <a:gd name="connsiteX12" fmla="*/ 103031 w 1375015"/>
              <a:gd name="connsiteY12" fmla="*/ 0 h 4338726"/>
              <a:gd name="connsiteX13" fmla="*/ 103031 w 1375015"/>
              <a:gd name="connsiteY13" fmla="*/ 4338726 h 4338726"/>
              <a:gd name="connsiteX14" fmla="*/ 0 w 1375015"/>
              <a:gd name="connsiteY14" fmla="*/ 4338726 h 433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75015" h="4338726">
                <a:moveTo>
                  <a:pt x="815889" y="1592902"/>
                </a:moveTo>
                <a:lnTo>
                  <a:pt x="1375015" y="2150710"/>
                </a:lnTo>
                <a:lnTo>
                  <a:pt x="1372189" y="2153529"/>
                </a:lnTo>
                <a:lnTo>
                  <a:pt x="1375015" y="2156347"/>
                </a:lnTo>
                <a:lnTo>
                  <a:pt x="815889" y="2714155"/>
                </a:lnTo>
                <a:lnTo>
                  <a:pt x="742605" y="2641044"/>
                </a:lnTo>
                <a:lnTo>
                  <a:pt x="1179455" y="2205225"/>
                </a:lnTo>
                <a:lnTo>
                  <a:pt x="346293" y="2205225"/>
                </a:lnTo>
                <a:lnTo>
                  <a:pt x="346293" y="2101831"/>
                </a:lnTo>
                <a:lnTo>
                  <a:pt x="1179453" y="2101831"/>
                </a:lnTo>
                <a:lnTo>
                  <a:pt x="742605" y="1666013"/>
                </a:lnTo>
                <a:close/>
                <a:moveTo>
                  <a:pt x="0" y="0"/>
                </a:moveTo>
                <a:lnTo>
                  <a:pt x="103031" y="0"/>
                </a:lnTo>
                <a:lnTo>
                  <a:pt x="103031" y="4338726"/>
                </a:lnTo>
                <a:lnTo>
                  <a:pt x="0" y="4338726"/>
                </a:lnTo>
                <a:close/>
              </a:path>
            </a:pathLst>
          </a:custGeom>
          <a:solidFill>
            <a:srgbClr val="81AEC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nb-NO" sz="1500" spc="50" dirty="0">
                <a:latin typeface="+mj-lt"/>
              </a:rPr>
              <a:t> </a:t>
            </a:r>
          </a:p>
        </p:txBody>
      </p:sp>
      <p:sp>
        <p:nvSpPr>
          <p:cNvPr id="14" name="Subtitle 2"/>
          <p:cNvSpPr txBox="1">
            <a:spLocks noChangeAspect="1"/>
          </p:cNvSpPr>
          <p:nvPr/>
        </p:nvSpPr>
        <p:spPr>
          <a:xfrm>
            <a:off x="4189478" y="4557076"/>
            <a:ext cx="1711191" cy="1711193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Brudd på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"informasjons-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plikten"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B765582-A3CF-4A73-9AD7-022F4ACFABC3}"/>
              </a:ext>
            </a:extLst>
          </p:cNvPr>
          <p:cNvSpPr txBox="1">
            <a:spLocks noChangeAspect="1"/>
          </p:cNvSpPr>
          <p:nvPr/>
        </p:nvSpPr>
        <p:spPr>
          <a:xfrm>
            <a:off x="7178982" y="4864958"/>
            <a:ext cx="1409604" cy="1409602"/>
          </a:xfrm>
          <a:prstGeom prst="ellipse">
            <a:avLst/>
          </a:prstGeom>
          <a:solidFill>
            <a:schemeClr val="accent1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none" baseline="0">
                <a:solidFill>
                  <a:schemeClr val="bg1"/>
                </a:solidFill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accent4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accent4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b-NO" sz="1600" b="0" spc="50" dirty="0">
                <a:solidFill>
                  <a:schemeClr val="accent4">
                    <a:lumMod val="100000"/>
                  </a:schemeClr>
                </a:solidFill>
              </a:rPr>
              <a:t>Andre</a:t>
            </a:r>
            <a:br>
              <a:rPr lang="nb-NO" sz="1600" b="0" spc="50" dirty="0">
                <a:solidFill>
                  <a:schemeClr val="accent4">
                    <a:lumMod val="100000"/>
                  </a:schemeClr>
                </a:solidFill>
              </a:rPr>
            </a:br>
            <a:r>
              <a:rPr lang="nb-NO" sz="1600" b="0" spc="50" dirty="0">
                <a:solidFill>
                  <a:schemeClr val="accent4">
                    <a:lumMod val="100000"/>
                  </a:schemeClr>
                </a:solidFill>
              </a:rPr>
              <a:t>former for</a:t>
            </a:r>
            <a:br>
              <a:rPr lang="nb-NO" sz="1600" b="0" spc="50" dirty="0">
                <a:solidFill>
                  <a:schemeClr val="accent4">
                    <a:lumMod val="100000"/>
                  </a:schemeClr>
                </a:solidFill>
              </a:rPr>
            </a:br>
            <a:r>
              <a:rPr lang="nb-NO" sz="1600" b="0" spc="50" dirty="0">
                <a:solidFill>
                  <a:schemeClr val="accent4">
                    <a:lumMod val="100000"/>
                  </a:schemeClr>
                </a:solidFill>
              </a:rPr>
              <a:t>forfordeling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7AD41F7-9704-E460-EE7A-5EB62BC980C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8779E83-E581-7786-7840-CF1C8DD85F1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/>
              <a:pPr/>
              <a:t>39</a:t>
            </a:fld>
            <a:endParaRPr lang="nb-NO" noProof="1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C29D35C-8327-0FAF-64CF-E93184D63900}"/>
              </a:ext>
            </a:extLst>
          </p:cNvPr>
          <p:cNvSpPr txBox="1">
            <a:spLocks noChangeAspect="1"/>
          </p:cNvSpPr>
          <p:nvPr/>
        </p:nvSpPr>
        <p:spPr>
          <a:xfrm>
            <a:off x="8882466" y="1495144"/>
            <a:ext cx="1548000" cy="1548000"/>
          </a:xfrm>
          <a:prstGeom prst="ellipse">
            <a:avLst/>
          </a:prstGeom>
          <a:solidFill>
            <a:schemeClr val="tx2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Flyt av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likviditet/-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cash </a:t>
            </a:r>
            <a:r>
              <a:rPr lang="nb-NO" sz="1600" cap="none" spc="50" dirty="0" err="1">
                <a:solidFill>
                  <a:schemeClr val="accent1">
                    <a:lumMod val="100000"/>
                  </a:schemeClr>
                </a:solidFill>
                <a:latin typeface="+mn-lt"/>
              </a:rPr>
              <a:t>pooling</a:t>
            </a:r>
            <a:endParaRPr lang="nb-NO" sz="1600" cap="none" spc="50" dirty="0">
              <a:solidFill>
                <a:schemeClr val="accent1">
                  <a:lumMod val="100000"/>
                </a:schemeClr>
              </a:solidFill>
              <a:latin typeface="+mn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E92F1E-11D6-E129-C09D-76F45C9083F1}"/>
              </a:ext>
            </a:extLst>
          </p:cNvPr>
          <p:cNvSpPr txBox="1">
            <a:spLocks noChangeAspect="1"/>
          </p:cNvSpPr>
          <p:nvPr/>
        </p:nvSpPr>
        <p:spPr>
          <a:xfrm>
            <a:off x="8055712" y="3453774"/>
            <a:ext cx="1548000" cy="154800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Salg til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under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markedspris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877A036-097A-F4FA-77C3-23862FA3EF9A}"/>
              </a:ext>
            </a:extLst>
          </p:cNvPr>
          <p:cNvSpPr txBox="1">
            <a:spLocks noChangeAspect="1"/>
          </p:cNvSpPr>
          <p:nvPr/>
        </p:nvSpPr>
        <p:spPr>
          <a:xfrm>
            <a:off x="9013382" y="4821655"/>
            <a:ext cx="1409604" cy="1409602"/>
          </a:xfrm>
          <a:prstGeom prst="ellipse">
            <a:avLst/>
          </a:prstGeom>
          <a:solidFill>
            <a:schemeClr val="tx2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b="1" cap="none" baseline="0">
                <a:solidFill>
                  <a:schemeClr val="bg1"/>
                </a:solidFill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accent4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accent4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nb-NO" sz="1600" b="0" spc="50" dirty="0">
                <a:solidFill>
                  <a:schemeClr val="accent1">
                    <a:lumMod val="100000"/>
                  </a:schemeClr>
                </a:solidFill>
              </a:rPr>
              <a:t>Brudd</a:t>
            </a:r>
            <a:br>
              <a:rPr lang="nb-NO" sz="1600" b="0" spc="50" dirty="0">
                <a:solidFill>
                  <a:schemeClr val="accent1">
                    <a:lumMod val="100000"/>
                  </a:schemeClr>
                </a:solidFill>
              </a:rPr>
            </a:br>
            <a:r>
              <a:rPr lang="nb-NO" sz="1600" b="0" spc="50" dirty="0">
                <a:solidFill>
                  <a:schemeClr val="accent1">
                    <a:lumMod val="100000"/>
                  </a:schemeClr>
                </a:solidFill>
              </a:rPr>
              <a:t>på oppbuds-</a:t>
            </a:r>
            <a:br>
              <a:rPr lang="nb-NO" sz="1600" b="0" spc="50" dirty="0">
                <a:solidFill>
                  <a:schemeClr val="accent1">
                    <a:lumMod val="100000"/>
                  </a:schemeClr>
                </a:solidFill>
              </a:rPr>
            </a:br>
            <a:r>
              <a:rPr lang="nb-NO" sz="1600" b="0" spc="50" dirty="0">
                <a:solidFill>
                  <a:schemeClr val="accent1">
                    <a:lumMod val="100000"/>
                  </a:schemeClr>
                </a:solidFill>
              </a:rPr>
              <a:t>plikt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F891EBA-2A63-A711-DF5C-88FDD5A59265}"/>
              </a:ext>
            </a:extLst>
          </p:cNvPr>
          <p:cNvSpPr txBox="1">
            <a:spLocks noChangeAspect="1"/>
          </p:cNvSpPr>
          <p:nvPr/>
        </p:nvSpPr>
        <p:spPr>
          <a:xfrm>
            <a:off x="9639386" y="2973072"/>
            <a:ext cx="1440000" cy="1440000"/>
          </a:xfrm>
          <a:prstGeom prst="ellipse">
            <a:avLst/>
          </a:prstGeom>
          <a:solidFill>
            <a:srgbClr val="0D4065"/>
          </a:solidFill>
          <a:ln w="57150">
            <a:noFill/>
          </a:ln>
        </p:spPr>
        <p:txBody>
          <a:bodyPr wrap="none" lIns="0" tIns="18000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Pantsettelse</a:t>
            </a:r>
            <a:br>
              <a:rPr lang="nb-NO" sz="1600" cap="none" spc="50" dirty="0">
                <a:solidFill>
                  <a:srgbClr val="EDE7DE"/>
                </a:solidFill>
                <a:latin typeface="+mn-lt"/>
              </a:rPr>
            </a:b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av frie</a:t>
            </a:r>
            <a:br>
              <a:rPr lang="nb-NO" sz="1600" cap="none" spc="50" dirty="0">
                <a:solidFill>
                  <a:srgbClr val="EDE7DE"/>
                </a:solidFill>
                <a:latin typeface="+mn-lt"/>
              </a:rPr>
            </a:br>
            <a:r>
              <a:rPr lang="nb-NO" sz="1600" cap="none" spc="50" dirty="0">
                <a:solidFill>
                  <a:srgbClr val="EDE7DE"/>
                </a:solidFill>
                <a:latin typeface="+mn-lt"/>
              </a:rPr>
              <a:t>midler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A796D71D-0897-1330-9141-DFA6354F4D86}"/>
              </a:ext>
            </a:extLst>
          </p:cNvPr>
          <p:cNvSpPr txBox="1">
            <a:spLocks noChangeAspect="1"/>
          </p:cNvSpPr>
          <p:nvPr/>
        </p:nvSpPr>
        <p:spPr>
          <a:xfrm>
            <a:off x="10405906" y="4286177"/>
            <a:ext cx="1548000" cy="1548000"/>
          </a:xfrm>
          <a:prstGeom prst="ellipse">
            <a:avLst/>
          </a:prstGeom>
          <a:solidFill>
            <a:schemeClr val="accent4">
              <a:lumMod val="100000"/>
            </a:schemeClr>
          </a:solidFill>
          <a:ln w="57150">
            <a:noFill/>
          </a:ln>
        </p:spPr>
        <p:txBody>
          <a:bodyPr wrap="none"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Salg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som krenker</a:t>
            </a:r>
            <a:b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</a:br>
            <a:r>
              <a:rPr lang="nb-NO" sz="1600" cap="none" spc="50" dirty="0">
                <a:solidFill>
                  <a:schemeClr val="accent1">
                    <a:lumMod val="100000"/>
                  </a:schemeClr>
                </a:solidFill>
                <a:latin typeface="+mn-lt"/>
              </a:rPr>
              <a:t>panthaver</a:t>
            </a:r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16770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D990B1CE-3246-C8D8-552B-552986C762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6780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90B1CE-3246-C8D8-552B-552986C762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6E915B-2A71-0365-CCDE-D2DADC06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587" y="2343151"/>
            <a:ext cx="4946612" cy="1368388"/>
          </a:xfrm>
        </p:spPr>
        <p:txBody>
          <a:bodyPr>
            <a:spAutoFit/>
          </a:bodyPr>
          <a:lstStyle/>
          <a:p>
            <a:r>
              <a:rPr lang="en-US" noProof="0" dirty="0"/>
              <a:t>I have absolute right to do what I want to do with the Justice Department.</a:t>
            </a:r>
          </a:p>
        </p:txBody>
      </p:sp>
      <p:pic>
        <p:nvPicPr>
          <p:cNvPr id="11" name="Picture Placeholder 1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B297154-F2C0-6A54-4DD2-184069DED8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12382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6143C8-53CE-625A-5A7E-20686AD91C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8587" y="4019542"/>
            <a:ext cx="4945062" cy="314019"/>
          </a:xfrm>
        </p:spPr>
        <p:txBody>
          <a:bodyPr/>
          <a:lstStyle/>
          <a:p>
            <a:r>
              <a:rPr lang="nb-NO" dirty="0"/>
              <a:t>Donald Trump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4BA9D1-DA19-F82C-C4F8-640C9FD900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587" y="4418265"/>
            <a:ext cx="4942695" cy="314020"/>
          </a:xfrm>
        </p:spPr>
        <p:txBody>
          <a:bodyPr/>
          <a:lstStyle/>
          <a:p>
            <a:r>
              <a:rPr lang="nb-NO" dirty="0"/>
              <a:t>US President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1C14813-7EBB-6D4A-96BD-3F1D40424D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70E9E-412D-28C3-D16D-59B0B6273A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1EB88-F907-D765-7C38-50ED5FFC06E8}"/>
              </a:ext>
            </a:extLst>
          </p:cNvPr>
          <p:cNvSpPr txBox="1"/>
          <p:nvPr/>
        </p:nvSpPr>
        <p:spPr>
          <a:xfrm>
            <a:off x="831707" y="5590850"/>
            <a:ext cx="9625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b-NO" sz="1000" dirty="0">
                <a:solidFill>
                  <a:schemeClr val="bg1"/>
                </a:solidFill>
              </a:rPr>
              <a:t>Kilde: Wikipedia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6B5A4-6832-428E-DE97-98705C521F2C}"/>
              </a:ext>
            </a:extLst>
          </p:cNvPr>
          <p:cNvSpPr txBox="1"/>
          <p:nvPr/>
        </p:nvSpPr>
        <p:spPr>
          <a:xfrm>
            <a:off x="7813141" y="4816990"/>
            <a:ext cx="32411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dirty="0">
                <a:solidFill>
                  <a:srgbClr val="0D4065"/>
                </a:solidFill>
              </a:rPr>
              <a:t>Desember 2017</a:t>
            </a:r>
          </a:p>
        </p:txBody>
      </p:sp>
    </p:spTree>
    <p:extLst>
      <p:ext uri="{BB962C8B-B14F-4D97-AF65-F5344CB8AC3E}">
        <p14:creationId xmlns:p14="http://schemas.microsoft.com/office/powerpoint/2010/main" val="35871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85E73-BFB7-7762-DEC1-5CCAC88A2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4DC97A07-09F8-FC48-3535-A76860981EF1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Eksempler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DC519E0-9FC6-99FC-2ABC-700CC8902E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6763" y="977900"/>
            <a:ext cx="10658475" cy="511422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nb-NO" dirty="0"/>
              <a:t>LB-2024-87954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FAD395-CF2F-2E5A-B9D9-2017810FD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1" y="2309812"/>
            <a:ext cx="10659600" cy="377983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nb-NO" sz="1800" b="1" dirty="0"/>
              <a:t>Styreleder holdt erstatningsansvarlig for selskapets mislighold av plikt til å etablere infrastruktur til tomtekjøper.</a:t>
            </a:r>
          </a:p>
          <a:p>
            <a:pPr>
              <a:spcBef>
                <a:spcPts val="600"/>
              </a:spcBef>
            </a:pPr>
            <a:r>
              <a:rPr lang="nb-NO" dirty="0"/>
              <a:t>Ansvar i hovedsak begrunnet med økonomiske prioriteringer. Lagmannsrettens premisser: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nb-NO" i="1" dirty="0"/>
              <a:t>"Det er likevel ikke holdepunkter for at HFG i 2021 var i en situasjon hvor det var nødvendig å prioritere slik styret gjorde. Selskapet hadde betydelige inntekter, og </a:t>
            </a:r>
            <a:r>
              <a:rPr lang="nb-NO" b="1" i="1" dirty="0"/>
              <a:t>styret kunne valgt å beholde noe likvide midler i HFG for å ivareta forpliktelsene sine</a:t>
            </a:r>
            <a:r>
              <a:rPr lang="nb-NO" i="1" dirty="0"/>
              <a:t>, uten at dette ville fått konsekvenser av betydning, verken for HFG eller </a:t>
            </a:r>
            <a:r>
              <a:rPr lang="nb-NO" i="1" dirty="0" err="1"/>
              <a:t>Gondolin</a:t>
            </a:r>
            <a:r>
              <a:rPr lang="nb-NO" i="1" dirty="0"/>
              <a:t>. Ut fra forklaringen til regnskapsfører D, må det legges til grunn at A tok ut utbytte fra ett av konsernselskapene i den aktuelle perioden, som i alle fall for en del stammet fra overføringene fra HFG.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nb-NO" b="1" i="1" dirty="0"/>
              <a:t>A har ikke sannsynliggjort at styret hadde en realistisk plan for hvordan HFG skulle oppfylle forpliktelsene sine</a:t>
            </a:r>
            <a:r>
              <a:rPr lang="nb-NO" i="1" dirty="0"/>
              <a:t>. Det er eksempelvis </a:t>
            </a:r>
            <a:r>
              <a:rPr lang="nb-NO" b="1" i="1" dirty="0"/>
              <a:t>ikke fremlagt styreprotokoller </a:t>
            </a:r>
            <a:r>
              <a:rPr lang="nb-NO" i="1" dirty="0"/>
              <a:t>som viser at selskapets behov for kapital og likviditet overhode er vurdert, heller ikke inn mot </a:t>
            </a:r>
            <a:r>
              <a:rPr lang="nb-NO" i="1" dirty="0" err="1"/>
              <a:t>kontraktsoppfyllelsestidspunktet</a:t>
            </a:r>
            <a:r>
              <a:rPr lang="nb-NO" i="1" dirty="0"/>
              <a:t> overfor Storfjell i oktober 2021. </a:t>
            </a:r>
            <a:r>
              <a:rPr lang="nb-NO" b="1" i="1" dirty="0"/>
              <a:t>Det er ikke tilstrekkelig at det foretas avsetninger i regnskapet, når det ikke er likviditet til å dekke forpliktelsene</a:t>
            </a:r>
            <a:r>
              <a:rPr lang="nb-NO" i="1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85AFC-81AF-D30F-376F-52255A33B459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42F5B8F5-E81A-C7FC-0F71-60E77ABB9110}"/>
              </a:ext>
            </a:extLst>
          </p:cNvPr>
          <p:cNvSpPr txBox="1">
            <a:spLocks noGrp="1"/>
          </p:cNvSpPr>
          <p:nvPr>
            <p:ph type="sldNum" sz="quarter" idx="19"/>
          </p:nvPr>
        </p:nvSpPr>
        <p:spPr>
          <a:xfrm>
            <a:off x="10295291" y="6580800"/>
            <a:ext cx="1131107" cy="108000"/>
          </a:xfrm>
        </p:spPr>
        <p:txBody>
          <a:bodyPr vert="horz" wrap="square" lIns="0" tIns="17780" rIns="0" bIns="0" rtlCol="0">
            <a:spAutoFit/>
          </a:bodyPr>
          <a:lstStyle/>
          <a:p>
            <a:fld id="{81D60167-4931-47E6-BA6A-407CBD079E47}" type="slidenum">
              <a:rPr lang="nb-NO" dirty="0"/>
              <a:pPr/>
              <a:t>40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4937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3D132-8237-2E9F-E437-C0782C50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66FBDB1E-B139-351D-B0E3-8386760344E2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r>
              <a:rPr lang="nb-NO" dirty="0"/>
              <a:t>Eksempler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BA6A2F1-7006-7697-3ACA-FF38469E1B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6763" y="977900"/>
            <a:ext cx="10658475" cy="511422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nb-NO" dirty="0"/>
              <a:t>LH-2023-124394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860B88-399E-D03C-0050-3AA99A358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nb-NO" sz="1800" b="1" dirty="0"/>
              <a:t>Ansvar for daglig leder og styreleder, for mangler ved enebolig levert av selskapet til kunde.</a:t>
            </a:r>
          </a:p>
          <a:p>
            <a:pPr marL="358775" indent="0">
              <a:spcBef>
                <a:spcPts val="600"/>
              </a:spcBef>
              <a:buNone/>
            </a:pPr>
            <a:r>
              <a:rPr lang="nb-NO" i="1" dirty="0"/>
              <a:t>"Det klare utgangspunktet er at en kontrakt bare er bindende for avtalepartene, og at personer som innehar rollene som daglig leder og styreleder ikke hefter personlig for selskapets forpliktelser. </a:t>
            </a:r>
            <a:r>
              <a:rPr lang="nb-NO" b="1" i="1" dirty="0"/>
              <a:t>For at andre enn selskapet selv </a:t>
            </a:r>
            <a:r>
              <a:rPr lang="nb-NO" i="1" dirty="0"/>
              <a:t>skal være </a:t>
            </a:r>
            <a:r>
              <a:rPr lang="nb-NO" b="1" i="1" dirty="0"/>
              <a:t>ansvarlig for tap </a:t>
            </a:r>
            <a:r>
              <a:rPr lang="nb-NO" i="1" dirty="0"/>
              <a:t>som følge av kontraktsbrudd kreves at </a:t>
            </a:r>
            <a:r>
              <a:rPr lang="nb-NO" b="1" i="1" dirty="0"/>
              <a:t>det foreligger «noe spesielt»</a:t>
            </a:r>
            <a:r>
              <a:rPr lang="nb-NO" i="1" dirty="0"/>
              <a:t>. "'</a:t>
            </a:r>
          </a:p>
          <a:p>
            <a:pPr>
              <a:spcBef>
                <a:spcPts val="600"/>
              </a:spcBef>
            </a:pPr>
            <a:endParaRPr lang="nb-NO" dirty="0"/>
          </a:p>
          <a:p>
            <a:pPr>
              <a:spcBef>
                <a:spcPts val="600"/>
              </a:spcBef>
            </a:pPr>
            <a:r>
              <a:rPr lang="nb-NO" dirty="0"/>
              <a:t>Likevel ansvar, fordi daglig leder/styreleder "var nært på prosessen" som førte til byggefeil, og traff beslutninger som førte til tap for kontraktsmotparten.</a:t>
            </a:r>
          </a:p>
          <a:p>
            <a:pPr lvl="1">
              <a:spcBef>
                <a:spcPts val="600"/>
              </a:spcBef>
            </a:pPr>
            <a:r>
              <a:rPr lang="nb-NO" dirty="0"/>
              <a:t>Relativt høy terskel – retten vurderte om styreleder/daglig leders opptreden </a:t>
            </a:r>
            <a:r>
              <a:rPr lang="nb-NO" i="1" dirty="0"/>
              <a:t>"var tilstrekkelig kvalifisert uaktsom til at det er grunnlag for å skjære gjennom den ansvarsbegrensning som ligger i aksjelovens system."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E30DA-0781-252A-0FF9-D3A623B5AEE8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1C89BFCF-419F-9FED-56D1-B7AD723DF6C3}"/>
              </a:ext>
            </a:extLst>
          </p:cNvPr>
          <p:cNvSpPr txBox="1">
            <a:spLocks noGrp="1"/>
          </p:cNvSpPr>
          <p:nvPr>
            <p:ph type="sldNum" sz="quarter" idx="19"/>
          </p:nvPr>
        </p:nvSpPr>
        <p:spPr>
          <a:xfrm>
            <a:off x="10295291" y="6580800"/>
            <a:ext cx="1131107" cy="108000"/>
          </a:xfrm>
        </p:spPr>
        <p:txBody>
          <a:bodyPr vert="horz" wrap="square" lIns="0" tIns="17780" rIns="0" bIns="0" rtlCol="0">
            <a:spAutoFit/>
          </a:bodyPr>
          <a:lstStyle/>
          <a:p>
            <a:fld id="{81D60167-4931-47E6-BA6A-407CBD079E47}" type="slidenum">
              <a:rPr lang="nb-NO" dirty="0"/>
              <a:pPr/>
              <a:t>41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9863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A5F46-D406-8140-2410-189E5D32B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E6DA82B1-541A-045E-75DB-32D5ACA2CED0}"/>
              </a:ext>
            </a:extLst>
          </p:cNvPr>
          <p:cNvSpPr>
            <a:spLocks noGrp="1"/>
          </p:cNvSpPr>
          <p:nvPr>
            <p:ph type="subTitle" idx="16"/>
          </p:nvPr>
        </p:nvSpPr>
        <p:spPr>
          <a:xfrm>
            <a:off x="766800" y="436860"/>
            <a:ext cx="10659600" cy="327600"/>
          </a:xfrm>
        </p:spPr>
        <p:txBody>
          <a:bodyPr/>
          <a:lstStyle/>
          <a:p>
            <a:r>
              <a:rPr lang="nb-NO" dirty="0"/>
              <a:t>Eksempler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E4E3165-91EB-8498-45D0-B17C2CB27B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6763" y="977900"/>
            <a:ext cx="10658475" cy="511422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nb-NO" dirty="0"/>
              <a:t>LA-2024-6036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9456AA-7AD6-E037-9201-8F681C6A8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801" y="1638300"/>
            <a:ext cx="10659600" cy="445135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b-NO" sz="1800" b="1" dirty="0"/>
              <a:t>Selskapet i entreprisetvist vant sak for tingretten: fikk dom for krav mot medkontrahent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nb-NO" sz="1800" b="1" dirty="0"/>
              <a:t>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Styreleder fremmet krav under påkravsgaranti stilt av motparten.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nb-NO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Saken snudd i lagmannsretten, selskapet gikk konkurs, påkravsgaranti var benyttet, og medkontrahent led betydelig tap.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nb-NO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Momenter: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Formålet med at det var stillet påkravsgaranti slo ikke fullt ut til.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Selskapet kunne trolig ikke reddes uansett, disposisjonen utsatte motpart for stor risiko og begunstiget øvrige deler av konsernet.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Det fritok ikke for ansvar at advokater og rådgivere støttet styreleders valg av fremgangsmåte.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nb-NO" dirty="0"/>
              <a:t>Anke fremmet til behandling i Høyesterett (ikke endelig avgjort)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25271-CEA9-DAB0-A7FD-AF7F08D8AF05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C6D84FC-16BF-303A-DF11-C9E70501709B}"/>
              </a:ext>
            </a:extLst>
          </p:cNvPr>
          <p:cNvSpPr txBox="1">
            <a:spLocks noGrp="1"/>
          </p:cNvSpPr>
          <p:nvPr>
            <p:ph type="sldNum" sz="quarter" idx="19"/>
          </p:nvPr>
        </p:nvSpPr>
        <p:spPr>
          <a:xfrm>
            <a:off x="10295291" y="6580800"/>
            <a:ext cx="1131107" cy="108000"/>
          </a:xfrm>
        </p:spPr>
        <p:txBody>
          <a:bodyPr vert="horz" wrap="square" lIns="0" tIns="17780" rIns="0" bIns="0" rtlCol="0">
            <a:spAutoFit/>
          </a:bodyPr>
          <a:lstStyle/>
          <a:p>
            <a:fld id="{81D60167-4931-47E6-BA6A-407CBD079E47}" type="slidenum">
              <a:rPr lang="nb-NO" dirty="0"/>
              <a:pPr/>
              <a:t>42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5622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7BEF81AC-30B0-E3D6-C317-6F399B2656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9529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B56DC349-3E41-EFE1-7D65-5EBBA445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Fremtidsutsiktene?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0F04162-A714-A80C-B495-B798B27E80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DE4AC355-2192-1272-49DE-B324D253D372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r="21417"/>
          <a:stretch/>
        </p:blipFill>
        <p:spPr>
          <a:xfrm>
            <a:off x="7258050" y="2302375"/>
            <a:ext cx="3909223" cy="4561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A00A0-7EC9-934C-DE86-C1F4C408A81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7C0D35-67A4-A4F5-6AD1-5F92213A783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43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519901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AFF014F-85E4-E2E6-C160-B65F39A229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475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1" imgH="411" progId="TCLayout.ActiveDocument.1">
                  <p:embed/>
                </p:oleObj>
              </mc:Choice>
              <mc:Fallback>
                <p:oleObj name="think-cell Slide" r:id="rId3" imgW="411" imgH="41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 8">
            <a:extLst>
              <a:ext uri="{FF2B5EF4-FFF2-40B4-BE49-F238E27FC236}">
                <a16:creationId xmlns:a16="http://schemas.microsoft.com/office/drawing/2014/main" id="{92AD3D88-068A-F481-07C8-46BCE3868809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3D11AD9-E795-CCEF-08E6-88452731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Hvor går vi herfra?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D773F-F057-8279-A11F-D7ABA8F9EA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FFC8C7-83E6-E53C-1A1A-637F580BF006}"/>
              </a:ext>
            </a:extLst>
          </p:cNvPr>
          <p:cNvGrpSpPr/>
          <p:nvPr/>
        </p:nvGrpSpPr>
        <p:grpSpPr>
          <a:xfrm>
            <a:off x="957802" y="2079370"/>
            <a:ext cx="3223530" cy="3321173"/>
            <a:chOff x="934942" y="2079370"/>
            <a:chExt cx="3223530" cy="33211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A1C045-8ACE-A513-96ED-830F543EC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58878">
              <a:off x="934942" y="2079370"/>
              <a:ext cx="3223530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669F84-41BC-FFC4-00D9-BDF0C6A507B3}"/>
                </a:ext>
              </a:extLst>
            </p:cNvPr>
            <p:cNvSpPr txBox="1">
              <a:spLocks/>
            </p:cNvSpPr>
            <p:nvPr/>
          </p:nvSpPr>
          <p:spPr>
            <a:xfrm>
              <a:off x="1385495" y="5246655"/>
              <a:ext cx="23224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b-NO" sz="1000" dirty="0">
                  <a:solidFill>
                    <a:srgbClr val="0D4065"/>
                  </a:solidFill>
                </a:rPr>
                <a:t>Kilde: nettavisen 6. desember 2023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6EA0497-3222-856E-FBDC-174ED8A161BC}"/>
              </a:ext>
            </a:extLst>
          </p:cNvPr>
          <p:cNvGrpSpPr/>
          <p:nvPr/>
        </p:nvGrpSpPr>
        <p:grpSpPr>
          <a:xfrm>
            <a:off x="886518" y="1964289"/>
            <a:ext cx="3629232" cy="3321173"/>
            <a:chOff x="4254558" y="2079370"/>
            <a:chExt cx="3629232" cy="332117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106A4B-A34F-7A1B-356A-F74CE0E3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93"/>
            <a:stretch/>
          </p:blipFill>
          <p:spPr>
            <a:xfrm>
              <a:off x="4254558" y="2079370"/>
              <a:ext cx="3629232" cy="28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583914-10E3-D0EB-590B-73535EE84A81}"/>
                </a:ext>
              </a:extLst>
            </p:cNvPr>
            <p:cNvSpPr txBox="1">
              <a:spLocks/>
            </p:cNvSpPr>
            <p:nvPr/>
          </p:nvSpPr>
          <p:spPr>
            <a:xfrm>
              <a:off x="4884198" y="5246655"/>
              <a:ext cx="232242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nb-NO" sz="1000" dirty="0">
                  <a:solidFill>
                    <a:srgbClr val="0D4065"/>
                  </a:solidFill>
                </a:rPr>
                <a:t>Kilde: Finansavisen 25. januar 2023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56FBF4-FCDA-AA3A-3E15-A9EF835E2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9757">
            <a:off x="4200921" y="884954"/>
            <a:ext cx="3530282" cy="43023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52758-4B47-9753-86B8-D040D4ECE29D}"/>
              </a:ext>
            </a:extLst>
          </p:cNvPr>
          <p:cNvSpPr txBox="1"/>
          <p:nvPr/>
        </p:nvSpPr>
        <p:spPr>
          <a:xfrm rot="531523">
            <a:off x="4586009" y="5061989"/>
            <a:ext cx="17417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200" dirty="0">
                <a:solidFill>
                  <a:srgbClr val="0D4065"/>
                </a:solidFill>
              </a:rPr>
              <a:t>Financial Times 14. februar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283BF9-CA37-2C35-CF3F-8F5BE5ADB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37950">
            <a:off x="6422655" y="1003765"/>
            <a:ext cx="5089541" cy="4850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7CEBD7-FFDC-5776-15B7-A79FC01A4241}"/>
              </a:ext>
            </a:extLst>
          </p:cNvPr>
          <p:cNvSpPr txBox="1"/>
          <p:nvPr/>
        </p:nvSpPr>
        <p:spPr>
          <a:xfrm rot="21103999">
            <a:off x="8450439" y="5919373"/>
            <a:ext cx="17417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200" dirty="0">
                <a:solidFill>
                  <a:srgbClr val="0D4065"/>
                </a:solidFill>
              </a:rPr>
              <a:t>Dagens Næringsliv 3. april 2025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95E154C-596C-0C7B-7E3F-B5C335B27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186" y="859405"/>
            <a:ext cx="10958871" cy="521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1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FCD6C3E-2F45-D547-D9BD-F2F37348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23" y="2008183"/>
            <a:ext cx="5692137" cy="3755808"/>
          </a:xfrm>
          <a:prstGeom prst="rect">
            <a:avLst/>
          </a:prstGeo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A5F882C9-EE57-B723-6B35-3D75B99649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6060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1" imgH="411" progId="TCLayout.ActiveDocument.1">
                  <p:embed/>
                </p:oleObj>
              </mc:Choice>
              <mc:Fallback>
                <p:oleObj name="think-cell Slide" r:id="rId5" imgW="411" imgH="41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18531F-DAF9-5FD1-3450-FE6F5414094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3BA573-274C-FA0D-B369-880B907D61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45</a:t>
            </a:fld>
            <a:endParaRPr lang="nb-NO" noProof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0A799E-BC3B-233C-523E-1C8DD54C0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8744">
            <a:off x="3614888" y="1208314"/>
            <a:ext cx="7881843" cy="3809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37B135-7664-C039-DD50-451B58D939DE}"/>
              </a:ext>
            </a:extLst>
          </p:cNvPr>
          <p:cNvSpPr txBox="1"/>
          <p:nvPr/>
        </p:nvSpPr>
        <p:spPr>
          <a:xfrm rot="621381">
            <a:off x="7859487" y="5393584"/>
            <a:ext cx="21118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nb-NO" sz="1200" dirty="0">
                <a:solidFill>
                  <a:srgbClr val="0D4065"/>
                </a:solidFill>
              </a:rPr>
              <a:t>Kilde: fortune.com – 27. mars 2025</a:t>
            </a:r>
          </a:p>
        </p:txBody>
      </p:sp>
    </p:spTree>
    <p:extLst>
      <p:ext uri="{BB962C8B-B14F-4D97-AF65-F5344CB8AC3E}">
        <p14:creationId xmlns:p14="http://schemas.microsoft.com/office/powerpoint/2010/main" val="15345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108B-B46B-4D6E-B0F2-D84ECFD5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dirty="0"/>
              <a:t>Takk for oppmerksomheten</a:t>
            </a: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4562F6CD-9E34-CE27-16CA-70D5268B485F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115991" r="-5" b="-115991"/>
          <a:stretch/>
        </p:blipFill>
        <p:spPr>
          <a:xfrm>
            <a:off x="7898398" y="3320116"/>
            <a:ext cx="3528000" cy="13320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F71AA-8781-41D1-A731-FCE25FB9569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06D17C-CC7C-C7F7-7E71-B11AD62526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237E1E7-4624-45B9-A987-FF5E446C7BBF}" type="slidenum">
              <a:rPr lang="nb-NO" noProof="1"/>
              <a:pPr/>
              <a:t>46</a:t>
            </a:fld>
            <a:endParaRPr lang="nb-NO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E985-3387-4CB8-5557-345EEF55C4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7" t="-3017" r="5148" b="-26850"/>
          <a:stretch/>
        </p:blipFill>
        <p:spPr>
          <a:xfrm>
            <a:off x="7107936" y="2525221"/>
            <a:ext cx="4451376" cy="226618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6380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CA67388-99F6-0E18-07E1-36DB704BDB10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3468B4-EDBE-B03F-2304-BBFBAE14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Amerikanske tilstander i Norge?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68C00-75C6-31BB-A3F8-D76015B0F41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C146-9446-51E4-FCD6-0DDA13CEE3A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5</a:t>
            </a:fld>
            <a:endParaRPr lang="nb-NO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6C610C-2095-2F26-F221-21701F2F4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871" y="1800733"/>
            <a:ext cx="5529779" cy="424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C001D-49B8-5820-2ACB-1FFBD2C99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00" y="1800734"/>
            <a:ext cx="3279420" cy="429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0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031951F-3F52-69C4-5B6A-E0D26583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5" t="3728" r="3582" b="4640"/>
          <a:stretch/>
        </p:blipFill>
        <p:spPr>
          <a:xfrm rot="21126348">
            <a:off x="1456258" y="3825241"/>
            <a:ext cx="2526176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8103F91-D8C7-06A0-2E9C-8EA74873B6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710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E5BA31AE-5837-9821-D649-3882BEA171A3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34D90-7359-60A3-0561-CC17EF56A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Bergen?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9D800-7831-76C7-AA5C-E923A1E87D7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CFC71-EAEB-57DB-DCA1-0BA3EE9FD5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6</a:t>
            </a:fld>
            <a:endParaRPr lang="nb-NO" noProof="1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2A09D9-AB19-0E77-F20C-109E00AF92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67" t="1986" r="1036" b="1184"/>
          <a:stretch/>
        </p:blipFill>
        <p:spPr>
          <a:xfrm rot="321608">
            <a:off x="8276185" y="3825239"/>
            <a:ext cx="2709624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96C95-E6CF-4878-EEB2-B2F77A067E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44" r="3263" b="3188"/>
          <a:stretch/>
        </p:blipFill>
        <p:spPr>
          <a:xfrm>
            <a:off x="4782509" y="3787140"/>
            <a:ext cx="2738951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6DFE42-8AD7-47C6-7FAF-1E5A7AF606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90" t="2898" r="1456"/>
          <a:stretch/>
        </p:blipFill>
        <p:spPr>
          <a:xfrm rot="321409">
            <a:off x="902124" y="1659214"/>
            <a:ext cx="2917285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1AB76-1ADC-71DC-4CE5-7261687D8D3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82" r="2607"/>
          <a:stretch/>
        </p:blipFill>
        <p:spPr>
          <a:xfrm rot="21218405">
            <a:off x="3516323" y="1656296"/>
            <a:ext cx="2298655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54704E-D91D-3FEC-1D7F-8E2FDD92FF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318" t="3392" r="3144" b="3078"/>
          <a:stretch/>
        </p:blipFill>
        <p:spPr>
          <a:xfrm rot="262849">
            <a:off x="5945185" y="1659214"/>
            <a:ext cx="2588128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436E8-6C6C-0D3C-9E49-40B4B308A3E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44" r="2438"/>
          <a:stretch/>
        </p:blipFill>
        <p:spPr>
          <a:xfrm rot="21246798">
            <a:off x="8341337" y="1605874"/>
            <a:ext cx="2740628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6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0BE93ED-3832-A80B-435C-092FEB9EF8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3051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B0E4C409-213B-D926-FF07-336072631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Rammebetingelsene for Næringseiendom 2025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4570-5E98-BFC7-7EED-56B1DF3F118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B52A34E8-6801-965D-B663-3C7B4AFC29E2}"/>
              </a:ext>
            </a:extLst>
          </p:cNvPr>
          <p:cNvPicPr>
            <a:picLocks noGrp="1" noChangeAspect="1"/>
          </p:cNvPicPr>
          <p:nvPr>
            <p:ph type="pic" sz="quarter" idx="16"/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21439"/>
          <a:stretch/>
        </p:blipFill>
        <p:spPr>
          <a:xfrm>
            <a:off x="7258050" y="2302375"/>
            <a:ext cx="3909223" cy="45612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EBE9C-8B65-4914-CFC3-3E04C0705A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7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7992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6A159CA8-C4E0-396E-60A3-F1E34AAFBE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33740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ubtitle 1">
            <a:extLst>
              <a:ext uri="{FF2B5EF4-FFF2-40B4-BE49-F238E27FC236}">
                <a16:creationId xmlns:a16="http://schemas.microsoft.com/office/drawing/2014/main" id="{718D94C4-E30B-698F-4D1F-6241B020AB4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2F75AE1-57BB-6738-801A-9A8AA76D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Statsbudsjettet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A85BD4-CBA5-9E1D-63F9-E55F108B5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Endringer i regler om utflyttingsskatt</a:t>
            </a:r>
          </a:p>
          <a:p>
            <a:r>
              <a:rPr lang="nb-NO" sz="1800" dirty="0"/>
              <a:t>Bunnfradrag på kr. 15 000 ved salg av overskuddsstrøm fra privat anlegg.</a:t>
            </a:r>
          </a:p>
          <a:p>
            <a:r>
              <a:rPr lang="nb-NO" sz="1800" dirty="0"/>
              <a:t>"Monsterskatt" lagt på is (?)</a:t>
            </a:r>
          </a:p>
          <a:p>
            <a:endParaRPr lang="nb-NO" sz="18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047D21C-6DA3-9EEC-BA70-7A4748B315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/>
        </p:blipFill>
        <p:spPr>
          <a:xfrm>
            <a:off x="6842878" y="434975"/>
            <a:ext cx="4580772" cy="575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229B8-9C5E-D1B1-E2F2-C8AD993A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F0CB8-CE15-F7E2-890C-26BE5C89CA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8</a:t>
            </a:fld>
            <a:endParaRPr lang="nb-NO" noProof="1"/>
          </a:p>
        </p:txBody>
      </p:sp>
      <p:pic>
        <p:nvPicPr>
          <p:cNvPr id="13" name="Picture Placeholder 18" descr="A person looking at a fly in a construction site&#10;&#10;Description automatically generated">
            <a:extLst>
              <a:ext uri="{FF2B5EF4-FFF2-40B4-BE49-F238E27FC236}">
                <a16:creationId xmlns:a16="http://schemas.microsoft.com/office/drawing/2014/main" id="{5C184305-1BAE-9A99-C0E3-7BA1D72E7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r="8364"/>
          <a:stretch>
            <a:fillRect/>
          </a:stretch>
        </p:blipFill>
        <p:spPr>
          <a:xfrm>
            <a:off x="3962242" y="3990368"/>
            <a:ext cx="1747996" cy="209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93DCFE-2937-3A27-0E30-37E5F907127D}"/>
              </a:ext>
            </a:extLst>
          </p:cNvPr>
          <p:cNvSpPr txBox="1">
            <a:spLocks/>
          </p:cNvSpPr>
          <p:nvPr/>
        </p:nvSpPr>
        <p:spPr>
          <a:xfrm>
            <a:off x="765780" y="4717281"/>
            <a:ext cx="277751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20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0" kern="1200" spc="50" baseline="0">
                <a:solidFill>
                  <a:srgbClr val="0D406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200" b="0" kern="1200" spc="50" baseline="0">
                <a:solidFill>
                  <a:srgbClr val="0D4065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000" kern="1200" baseline="0">
                <a:solidFill>
                  <a:srgbClr val="0D4065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b-NO" sz="1800" dirty="0"/>
              <a:t>For øvrig: No </a:t>
            </a:r>
            <a:r>
              <a:rPr lang="nb-NO" sz="1800" dirty="0" err="1"/>
              <a:t>news</a:t>
            </a:r>
            <a:r>
              <a:rPr lang="nb-NO" sz="1800" dirty="0"/>
              <a:t> is </a:t>
            </a:r>
            <a:r>
              <a:rPr lang="nb-NO" sz="1800" dirty="0" err="1"/>
              <a:t>good</a:t>
            </a:r>
            <a:r>
              <a:rPr lang="nb-NO" sz="1800" dirty="0"/>
              <a:t> </a:t>
            </a:r>
            <a:r>
              <a:rPr lang="nb-NO" sz="1800" dirty="0" err="1"/>
              <a:t>news</a:t>
            </a:r>
            <a:r>
              <a:rPr lang="nb-NO" sz="1800" dirty="0"/>
              <a:t>?</a:t>
            </a:r>
          </a:p>
        </p:txBody>
      </p:sp>
      <p:pic>
        <p:nvPicPr>
          <p:cNvPr id="5" name="Picture 4" descr="A red stamp with a brush&#10;&#10;AI-generated content may be incorrect.">
            <a:extLst>
              <a:ext uri="{FF2B5EF4-FFF2-40B4-BE49-F238E27FC236}">
                <a16:creationId xmlns:a16="http://schemas.microsoft.com/office/drawing/2014/main" id="{AD29A99F-EEBE-0855-07EE-AF2F177279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</a:blip>
          <a:stretch>
            <a:fillRect/>
          </a:stretch>
        </p:blipFill>
        <p:spPr>
          <a:xfrm rot="871006">
            <a:off x="6177889" y="2130323"/>
            <a:ext cx="5997485" cy="39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F895B5-EECB-451C-D8FE-0ACCD9CA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Skatte- og </a:t>
            </a:r>
            <a:r>
              <a:rPr lang="nb-NO" dirty="0" err="1"/>
              <a:t>avgiftsnyheter</a:t>
            </a:r>
            <a:endParaRPr lang="nb-NO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3A9DFF7-CCD6-9B50-D040-233BBCF9E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A0DC8-16DA-B02A-9384-101F0C1091D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b-NO"/>
              <a:t>3. april 2025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5FE91-B431-E98F-40FE-1F89029C495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237E1E7-4624-45B9-A987-FF5E446C7BBF}" type="slidenum">
              <a:rPr lang="nb-NO" noProof="1" smtClean="0"/>
              <a:pPr/>
              <a:t>9</a:t>
            </a:fld>
            <a:endParaRPr lang="nb-NO" noProof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5B494-1DBA-CBD0-0FF8-EE8B66002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6525">
            <a:off x="7161788" y="1662684"/>
            <a:ext cx="3553496" cy="353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043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15d197c5-f425-42f8-9916-8dcba2430022.jpe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46ee10f6-c7a6-4f17-822f-adddcac61893.jpe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f884f41a-4930-4f90-978d-e3b04e34f6a7.jpe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30ed5c2a-e97d-4a1d-af14-123db7dd0ff4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KR\AppData\Local\Templafy\AddIns\PowerPointVsto\e8159a5b-0f6d-4b71-a1a5-4e16858024cd.jpe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55d940c8-7f67-49c7-8747-8bb548b0a611.jpe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KR\AppData\Local\Templafy\AddIns\PowerPointVsto\08e22a22-c97b-4e5c-8624-5cf63185092c.jpe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38cba008-8967-4e85-b4be-b0126f5a67d6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90a18d27-8f9d-40cc-99f6-4ade792b7881.jpe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b649f858-0601-4222-9bf4-5e238dee504e.jpe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6e879398-fb09-47e1-b189-9f13d2120180.jp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e60bf1e8-d4f4-4818-aea5-cffaebb3e547.jpe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DRpBcUc0fPgM03A3krQ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0612938129202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dp3Es3eQM_UyKof2V0r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89287829843794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KR\AppData\Local\Templafy\AddIns\PowerPointVsto\1e92e99a-f7a9-4a07-b606-10efaa5feadc.jpe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MKR\AppData\Local\Templafy\AddIns\PowerPointVsto\e770eacf-b4ec-4067-a0ea-6dede8b260c4.jpe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ivst\AppData\Local\Templafy\AddIns\PowerPointVsto\e10f8f12-b3eb-4ff6-aaec-21ce9c5b4611.jpe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libe\AppData\Local\Templafy\AddIns\PowerPointVsto\4a708e6b-87cf-40bf-b620-206cc804e6da.jpe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OMMESSEN">
  <a:themeElements>
    <a:clrScheme name="Thommessen">
      <a:dk1>
        <a:srgbClr val="0D4065"/>
      </a:dk1>
      <a:lt1>
        <a:srgbClr val="FFFFFF"/>
      </a:lt1>
      <a:dk2>
        <a:srgbClr val="DAE9F8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1F4533"/>
      </a:accent5>
      <a:accent6>
        <a:srgbClr val="CDE1D0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6350"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spcAft>
            <a:spcPts val="600"/>
          </a:spcAft>
          <a:defRPr sz="16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600"/>
          </a:spcAft>
          <a:defRPr sz="1600" dirty="0" err="1" smtClean="0">
            <a:solidFill>
              <a:srgbClr val="0D4065"/>
            </a:solidFill>
          </a:defRPr>
        </a:defPPr>
      </a:lstStyle>
    </a:txDef>
  </a:objectDefaults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Office-tema">
  <a:themeElements>
    <a:clrScheme name="Thommessen">
      <a:dk1>
        <a:srgbClr val="0D4065"/>
      </a:dk1>
      <a:lt1>
        <a:srgbClr val="FFFFFF"/>
      </a:lt1>
      <a:dk2>
        <a:srgbClr val="0D4065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DAE9F8"/>
      </a:accent5>
      <a:accent6>
        <a:srgbClr val="F0F7FC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hommessen">
      <a:dk1>
        <a:srgbClr val="0D4065"/>
      </a:dk1>
      <a:lt1>
        <a:srgbClr val="FFFFFF"/>
      </a:lt1>
      <a:dk2>
        <a:srgbClr val="0D4065"/>
      </a:dk2>
      <a:lt2>
        <a:srgbClr val="F9F8F7"/>
      </a:lt2>
      <a:accent1>
        <a:srgbClr val="0D4065"/>
      </a:accent1>
      <a:accent2>
        <a:srgbClr val="81AECF"/>
      </a:accent2>
      <a:accent3>
        <a:srgbClr val="D2C7B8"/>
      </a:accent3>
      <a:accent4>
        <a:srgbClr val="EDE7DE"/>
      </a:accent4>
      <a:accent5>
        <a:srgbClr val="DAE9F8"/>
      </a:accent5>
      <a:accent6>
        <a:srgbClr val="F0F7FC"/>
      </a:accent6>
      <a:hlink>
        <a:srgbClr val="0563C1"/>
      </a:hlink>
      <a:folHlink>
        <a:srgbClr val="954F72"/>
      </a:folHlink>
    </a:clrScheme>
    <a:fontScheme name="Thommessen">
      <a:majorFont>
        <a:latin typeface="Roboto Slab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hommessen blå">
      <a:srgbClr val="0D4065"/>
    </a:custClr>
    <a:custClr name="Himmelblå">
      <a:srgbClr val="81AECF"/>
    </a:custClr>
    <a:custClr name="Isblå">
      <a:srgbClr val="DAE9F8"/>
    </a:custClr>
    <a:custClr name="Snø">
      <a:srgbClr val="F0F7FC"/>
    </a:custClr>
    <a:custClr name="Lys Sand">
      <a:srgbClr val="F9F8F7"/>
    </a:custClr>
    <a:custClr name="Sand">
      <a:srgbClr val="EDE7DE"/>
    </a:custClr>
    <a:custClr name="Lin">
      <a:srgbClr val="D2C7B8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Skogsgrønn">
      <a:srgbClr val="1F4533"/>
    </a:custClr>
    <a:custClr name="Vintergrønn">
      <a:srgbClr val="CDE1D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Rips">
      <a:srgbClr val="E45050"/>
    </a:custClr>
    <a:custClr name="Skumring">
      <a:srgbClr val="F8906F"/>
    </a:custClr>
    <a:custClr name="Korngul">
      <a:srgbClr val="E6C586"/>
    </a:custClr>
    <a:custClr name="Plomme">
      <a:srgbClr val="604682"/>
    </a:custClr>
    <a:custClr name="Mose">
      <a:srgbClr val="54805B"/>
    </a:custClr>
    <a:custClr name="Jord">
      <a:srgbClr val="624D4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b.xml><?xml version="1.0" encoding="utf-8"?>
<properties xmlns="http://www.imanage.com/work/xmlschema">
  <documentid>LIVE!21067581.1</documentid>
  <senderid>IVST</senderid>
  <senderemail>IVS@THOMMESSEN.NO</senderemail>
  <lastmodified>2025-04-03T00:44:38.0000000+02:00</lastmodified>
  <database>LIVE</database>
</propertie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FormConfiguration><![CDATA[{"formFields":[],"formDataEntries":[]}]]></TemplafyFormConfiguration>
</file>

<file path=customXml/item2.xml><?xml version="1.0" encoding="utf-8"?>
<TemplafySlideTemplateConfiguration><![CDATA[{"slideVersion":2,"isValidatorEnabled":false,"isLocked":false,"elementsMetadata":[],"slideId":"638368600906335408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TemplateConfiguration><![CDATA[{"elementsMetadata":[],"transformationConfigurations":[{"language":"{{DocumentLanguage}}","disableUpdates":false,"type":"proofingLanguage"}],"templateName":"Thommessen standard presentasjonsmal 2023 (1)","templateDescription":"Fjernet slide nr. 2 som hadde Agenda-layout iht. avtale med MAKF.","enableDocumentContentUpdater":true,"version":"2.0"}]]></Templafy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,"isValidatorEnabled":false,"isLocked":false,"elementsMetadata":[],"slideId":"638116318036047117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6,"isValidatorEnabled":false,"isLocked":false,"elementsMetadata":[],"slideId":"638341770381253833","enableDocumentContentUpdater":false,"version":"2.0"}]]></TemplafySlideTemplateConfiguration>
</file>

<file path=customXml/item9.xml><?xml version="1.0" encoding="utf-8"?>
<TemplafySlideTemplateConfiguration><![CDATA[{"slideVersion":3,"isValidatorEnabled":false,"isLocked":false,"elementsMetadata":[],"slideId":"638116318169820345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4AA37D3D-89FD-43D5-98DC-B93979A87B93}">
  <ds:schemaRefs/>
</ds:datastoreItem>
</file>

<file path=customXml/itemProps10.xml><?xml version="1.0" encoding="utf-8"?>
<ds:datastoreItem xmlns:ds="http://schemas.openxmlformats.org/officeDocument/2006/customXml" ds:itemID="{39214C55-60BA-4A53-96C9-0B385109AE02}">
  <ds:schemaRefs/>
</ds:datastoreItem>
</file>

<file path=customXml/itemProps2.xml><?xml version="1.0" encoding="utf-8"?>
<ds:datastoreItem xmlns:ds="http://schemas.openxmlformats.org/officeDocument/2006/customXml" ds:itemID="{4DB2FF28-013B-4793-AC83-D763CE524FF8}">
  <ds:schemaRefs/>
</ds:datastoreItem>
</file>

<file path=customXml/itemProps3.xml><?xml version="1.0" encoding="utf-8"?>
<ds:datastoreItem xmlns:ds="http://schemas.openxmlformats.org/officeDocument/2006/customXml" ds:itemID="{A09A35E1-E434-445D-9723-185880F10725}">
  <ds:schemaRefs/>
</ds:datastoreItem>
</file>

<file path=customXml/itemProps4.xml><?xml version="1.0" encoding="utf-8"?>
<ds:datastoreItem xmlns:ds="http://schemas.openxmlformats.org/officeDocument/2006/customXml" ds:itemID="{918F36F7-BB98-4279-B1FB-DB386C56A746}">
  <ds:schemaRefs/>
</ds:datastoreItem>
</file>

<file path=customXml/itemProps5.xml><?xml version="1.0" encoding="utf-8"?>
<ds:datastoreItem xmlns:ds="http://schemas.openxmlformats.org/officeDocument/2006/customXml" ds:itemID="{562B2B94-CE07-473E-A3F7-756C87A1F676}">
  <ds:schemaRefs/>
</ds:datastoreItem>
</file>

<file path=customXml/itemProps6.xml><?xml version="1.0" encoding="utf-8"?>
<ds:datastoreItem xmlns:ds="http://schemas.openxmlformats.org/officeDocument/2006/customXml" ds:itemID="{457BFEB2-E501-46DB-B833-65D9DF46E8CC}">
  <ds:schemaRefs/>
</ds:datastoreItem>
</file>

<file path=customXml/itemProps7.xml><?xml version="1.0" encoding="utf-8"?>
<ds:datastoreItem xmlns:ds="http://schemas.openxmlformats.org/officeDocument/2006/customXml" ds:itemID="{2150859A-5D4E-4B85-ABB0-892B2E5A0FE1}">
  <ds:schemaRefs/>
</ds:datastoreItem>
</file>

<file path=customXml/itemProps8.xml><?xml version="1.0" encoding="utf-8"?>
<ds:datastoreItem xmlns:ds="http://schemas.openxmlformats.org/officeDocument/2006/customXml" ds:itemID="{B286329B-F7D7-47AF-A04E-7892DDC1D592}">
  <ds:schemaRefs/>
</ds:datastoreItem>
</file>

<file path=customXml/itemProps9.xml><?xml version="1.0" encoding="utf-8"?>
<ds:datastoreItem xmlns:ds="http://schemas.openxmlformats.org/officeDocument/2006/customXml" ds:itemID="{DF62B491-A335-4613-9325-C43BE7246C0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 UK</Template>
  <TotalTime>9963</TotalTime>
  <Words>2555</Words>
  <Application>Microsoft Office PowerPoint</Application>
  <PresentationFormat>Widescreen</PresentationFormat>
  <Paragraphs>399</Paragraphs>
  <Slides>46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Wingdings</vt:lpstr>
      <vt:lpstr>Open Sans</vt:lpstr>
      <vt:lpstr>Arial</vt:lpstr>
      <vt:lpstr>Times New Roman</vt:lpstr>
      <vt:lpstr>Helvetica Neue</vt:lpstr>
      <vt:lpstr>Roboto Slab Light</vt:lpstr>
      <vt:lpstr>Open Sans SemiBold</vt:lpstr>
      <vt:lpstr>Roboto Slab</vt:lpstr>
      <vt:lpstr>THOMMESSEN</vt:lpstr>
      <vt:lpstr>think-cell Slide</vt:lpstr>
      <vt:lpstr>Næringseiendom 2025</vt:lpstr>
      <vt:lpstr>Status anno 2025</vt:lpstr>
      <vt:lpstr>Hvordan står det til med rettsstaten?</vt:lpstr>
      <vt:lpstr>I have absolute right to do what I want to do with the Justice Department.</vt:lpstr>
      <vt:lpstr>Amerikanske tilstander i Norge?</vt:lpstr>
      <vt:lpstr>Bergen?</vt:lpstr>
      <vt:lpstr>Rammebetingelsene for Næringseiendom 2025</vt:lpstr>
      <vt:lpstr>Statsbudsjettet 2025</vt:lpstr>
      <vt:lpstr>Skatte- og avgiftsnyheter</vt:lpstr>
      <vt:lpstr>Fellesanskaffelser:  Håndtering "bakover i rekkene"</vt:lpstr>
      <vt:lpstr>Tradisjonell tilnærming</vt:lpstr>
      <vt:lpstr>Mulig Prosjektmodell</vt:lpstr>
      <vt:lpstr>Prosjektselskap anskaffer  for videre omsetning internt</vt:lpstr>
      <vt:lpstr>Påkostning eller vedlikehold: "Tenkt vedlikehold"</vt:lpstr>
      <vt:lpstr>Fradragsrett - rekkefølgekrav</vt:lpstr>
      <vt:lpstr>Ulike temaer</vt:lpstr>
      <vt:lpstr>Nytt på lovfronten?</vt:lpstr>
      <vt:lpstr>EUs bygningsenergi-direktiv</vt:lpstr>
      <vt:lpstr>Mulige nye krav: Tilfluktsrom</vt:lpstr>
      <vt:lpstr>Øvrige forslag</vt:lpstr>
      <vt:lpstr>Bransjenyheter</vt:lpstr>
      <vt:lpstr>NS 8408 - Ny standard for større anlegg</vt:lpstr>
      <vt:lpstr>Nye standarder for kjøp av byggevarer</vt:lpstr>
      <vt:lpstr>Øvrig nytt</vt:lpstr>
      <vt:lpstr>Rettsavgjørelser</vt:lpstr>
      <vt:lpstr>Bergen kommune og strandsonepolitikk</vt:lpstr>
      <vt:lpstr>Eiendomsskatt Verdsettelsesregler</vt:lpstr>
      <vt:lpstr>Refusjonsregler etter plan- og bygningslov</vt:lpstr>
      <vt:lpstr>Forsikring:  Hva er plutselig og uforutsett?</vt:lpstr>
      <vt:lpstr>Forurensing i grunn</vt:lpstr>
      <vt:lpstr>Førsterett for entreprenør:  Vernet ved ekspropriasjon?</vt:lpstr>
      <vt:lpstr>Ekspropriasjonserstatning for utleieeiendom</vt:lpstr>
      <vt:lpstr>Vedlikeholdsansvar Fliser</vt:lpstr>
      <vt:lpstr>PowerPoint Presentation</vt:lpstr>
      <vt:lpstr>THOD-2024-45982</vt:lpstr>
      <vt:lpstr>Tema:  Styreansvar</vt:lpstr>
      <vt:lpstr>Utgangspunkter</vt:lpstr>
      <vt:lpstr>Handlingsrommet i ulike scenarioer </vt:lpstr>
      <vt:lpstr>Risikosonen: Generelle typetilfeller</vt:lpstr>
      <vt:lpstr>LB-2024-87954</vt:lpstr>
      <vt:lpstr>LH-2023-124394</vt:lpstr>
      <vt:lpstr>LA-2024-6036</vt:lpstr>
      <vt:lpstr>Fremtidsutsiktene?</vt:lpstr>
      <vt:lpstr>Hvor går vi herfra?</vt:lpstr>
      <vt:lpstr>PowerPoint Presentation</vt:lpstr>
      <vt:lpstr>Takk for oppmerksomheten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Advokatfirmaet Thommessen AS</dc:creator>
  <cp:lastModifiedBy>Thommessen</cp:lastModifiedBy>
  <cp:revision>701</cp:revision>
  <dcterms:created xsi:type="dcterms:W3CDTF">2024-04-10T11:33:25Z</dcterms:created>
  <dcterms:modified xsi:type="dcterms:W3CDTF">2025-04-02T22:44:38Z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www.omnidocs.com</vt:lpwstr>
  </property>
  <property fmtid="{D5CDD505-2E9C-101B-9397-08002B2CF9AE}" pid="3" name="ApplyLanguageRun">
    <vt:lpwstr>true</vt:lpwstr>
  </property>
  <property fmtid="{D5CDD505-2E9C-101B-9397-08002B2CF9AE}" pid="4" name="iManageDocumentType">
    <vt:lpwstr>PRESENT</vt:lpwstr>
  </property>
  <property fmtid="{D5CDD505-2E9C-101B-9397-08002B2CF9AE}" pid="5" name="TemplafyTimeStamp">
    <vt:lpwstr>2024-02-01T11:42:08</vt:lpwstr>
  </property>
  <property fmtid="{D5CDD505-2E9C-101B-9397-08002B2CF9AE}" pid="6" name="TemplafyTenantId">
    <vt:lpwstr>thommessen</vt:lpwstr>
  </property>
  <property fmtid="{D5CDD505-2E9C-101B-9397-08002B2CF9AE}" pid="7" name="TemplafyTemplateId">
    <vt:lpwstr>638152626036658062</vt:lpwstr>
  </property>
  <property fmtid="{D5CDD505-2E9C-101B-9397-08002B2CF9AE}" pid="8" name="TemplafyUserProfileId">
    <vt:lpwstr>637885582103249539</vt:lpwstr>
  </property>
  <property fmtid="{D5CDD505-2E9C-101B-9397-08002B2CF9AE}" pid="9" name="TemplafyLanguageCode">
    <vt:lpwstr>nb-NO</vt:lpwstr>
  </property>
  <property fmtid="{D5CDD505-2E9C-101B-9397-08002B2CF9AE}" pid="10" name="TemplafyFromBlank">
    <vt:bool>false</vt:bool>
  </property>
</Properties>
</file>