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43"/>
  </p:notesMasterIdLst>
  <p:sldIdLst>
    <p:sldId id="256" r:id="rId2"/>
    <p:sldId id="446" r:id="rId3"/>
    <p:sldId id="425" r:id="rId4"/>
    <p:sldId id="347" r:id="rId5"/>
    <p:sldId id="290" r:id="rId6"/>
    <p:sldId id="294" r:id="rId7"/>
    <p:sldId id="292" r:id="rId8"/>
    <p:sldId id="447" r:id="rId9"/>
    <p:sldId id="332" r:id="rId10"/>
    <p:sldId id="295" r:id="rId11"/>
    <p:sldId id="297" r:id="rId12"/>
    <p:sldId id="272" r:id="rId13"/>
    <p:sldId id="265" r:id="rId14"/>
    <p:sldId id="308" r:id="rId15"/>
    <p:sldId id="419" r:id="rId16"/>
    <p:sldId id="287" r:id="rId17"/>
    <p:sldId id="298" r:id="rId18"/>
    <p:sldId id="405" r:id="rId19"/>
    <p:sldId id="406" r:id="rId20"/>
    <p:sldId id="423" r:id="rId21"/>
    <p:sldId id="367" r:id="rId22"/>
    <p:sldId id="335" r:id="rId23"/>
    <p:sldId id="314" r:id="rId24"/>
    <p:sldId id="424" r:id="rId25"/>
    <p:sldId id="451" r:id="rId26"/>
    <p:sldId id="438" r:id="rId27"/>
    <p:sldId id="427" r:id="rId28"/>
    <p:sldId id="428" r:id="rId29"/>
    <p:sldId id="433" r:id="rId30"/>
    <p:sldId id="434" r:id="rId31"/>
    <p:sldId id="452" r:id="rId32"/>
    <p:sldId id="453" r:id="rId33"/>
    <p:sldId id="439" r:id="rId34"/>
    <p:sldId id="431" r:id="rId35"/>
    <p:sldId id="372" r:id="rId36"/>
    <p:sldId id="413" r:id="rId37"/>
    <p:sldId id="403" r:id="rId38"/>
    <p:sldId id="432" r:id="rId39"/>
    <p:sldId id="448" r:id="rId40"/>
    <p:sldId id="449" r:id="rId41"/>
    <p:sldId id="435"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00"/>
    <p:restoredTop sz="63588"/>
  </p:normalViewPr>
  <p:slideViewPr>
    <p:cSldViewPr snapToGrid="0" snapToObjects="1">
      <p:cViewPr varScale="1">
        <p:scale>
          <a:sx n="69" d="100"/>
          <a:sy n="69" d="100"/>
        </p:scale>
        <p:origin x="230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917DFD-6785-4F46-A118-B1D10A041064}"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7AF8D49B-A65F-4A34-85D5-666276A8733B}">
      <dgm:prSet/>
      <dgm:spPr/>
      <dgm:t>
        <a:bodyPr/>
        <a:lstStyle/>
        <a:p>
          <a:r>
            <a:rPr lang="nb-NO" dirty="0"/>
            <a:t>Klimakrisen og bærekraft</a:t>
          </a:r>
          <a:endParaRPr lang="en-US" dirty="0"/>
        </a:p>
      </dgm:t>
    </dgm:pt>
    <dgm:pt modelId="{137BEAA9-E8F4-49B2-BC69-CFFB88E4D9DC}" type="parTrans" cxnId="{699839F6-316F-4D16-B614-E6C262922B2B}">
      <dgm:prSet/>
      <dgm:spPr/>
      <dgm:t>
        <a:bodyPr/>
        <a:lstStyle/>
        <a:p>
          <a:endParaRPr lang="en-US"/>
        </a:p>
      </dgm:t>
    </dgm:pt>
    <dgm:pt modelId="{AA171106-AC8C-4181-834B-0918D65D791A}" type="sibTrans" cxnId="{699839F6-316F-4D16-B614-E6C262922B2B}">
      <dgm:prSet/>
      <dgm:spPr/>
      <dgm:t>
        <a:bodyPr/>
        <a:lstStyle/>
        <a:p>
          <a:endParaRPr lang="en-US"/>
        </a:p>
      </dgm:t>
    </dgm:pt>
    <dgm:pt modelId="{90462CB4-F1A5-469D-A2F0-F1FCF08E8600}">
      <dgm:prSet/>
      <dgm:spPr/>
      <dgm:t>
        <a:bodyPr/>
        <a:lstStyle/>
        <a:p>
          <a:r>
            <a:rPr lang="nb-NO"/>
            <a:t>Omstilling av arbeidsliv</a:t>
          </a:r>
          <a:endParaRPr lang="en-US"/>
        </a:p>
      </dgm:t>
    </dgm:pt>
    <dgm:pt modelId="{C7D501A9-0959-4052-824F-1C5F5573D1A1}" type="parTrans" cxnId="{0672365E-713A-4D7F-BD60-99F04AF0EDD6}">
      <dgm:prSet/>
      <dgm:spPr/>
      <dgm:t>
        <a:bodyPr/>
        <a:lstStyle/>
        <a:p>
          <a:endParaRPr lang="en-US"/>
        </a:p>
      </dgm:t>
    </dgm:pt>
    <dgm:pt modelId="{641A31DC-27DF-47B9-BB61-4BFC8534A032}" type="sibTrans" cxnId="{0672365E-713A-4D7F-BD60-99F04AF0EDD6}">
      <dgm:prSet/>
      <dgm:spPr/>
      <dgm:t>
        <a:bodyPr/>
        <a:lstStyle/>
        <a:p>
          <a:endParaRPr lang="en-US"/>
        </a:p>
      </dgm:t>
    </dgm:pt>
    <dgm:pt modelId="{F4754267-E00A-4270-AEED-4746C7961E56}">
      <dgm:prSet/>
      <dgm:spPr/>
      <dgm:t>
        <a:bodyPr/>
        <a:lstStyle/>
        <a:p>
          <a:r>
            <a:rPr lang="nb-NO"/>
            <a:t>Eldrebølgen</a:t>
          </a:r>
          <a:endParaRPr lang="en-US"/>
        </a:p>
      </dgm:t>
    </dgm:pt>
    <dgm:pt modelId="{8598BED9-63B5-4D27-9602-114DFE677944}" type="parTrans" cxnId="{7162879F-4A8E-4B73-8E34-1CD10CBBB10B}">
      <dgm:prSet/>
      <dgm:spPr/>
      <dgm:t>
        <a:bodyPr/>
        <a:lstStyle/>
        <a:p>
          <a:endParaRPr lang="en-US"/>
        </a:p>
      </dgm:t>
    </dgm:pt>
    <dgm:pt modelId="{1F0A8411-3503-4ED8-A65D-F0341DBE1B93}" type="sibTrans" cxnId="{7162879F-4A8E-4B73-8E34-1CD10CBBB10B}">
      <dgm:prSet/>
      <dgm:spPr/>
      <dgm:t>
        <a:bodyPr/>
        <a:lstStyle/>
        <a:p>
          <a:endParaRPr lang="en-US"/>
        </a:p>
      </dgm:t>
    </dgm:pt>
    <dgm:pt modelId="{2B4FE594-6188-4229-BE11-100FD7D22C5E}">
      <dgm:prSet/>
      <dgm:spPr/>
      <dgm:t>
        <a:bodyPr/>
        <a:lstStyle/>
        <a:p>
          <a:r>
            <a:rPr lang="en-US" dirty="0" err="1"/>
            <a:t>Makten</a:t>
          </a:r>
          <a:r>
            <a:rPr lang="en-US" dirty="0"/>
            <a:t> </a:t>
          </a:r>
          <a:r>
            <a:rPr lang="en-US" dirty="0" err="1"/>
            <a:t>i</a:t>
          </a:r>
          <a:r>
            <a:rPr lang="en-US" dirty="0"/>
            <a:t> </a:t>
          </a:r>
          <a:r>
            <a:rPr lang="en-US" dirty="0" err="1"/>
            <a:t>verden</a:t>
          </a:r>
          <a:r>
            <a:rPr lang="en-US" dirty="0"/>
            <a:t> </a:t>
          </a:r>
          <a:r>
            <a:rPr lang="en-US" dirty="0" err="1"/>
            <a:t>flyttes</a:t>
          </a:r>
          <a:r>
            <a:rPr lang="en-US" dirty="0"/>
            <a:t> </a:t>
          </a:r>
          <a:r>
            <a:rPr lang="en-US" dirty="0" err="1"/>
            <a:t>fra</a:t>
          </a:r>
          <a:r>
            <a:rPr lang="en-US" dirty="0"/>
            <a:t> vest </a:t>
          </a:r>
          <a:r>
            <a:rPr lang="en-US" dirty="0" err="1"/>
            <a:t>til</a:t>
          </a:r>
          <a:r>
            <a:rPr lang="en-US" dirty="0"/>
            <a:t> </a:t>
          </a:r>
          <a:r>
            <a:rPr lang="en-US" dirty="0" err="1"/>
            <a:t>øst</a:t>
          </a:r>
          <a:r>
            <a:rPr lang="en-US" dirty="0"/>
            <a:t> </a:t>
          </a:r>
        </a:p>
      </dgm:t>
    </dgm:pt>
    <dgm:pt modelId="{3C883848-A16C-4346-881B-6B78817BE60A}" type="parTrans" cxnId="{04C1B396-8FDF-4B8D-BD12-223787CB84DA}">
      <dgm:prSet/>
      <dgm:spPr/>
      <dgm:t>
        <a:bodyPr/>
        <a:lstStyle/>
        <a:p>
          <a:endParaRPr lang="en-US"/>
        </a:p>
      </dgm:t>
    </dgm:pt>
    <dgm:pt modelId="{A85D7F28-EDA9-453F-BF98-E83193D63680}" type="sibTrans" cxnId="{04C1B396-8FDF-4B8D-BD12-223787CB84DA}">
      <dgm:prSet/>
      <dgm:spPr/>
      <dgm:t>
        <a:bodyPr/>
        <a:lstStyle/>
        <a:p>
          <a:endParaRPr lang="en-US"/>
        </a:p>
      </dgm:t>
    </dgm:pt>
    <dgm:pt modelId="{D90E2295-DF0A-644F-8425-BE875C5CD51E}">
      <dgm:prSet/>
      <dgm:spPr/>
      <dgm:t>
        <a:bodyPr/>
        <a:lstStyle/>
        <a:p>
          <a:r>
            <a:rPr lang="nb-NO" dirty="0"/>
            <a:t>Digitalisering i et økende tempo</a:t>
          </a:r>
        </a:p>
      </dgm:t>
    </dgm:pt>
    <dgm:pt modelId="{C49A7B4A-01C9-374E-9947-F65503E71D06}" type="parTrans" cxnId="{59258502-79A6-7A49-AD05-0FD9CCDB95CD}">
      <dgm:prSet/>
      <dgm:spPr/>
      <dgm:t>
        <a:bodyPr/>
        <a:lstStyle/>
        <a:p>
          <a:endParaRPr lang="nb-NO"/>
        </a:p>
      </dgm:t>
    </dgm:pt>
    <dgm:pt modelId="{31F8D779-E64E-4046-BB18-4D95F627D138}" type="sibTrans" cxnId="{59258502-79A6-7A49-AD05-0FD9CCDB95CD}">
      <dgm:prSet/>
      <dgm:spPr/>
      <dgm:t>
        <a:bodyPr/>
        <a:lstStyle/>
        <a:p>
          <a:endParaRPr lang="nb-NO"/>
        </a:p>
      </dgm:t>
    </dgm:pt>
    <dgm:pt modelId="{D5FCE71B-048D-484B-8C02-FA401CB72B52}" type="pres">
      <dgm:prSet presAssocID="{F8917DFD-6785-4F46-A118-B1D10A041064}" presName="outerComposite" presStyleCnt="0">
        <dgm:presLayoutVars>
          <dgm:chMax val="5"/>
          <dgm:dir/>
          <dgm:resizeHandles val="exact"/>
        </dgm:presLayoutVars>
      </dgm:prSet>
      <dgm:spPr/>
    </dgm:pt>
    <dgm:pt modelId="{1C036331-011C-2E43-AFF2-DB16C9177609}" type="pres">
      <dgm:prSet presAssocID="{F8917DFD-6785-4F46-A118-B1D10A041064}" presName="dummyMaxCanvas" presStyleCnt="0">
        <dgm:presLayoutVars/>
      </dgm:prSet>
      <dgm:spPr/>
    </dgm:pt>
    <dgm:pt modelId="{05D7246A-6950-1742-9F8F-F6220FA29C43}" type="pres">
      <dgm:prSet presAssocID="{F8917DFD-6785-4F46-A118-B1D10A041064}" presName="FiveNodes_1" presStyleLbl="node1" presStyleIdx="0" presStyleCnt="5">
        <dgm:presLayoutVars>
          <dgm:bulletEnabled val="1"/>
        </dgm:presLayoutVars>
      </dgm:prSet>
      <dgm:spPr/>
    </dgm:pt>
    <dgm:pt modelId="{55721E53-100B-F044-B6C9-D3BE9E45E43F}" type="pres">
      <dgm:prSet presAssocID="{F8917DFD-6785-4F46-A118-B1D10A041064}" presName="FiveNodes_2" presStyleLbl="node1" presStyleIdx="1" presStyleCnt="5">
        <dgm:presLayoutVars>
          <dgm:bulletEnabled val="1"/>
        </dgm:presLayoutVars>
      </dgm:prSet>
      <dgm:spPr/>
    </dgm:pt>
    <dgm:pt modelId="{D32BC6AA-4DD7-8A4F-A9D7-FFE17597FDF0}" type="pres">
      <dgm:prSet presAssocID="{F8917DFD-6785-4F46-A118-B1D10A041064}" presName="FiveNodes_3" presStyleLbl="node1" presStyleIdx="2" presStyleCnt="5">
        <dgm:presLayoutVars>
          <dgm:bulletEnabled val="1"/>
        </dgm:presLayoutVars>
      </dgm:prSet>
      <dgm:spPr/>
    </dgm:pt>
    <dgm:pt modelId="{1029B827-57F4-FC41-81D1-E9C5BC2E0736}" type="pres">
      <dgm:prSet presAssocID="{F8917DFD-6785-4F46-A118-B1D10A041064}" presName="FiveNodes_4" presStyleLbl="node1" presStyleIdx="3" presStyleCnt="5">
        <dgm:presLayoutVars>
          <dgm:bulletEnabled val="1"/>
        </dgm:presLayoutVars>
      </dgm:prSet>
      <dgm:spPr/>
    </dgm:pt>
    <dgm:pt modelId="{27D74D00-AC7D-A14F-951B-FF1BCD85F27C}" type="pres">
      <dgm:prSet presAssocID="{F8917DFD-6785-4F46-A118-B1D10A041064}" presName="FiveNodes_5" presStyleLbl="node1" presStyleIdx="4" presStyleCnt="5">
        <dgm:presLayoutVars>
          <dgm:bulletEnabled val="1"/>
        </dgm:presLayoutVars>
      </dgm:prSet>
      <dgm:spPr/>
    </dgm:pt>
    <dgm:pt modelId="{B41E7EA8-8F6A-3648-A464-64793F91BAC1}" type="pres">
      <dgm:prSet presAssocID="{F8917DFD-6785-4F46-A118-B1D10A041064}" presName="FiveConn_1-2" presStyleLbl="fgAccFollowNode1" presStyleIdx="0" presStyleCnt="4">
        <dgm:presLayoutVars>
          <dgm:bulletEnabled val="1"/>
        </dgm:presLayoutVars>
      </dgm:prSet>
      <dgm:spPr/>
    </dgm:pt>
    <dgm:pt modelId="{E214D264-CA8E-804A-B435-18F4F963A81D}" type="pres">
      <dgm:prSet presAssocID="{F8917DFD-6785-4F46-A118-B1D10A041064}" presName="FiveConn_2-3" presStyleLbl="fgAccFollowNode1" presStyleIdx="1" presStyleCnt="4">
        <dgm:presLayoutVars>
          <dgm:bulletEnabled val="1"/>
        </dgm:presLayoutVars>
      </dgm:prSet>
      <dgm:spPr/>
    </dgm:pt>
    <dgm:pt modelId="{316B9B03-7A45-FB4F-8D38-01207983E3AF}" type="pres">
      <dgm:prSet presAssocID="{F8917DFD-6785-4F46-A118-B1D10A041064}" presName="FiveConn_3-4" presStyleLbl="fgAccFollowNode1" presStyleIdx="2" presStyleCnt="4">
        <dgm:presLayoutVars>
          <dgm:bulletEnabled val="1"/>
        </dgm:presLayoutVars>
      </dgm:prSet>
      <dgm:spPr/>
    </dgm:pt>
    <dgm:pt modelId="{1C8687B0-6856-4F48-9E21-0292243AD2CA}" type="pres">
      <dgm:prSet presAssocID="{F8917DFD-6785-4F46-A118-B1D10A041064}" presName="FiveConn_4-5" presStyleLbl="fgAccFollowNode1" presStyleIdx="3" presStyleCnt="4">
        <dgm:presLayoutVars>
          <dgm:bulletEnabled val="1"/>
        </dgm:presLayoutVars>
      </dgm:prSet>
      <dgm:spPr/>
    </dgm:pt>
    <dgm:pt modelId="{0E179BAA-B88A-9143-BA07-E91019F35265}" type="pres">
      <dgm:prSet presAssocID="{F8917DFD-6785-4F46-A118-B1D10A041064}" presName="FiveNodes_1_text" presStyleLbl="node1" presStyleIdx="4" presStyleCnt="5">
        <dgm:presLayoutVars>
          <dgm:bulletEnabled val="1"/>
        </dgm:presLayoutVars>
      </dgm:prSet>
      <dgm:spPr/>
    </dgm:pt>
    <dgm:pt modelId="{C449788A-E22B-7A4D-A6E7-5AEDF43F8C35}" type="pres">
      <dgm:prSet presAssocID="{F8917DFD-6785-4F46-A118-B1D10A041064}" presName="FiveNodes_2_text" presStyleLbl="node1" presStyleIdx="4" presStyleCnt="5">
        <dgm:presLayoutVars>
          <dgm:bulletEnabled val="1"/>
        </dgm:presLayoutVars>
      </dgm:prSet>
      <dgm:spPr/>
    </dgm:pt>
    <dgm:pt modelId="{CB493757-6DD2-3846-A1B0-E181C861A8A9}" type="pres">
      <dgm:prSet presAssocID="{F8917DFD-6785-4F46-A118-B1D10A041064}" presName="FiveNodes_3_text" presStyleLbl="node1" presStyleIdx="4" presStyleCnt="5">
        <dgm:presLayoutVars>
          <dgm:bulletEnabled val="1"/>
        </dgm:presLayoutVars>
      </dgm:prSet>
      <dgm:spPr/>
    </dgm:pt>
    <dgm:pt modelId="{EA7E9C7A-E3EF-4B4A-A129-5A6EC2C99C87}" type="pres">
      <dgm:prSet presAssocID="{F8917DFD-6785-4F46-A118-B1D10A041064}" presName="FiveNodes_4_text" presStyleLbl="node1" presStyleIdx="4" presStyleCnt="5">
        <dgm:presLayoutVars>
          <dgm:bulletEnabled val="1"/>
        </dgm:presLayoutVars>
      </dgm:prSet>
      <dgm:spPr/>
    </dgm:pt>
    <dgm:pt modelId="{67A9B974-172C-974E-B233-606CCE84C0C5}" type="pres">
      <dgm:prSet presAssocID="{F8917DFD-6785-4F46-A118-B1D10A041064}" presName="FiveNodes_5_text" presStyleLbl="node1" presStyleIdx="4" presStyleCnt="5">
        <dgm:presLayoutVars>
          <dgm:bulletEnabled val="1"/>
        </dgm:presLayoutVars>
      </dgm:prSet>
      <dgm:spPr/>
    </dgm:pt>
  </dgm:ptLst>
  <dgm:cxnLst>
    <dgm:cxn modelId="{59258502-79A6-7A49-AD05-0FD9CCDB95CD}" srcId="{F8917DFD-6785-4F46-A118-B1D10A041064}" destId="{D90E2295-DF0A-644F-8425-BE875C5CD51E}" srcOrd="4" destOrd="0" parTransId="{C49A7B4A-01C9-374E-9947-F65503E71D06}" sibTransId="{31F8D779-E64E-4046-BB18-4D95F627D138}"/>
    <dgm:cxn modelId="{FF1BE304-1ADE-904C-A845-F424F61E834F}" type="presOf" srcId="{2B4FE594-6188-4229-BE11-100FD7D22C5E}" destId="{EA7E9C7A-E3EF-4B4A-A129-5A6EC2C99C87}" srcOrd="1" destOrd="0" presId="urn:microsoft.com/office/officeart/2005/8/layout/vProcess5"/>
    <dgm:cxn modelId="{D05EFF0C-A4E7-1140-8FCA-8094C496CC23}" type="presOf" srcId="{D90E2295-DF0A-644F-8425-BE875C5CD51E}" destId="{67A9B974-172C-974E-B233-606CCE84C0C5}" srcOrd="1" destOrd="0" presId="urn:microsoft.com/office/officeart/2005/8/layout/vProcess5"/>
    <dgm:cxn modelId="{46C7A40D-1355-4745-AB7E-203843418B26}" type="presOf" srcId="{F4754267-E00A-4270-AEED-4746C7961E56}" destId="{D32BC6AA-4DD7-8A4F-A9D7-FFE17597FDF0}" srcOrd="0" destOrd="0" presId="urn:microsoft.com/office/officeart/2005/8/layout/vProcess5"/>
    <dgm:cxn modelId="{6899853D-0A98-D64E-BC61-486EBCAA6748}" type="presOf" srcId="{7AF8D49B-A65F-4A34-85D5-666276A8733B}" destId="{0E179BAA-B88A-9143-BA07-E91019F35265}" srcOrd="1" destOrd="0" presId="urn:microsoft.com/office/officeart/2005/8/layout/vProcess5"/>
    <dgm:cxn modelId="{9420C23D-29A2-904C-900A-10DD86052AB5}" type="presOf" srcId="{2B4FE594-6188-4229-BE11-100FD7D22C5E}" destId="{1029B827-57F4-FC41-81D1-E9C5BC2E0736}" srcOrd="0" destOrd="0" presId="urn:microsoft.com/office/officeart/2005/8/layout/vProcess5"/>
    <dgm:cxn modelId="{5D94FB4B-C717-E34A-811D-FD8276C10BEF}" type="presOf" srcId="{A85D7F28-EDA9-453F-BF98-E83193D63680}" destId="{1C8687B0-6856-4F48-9E21-0292243AD2CA}" srcOrd="0" destOrd="0" presId="urn:microsoft.com/office/officeart/2005/8/layout/vProcess5"/>
    <dgm:cxn modelId="{BAFB2054-7F0C-9246-8ECA-B976A3BEABC0}" type="presOf" srcId="{7AF8D49B-A65F-4A34-85D5-666276A8733B}" destId="{05D7246A-6950-1742-9F8F-F6220FA29C43}" srcOrd="0" destOrd="0" presId="urn:microsoft.com/office/officeart/2005/8/layout/vProcess5"/>
    <dgm:cxn modelId="{0672365E-713A-4D7F-BD60-99F04AF0EDD6}" srcId="{F8917DFD-6785-4F46-A118-B1D10A041064}" destId="{90462CB4-F1A5-469D-A2F0-F1FCF08E8600}" srcOrd="1" destOrd="0" parTransId="{C7D501A9-0959-4052-824F-1C5F5573D1A1}" sibTransId="{641A31DC-27DF-47B9-BB61-4BFC8534A032}"/>
    <dgm:cxn modelId="{1BC83861-3FC3-8842-A461-16E743F5F5BF}" type="presOf" srcId="{90462CB4-F1A5-469D-A2F0-F1FCF08E8600}" destId="{55721E53-100B-F044-B6C9-D3BE9E45E43F}" srcOrd="0" destOrd="0" presId="urn:microsoft.com/office/officeart/2005/8/layout/vProcess5"/>
    <dgm:cxn modelId="{A6FAF261-1313-A94C-9995-403A66EB0087}" type="presOf" srcId="{90462CB4-F1A5-469D-A2F0-F1FCF08E8600}" destId="{C449788A-E22B-7A4D-A6E7-5AEDF43F8C35}" srcOrd="1" destOrd="0" presId="urn:microsoft.com/office/officeart/2005/8/layout/vProcess5"/>
    <dgm:cxn modelId="{442B4C69-1F79-8949-9FE3-AFF2B81D30EB}" type="presOf" srcId="{D90E2295-DF0A-644F-8425-BE875C5CD51E}" destId="{27D74D00-AC7D-A14F-951B-FF1BCD85F27C}" srcOrd="0" destOrd="0" presId="urn:microsoft.com/office/officeart/2005/8/layout/vProcess5"/>
    <dgm:cxn modelId="{A07CF880-E697-A34A-A351-17A68A8B307B}" type="presOf" srcId="{F4754267-E00A-4270-AEED-4746C7961E56}" destId="{CB493757-6DD2-3846-A1B0-E181C861A8A9}" srcOrd="1" destOrd="0" presId="urn:microsoft.com/office/officeart/2005/8/layout/vProcess5"/>
    <dgm:cxn modelId="{04C1B396-8FDF-4B8D-BD12-223787CB84DA}" srcId="{F8917DFD-6785-4F46-A118-B1D10A041064}" destId="{2B4FE594-6188-4229-BE11-100FD7D22C5E}" srcOrd="3" destOrd="0" parTransId="{3C883848-A16C-4346-881B-6B78817BE60A}" sibTransId="{A85D7F28-EDA9-453F-BF98-E83193D63680}"/>
    <dgm:cxn modelId="{7162879F-4A8E-4B73-8E34-1CD10CBBB10B}" srcId="{F8917DFD-6785-4F46-A118-B1D10A041064}" destId="{F4754267-E00A-4270-AEED-4746C7961E56}" srcOrd="2" destOrd="0" parTransId="{8598BED9-63B5-4D27-9602-114DFE677944}" sibTransId="{1F0A8411-3503-4ED8-A65D-F0341DBE1B93}"/>
    <dgm:cxn modelId="{8871A8A6-5032-C44E-A8C2-F6FA93A59542}" type="presOf" srcId="{F8917DFD-6785-4F46-A118-B1D10A041064}" destId="{D5FCE71B-048D-484B-8C02-FA401CB72B52}" srcOrd="0" destOrd="0" presId="urn:microsoft.com/office/officeart/2005/8/layout/vProcess5"/>
    <dgm:cxn modelId="{0C164CAE-81FF-1848-94DC-4C7D4B4D5ED0}" type="presOf" srcId="{641A31DC-27DF-47B9-BB61-4BFC8534A032}" destId="{E214D264-CA8E-804A-B435-18F4F963A81D}" srcOrd="0" destOrd="0" presId="urn:microsoft.com/office/officeart/2005/8/layout/vProcess5"/>
    <dgm:cxn modelId="{26A842D1-D154-8942-B5FB-77E00BC5CC32}" type="presOf" srcId="{1F0A8411-3503-4ED8-A65D-F0341DBE1B93}" destId="{316B9B03-7A45-FB4F-8D38-01207983E3AF}" srcOrd="0" destOrd="0" presId="urn:microsoft.com/office/officeart/2005/8/layout/vProcess5"/>
    <dgm:cxn modelId="{599954F4-8E61-0941-A3F4-9751DDE7758F}" type="presOf" srcId="{AA171106-AC8C-4181-834B-0918D65D791A}" destId="{B41E7EA8-8F6A-3648-A464-64793F91BAC1}" srcOrd="0" destOrd="0" presId="urn:microsoft.com/office/officeart/2005/8/layout/vProcess5"/>
    <dgm:cxn modelId="{699839F6-316F-4D16-B614-E6C262922B2B}" srcId="{F8917DFD-6785-4F46-A118-B1D10A041064}" destId="{7AF8D49B-A65F-4A34-85D5-666276A8733B}" srcOrd="0" destOrd="0" parTransId="{137BEAA9-E8F4-49B2-BC69-CFFB88E4D9DC}" sibTransId="{AA171106-AC8C-4181-834B-0918D65D791A}"/>
    <dgm:cxn modelId="{35C603E8-5593-794D-951D-1A528E627F93}" type="presParOf" srcId="{D5FCE71B-048D-484B-8C02-FA401CB72B52}" destId="{1C036331-011C-2E43-AFF2-DB16C9177609}" srcOrd="0" destOrd="0" presId="urn:microsoft.com/office/officeart/2005/8/layout/vProcess5"/>
    <dgm:cxn modelId="{66353627-F076-6D43-9581-1AF6CB959D50}" type="presParOf" srcId="{D5FCE71B-048D-484B-8C02-FA401CB72B52}" destId="{05D7246A-6950-1742-9F8F-F6220FA29C43}" srcOrd="1" destOrd="0" presId="urn:microsoft.com/office/officeart/2005/8/layout/vProcess5"/>
    <dgm:cxn modelId="{52DB6094-C9F4-574B-95C0-A8C9543A3779}" type="presParOf" srcId="{D5FCE71B-048D-484B-8C02-FA401CB72B52}" destId="{55721E53-100B-F044-B6C9-D3BE9E45E43F}" srcOrd="2" destOrd="0" presId="urn:microsoft.com/office/officeart/2005/8/layout/vProcess5"/>
    <dgm:cxn modelId="{56B5EC51-009B-3147-9552-F91EE1BB4547}" type="presParOf" srcId="{D5FCE71B-048D-484B-8C02-FA401CB72B52}" destId="{D32BC6AA-4DD7-8A4F-A9D7-FFE17597FDF0}" srcOrd="3" destOrd="0" presId="urn:microsoft.com/office/officeart/2005/8/layout/vProcess5"/>
    <dgm:cxn modelId="{A3E10B0A-E1AB-F544-9191-86578AFB03B6}" type="presParOf" srcId="{D5FCE71B-048D-484B-8C02-FA401CB72B52}" destId="{1029B827-57F4-FC41-81D1-E9C5BC2E0736}" srcOrd="4" destOrd="0" presId="urn:microsoft.com/office/officeart/2005/8/layout/vProcess5"/>
    <dgm:cxn modelId="{805BFEEE-8AA8-6E43-9182-DBB353B78648}" type="presParOf" srcId="{D5FCE71B-048D-484B-8C02-FA401CB72B52}" destId="{27D74D00-AC7D-A14F-951B-FF1BCD85F27C}" srcOrd="5" destOrd="0" presId="urn:microsoft.com/office/officeart/2005/8/layout/vProcess5"/>
    <dgm:cxn modelId="{B2F2D969-97C5-954F-9B73-F0FF3FD6D926}" type="presParOf" srcId="{D5FCE71B-048D-484B-8C02-FA401CB72B52}" destId="{B41E7EA8-8F6A-3648-A464-64793F91BAC1}" srcOrd="6" destOrd="0" presId="urn:microsoft.com/office/officeart/2005/8/layout/vProcess5"/>
    <dgm:cxn modelId="{D435BFE2-D4EA-BE44-8F3A-2B80E1A137F7}" type="presParOf" srcId="{D5FCE71B-048D-484B-8C02-FA401CB72B52}" destId="{E214D264-CA8E-804A-B435-18F4F963A81D}" srcOrd="7" destOrd="0" presId="urn:microsoft.com/office/officeart/2005/8/layout/vProcess5"/>
    <dgm:cxn modelId="{358978F0-B360-4840-AE33-0EC7EE75BC9F}" type="presParOf" srcId="{D5FCE71B-048D-484B-8C02-FA401CB72B52}" destId="{316B9B03-7A45-FB4F-8D38-01207983E3AF}" srcOrd="8" destOrd="0" presId="urn:microsoft.com/office/officeart/2005/8/layout/vProcess5"/>
    <dgm:cxn modelId="{14F1DDF7-D2B1-D043-89F0-EAEBE8E52288}" type="presParOf" srcId="{D5FCE71B-048D-484B-8C02-FA401CB72B52}" destId="{1C8687B0-6856-4F48-9E21-0292243AD2CA}" srcOrd="9" destOrd="0" presId="urn:microsoft.com/office/officeart/2005/8/layout/vProcess5"/>
    <dgm:cxn modelId="{FF4053BF-FACC-DF43-95F1-6FFE55FBCF90}" type="presParOf" srcId="{D5FCE71B-048D-484B-8C02-FA401CB72B52}" destId="{0E179BAA-B88A-9143-BA07-E91019F35265}" srcOrd="10" destOrd="0" presId="urn:microsoft.com/office/officeart/2005/8/layout/vProcess5"/>
    <dgm:cxn modelId="{B9C0B8BA-7B5F-824B-9E1F-1DAB236BA942}" type="presParOf" srcId="{D5FCE71B-048D-484B-8C02-FA401CB72B52}" destId="{C449788A-E22B-7A4D-A6E7-5AEDF43F8C35}" srcOrd="11" destOrd="0" presId="urn:microsoft.com/office/officeart/2005/8/layout/vProcess5"/>
    <dgm:cxn modelId="{6ADF0848-3F2B-0D41-BAAF-7967E4A7B35A}" type="presParOf" srcId="{D5FCE71B-048D-484B-8C02-FA401CB72B52}" destId="{CB493757-6DD2-3846-A1B0-E181C861A8A9}" srcOrd="12" destOrd="0" presId="urn:microsoft.com/office/officeart/2005/8/layout/vProcess5"/>
    <dgm:cxn modelId="{AB4FE68F-0C27-EF45-AD95-8DF307EDEA48}" type="presParOf" srcId="{D5FCE71B-048D-484B-8C02-FA401CB72B52}" destId="{EA7E9C7A-E3EF-4B4A-A129-5A6EC2C99C87}" srcOrd="13" destOrd="0" presId="urn:microsoft.com/office/officeart/2005/8/layout/vProcess5"/>
    <dgm:cxn modelId="{C4EE2948-8C07-7946-B36C-5797D6D28C37}" type="presParOf" srcId="{D5FCE71B-048D-484B-8C02-FA401CB72B52}" destId="{67A9B974-172C-974E-B233-606CCE84C0C5}"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CE5AB9-7B85-474F-840D-DCAC33C4C89A}" type="doc">
      <dgm:prSet loTypeId="urn:microsoft.com/office/officeart/2008/layout/LinedList" loCatId="list" qsTypeId="urn:microsoft.com/office/officeart/2005/8/quickstyle/simple4" qsCatId="simple" csTypeId="urn:microsoft.com/office/officeart/2005/8/colors/colorful1" csCatId="colorful"/>
      <dgm:spPr/>
      <dgm:t>
        <a:bodyPr/>
        <a:lstStyle/>
        <a:p>
          <a:endParaRPr lang="en-US"/>
        </a:p>
      </dgm:t>
    </dgm:pt>
    <dgm:pt modelId="{30DD0EF5-EDB2-45B8-ADE4-275967BFD9B6}">
      <dgm:prSet/>
      <dgm:spPr/>
      <dgm:t>
        <a:bodyPr/>
        <a:lstStyle/>
        <a:p>
          <a:r>
            <a:rPr lang="nb-NO"/>
            <a:t>"</a:t>
          </a:r>
          <a:r>
            <a:rPr lang="nb-NO" b="1"/>
            <a:t>There are decades where nothing happens; and there are weeks where decades happen</a:t>
          </a:r>
          <a:r>
            <a:rPr lang="nb-NO"/>
            <a:t>"—</a:t>
          </a:r>
          <a:endParaRPr lang="en-US"/>
        </a:p>
      </dgm:t>
    </dgm:pt>
    <dgm:pt modelId="{266C283D-B586-4162-BEA4-D62E244DE35F}" type="parTrans" cxnId="{C110F58D-6F4E-4611-9461-E3E34BEA9A63}">
      <dgm:prSet/>
      <dgm:spPr/>
      <dgm:t>
        <a:bodyPr/>
        <a:lstStyle/>
        <a:p>
          <a:endParaRPr lang="en-US"/>
        </a:p>
      </dgm:t>
    </dgm:pt>
    <dgm:pt modelId="{3BE1D2CF-4E9B-470D-88B2-84CB827A9245}" type="sibTrans" cxnId="{C110F58D-6F4E-4611-9461-E3E34BEA9A63}">
      <dgm:prSet/>
      <dgm:spPr/>
      <dgm:t>
        <a:bodyPr/>
        <a:lstStyle/>
        <a:p>
          <a:endParaRPr lang="en-US"/>
        </a:p>
      </dgm:t>
    </dgm:pt>
    <dgm:pt modelId="{E8E93029-D0F7-41E3-8F33-98728AC15A29}">
      <dgm:prSet/>
      <dgm:spPr/>
      <dgm:t>
        <a:bodyPr/>
        <a:lstStyle/>
        <a:p>
          <a:r>
            <a:rPr lang="nb-NO"/>
            <a:t>Vladimir Ilyich Lenin.</a:t>
          </a:r>
          <a:endParaRPr lang="en-US"/>
        </a:p>
      </dgm:t>
    </dgm:pt>
    <dgm:pt modelId="{646C278B-67FF-4E3E-88A2-069D0EF63D25}" type="parTrans" cxnId="{577F5C4B-3F53-4B41-A4EE-BCC39DDBEDC6}">
      <dgm:prSet/>
      <dgm:spPr/>
      <dgm:t>
        <a:bodyPr/>
        <a:lstStyle/>
        <a:p>
          <a:endParaRPr lang="en-US"/>
        </a:p>
      </dgm:t>
    </dgm:pt>
    <dgm:pt modelId="{1007BF3B-2DF0-4E7F-B4D9-A7204AEBCBFF}" type="sibTrans" cxnId="{577F5C4B-3F53-4B41-A4EE-BCC39DDBEDC6}">
      <dgm:prSet/>
      <dgm:spPr/>
      <dgm:t>
        <a:bodyPr/>
        <a:lstStyle/>
        <a:p>
          <a:endParaRPr lang="en-US"/>
        </a:p>
      </dgm:t>
    </dgm:pt>
    <dgm:pt modelId="{FF0151D3-0468-E640-AE05-546955B97AFA}" type="pres">
      <dgm:prSet presAssocID="{F5CE5AB9-7B85-474F-840D-DCAC33C4C89A}" presName="vert0" presStyleCnt="0">
        <dgm:presLayoutVars>
          <dgm:dir/>
          <dgm:animOne val="branch"/>
          <dgm:animLvl val="lvl"/>
        </dgm:presLayoutVars>
      </dgm:prSet>
      <dgm:spPr/>
    </dgm:pt>
    <dgm:pt modelId="{0244338D-64F4-E047-AEFF-B3CC1922E975}" type="pres">
      <dgm:prSet presAssocID="{30DD0EF5-EDB2-45B8-ADE4-275967BFD9B6}" presName="thickLine" presStyleLbl="alignNode1" presStyleIdx="0" presStyleCnt="2"/>
      <dgm:spPr/>
    </dgm:pt>
    <dgm:pt modelId="{3BA09E96-BF22-2943-A7FA-4E60C1698D6C}" type="pres">
      <dgm:prSet presAssocID="{30DD0EF5-EDB2-45B8-ADE4-275967BFD9B6}" presName="horz1" presStyleCnt="0"/>
      <dgm:spPr/>
    </dgm:pt>
    <dgm:pt modelId="{2CEB49AA-A0D5-7B49-8098-FBAC3AD8B901}" type="pres">
      <dgm:prSet presAssocID="{30DD0EF5-EDB2-45B8-ADE4-275967BFD9B6}" presName="tx1" presStyleLbl="revTx" presStyleIdx="0" presStyleCnt="2"/>
      <dgm:spPr/>
    </dgm:pt>
    <dgm:pt modelId="{B84BB114-1190-2248-9A98-80229345CCAE}" type="pres">
      <dgm:prSet presAssocID="{30DD0EF5-EDB2-45B8-ADE4-275967BFD9B6}" presName="vert1" presStyleCnt="0"/>
      <dgm:spPr/>
    </dgm:pt>
    <dgm:pt modelId="{A9588F2D-DBFB-6848-80A0-2B6567D58C10}" type="pres">
      <dgm:prSet presAssocID="{E8E93029-D0F7-41E3-8F33-98728AC15A29}" presName="thickLine" presStyleLbl="alignNode1" presStyleIdx="1" presStyleCnt="2"/>
      <dgm:spPr/>
    </dgm:pt>
    <dgm:pt modelId="{55EEC0DD-21E8-3444-819B-D4A29810B8DA}" type="pres">
      <dgm:prSet presAssocID="{E8E93029-D0F7-41E3-8F33-98728AC15A29}" presName="horz1" presStyleCnt="0"/>
      <dgm:spPr/>
    </dgm:pt>
    <dgm:pt modelId="{A21610AC-CCB4-9B41-9055-E051C2887E87}" type="pres">
      <dgm:prSet presAssocID="{E8E93029-D0F7-41E3-8F33-98728AC15A29}" presName="tx1" presStyleLbl="revTx" presStyleIdx="1" presStyleCnt="2"/>
      <dgm:spPr/>
    </dgm:pt>
    <dgm:pt modelId="{CCFF0338-4D77-5A4B-9890-F7CFFECFDED5}" type="pres">
      <dgm:prSet presAssocID="{E8E93029-D0F7-41E3-8F33-98728AC15A29}" presName="vert1" presStyleCnt="0"/>
      <dgm:spPr/>
    </dgm:pt>
  </dgm:ptLst>
  <dgm:cxnLst>
    <dgm:cxn modelId="{577F5C4B-3F53-4B41-A4EE-BCC39DDBEDC6}" srcId="{F5CE5AB9-7B85-474F-840D-DCAC33C4C89A}" destId="{E8E93029-D0F7-41E3-8F33-98728AC15A29}" srcOrd="1" destOrd="0" parTransId="{646C278B-67FF-4E3E-88A2-069D0EF63D25}" sibTransId="{1007BF3B-2DF0-4E7F-B4D9-A7204AEBCBFF}"/>
    <dgm:cxn modelId="{92820382-085A-B848-BD1B-8B1968756625}" type="presOf" srcId="{F5CE5AB9-7B85-474F-840D-DCAC33C4C89A}" destId="{FF0151D3-0468-E640-AE05-546955B97AFA}" srcOrd="0" destOrd="0" presId="urn:microsoft.com/office/officeart/2008/layout/LinedList"/>
    <dgm:cxn modelId="{C110F58D-6F4E-4611-9461-E3E34BEA9A63}" srcId="{F5CE5AB9-7B85-474F-840D-DCAC33C4C89A}" destId="{30DD0EF5-EDB2-45B8-ADE4-275967BFD9B6}" srcOrd="0" destOrd="0" parTransId="{266C283D-B586-4162-BEA4-D62E244DE35F}" sibTransId="{3BE1D2CF-4E9B-470D-88B2-84CB827A9245}"/>
    <dgm:cxn modelId="{8CBF849F-C81F-624A-AF33-2BE61345858A}" type="presOf" srcId="{30DD0EF5-EDB2-45B8-ADE4-275967BFD9B6}" destId="{2CEB49AA-A0D5-7B49-8098-FBAC3AD8B901}" srcOrd="0" destOrd="0" presId="urn:microsoft.com/office/officeart/2008/layout/LinedList"/>
    <dgm:cxn modelId="{437A4ECD-3396-E34C-B011-0D78AC01E7C6}" type="presOf" srcId="{E8E93029-D0F7-41E3-8F33-98728AC15A29}" destId="{A21610AC-CCB4-9B41-9055-E051C2887E87}" srcOrd="0" destOrd="0" presId="urn:microsoft.com/office/officeart/2008/layout/LinedList"/>
    <dgm:cxn modelId="{B0953B04-BCD9-984E-AD57-F3DAED0D0802}" type="presParOf" srcId="{FF0151D3-0468-E640-AE05-546955B97AFA}" destId="{0244338D-64F4-E047-AEFF-B3CC1922E975}" srcOrd="0" destOrd="0" presId="urn:microsoft.com/office/officeart/2008/layout/LinedList"/>
    <dgm:cxn modelId="{CDCB1EA3-6F54-DC4C-BFF5-9A8CD53423A5}" type="presParOf" srcId="{FF0151D3-0468-E640-AE05-546955B97AFA}" destId="{3BA09E96-BF22-2943-A7FA-4E60C1698D6C}" srcOrd="1" destOrd="0" presId="urn:microsoft.com/office/officeart/2008/layout/LinedList"/>
    <dgm:cxn modelId="{8C184F07-B0E7-DF41-854E-45E6D170DD81}" type="presParOf" srcId="{3BA09E96-BF22-2943-A7FA-4E60C1698D6C}" destId="{2CEB49AA-A0D5-7B49-8098-FBAC3AD8B901}" srcOrd="0" destOrd="0" presId="urn:microsoft.com/office/officeart/2008/layout/LinedList"/>
    <dgm:cxn modelId="{822BB074-D97C-9241-AB0F-56D8FD476C61}" type="presParOf" srcId="{3BA09E96-BF22-2943-A7FA-4E60C1698D6C}" destId="{B84BB114-1190-2248-9A98-80229345CCAE}" srcOrd="1" destOrd="0" presId="urn:microsoft.com/office/officeart/2008/layout/LinedList"/>
    <dgm:cxn modelId="{BBB8EAC3-BBE7-CD4C-977D-1CE77A9A15C1}" type="presParOf" srcId="{FF0151D3-0468-E640-AE05-546955B97AFA}" destId="{A9588F2D-DBFB-6848-80A0-2B6567D58C10}" srcOrd="2" destOrd="0" presId="urn:microsoft.com/office/officeart/2008/layout/LinedList"/>
    <dgm:cxn modelId="{626E8E6F-F8F3-344F-A270-0A4F731ED656}" type="presParOf" srcId="{FF0151D3-0468-E640-AE05-546955B97AFA}" destId="{55EEC0DD-21E8-3444-819B-D4A29810B8DA}" srcOrd="3" destOrd="0" presId="urn:microsoft.com/office/officeart/2008/layout/LinedList"/>
    <dgm:cxn modelId="{C9628A15-7FA8-4F4C-A965-C0A88E7899D8}" type="presParOf" srcId="{55EEC0DD-21E8-3444-819B-D4A29810B8DA}" destId="{A21610AC-CCB4-9B41-9055-E051C2887E87}" srcOrd="0" destOrd="0" presId="urn:microsoft.com/office/officeart/2008/layout/LinedList"/>
    <dgm:cxn modelId="{FCA30A17-FFF6-044D-B75F-F3923FE6DC7D}" type="presParOf" srcId="{55EEC0DD-21E8-3444-819B-D4A29810B8DA}" destId="{CCFF0338-4D77-5A4B-9890-F7CFFECFDED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917DFD-6785-4F46-A118-B1D10A041064}"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7AF8D49B-A65F-4A34-85D5-666276A8733B}">
      <dgm:prSet/>
      <dgm:spPr/>
      <dgm:t>
        <a:bodyPr/>
        <a:lstStyle/>
        <a:p>
          <a:r>
            <a:rPr lang="nb-NO" dirty="0"/>
            <a:t>Klimakrisen og bærekraft</a:t>
          </a:r>
          <a:endParaRPr lang="en-US" dirty="0"/>
        </a:p>
      </dgm:t>
    </dgm:pt>
    <dgm:pt modelId="{137BEAA9-E8F4-49B2-BC69-CFFB88E4D9DC}" type="parTrans" cxnId="{699839F6-316F-4D16-B614-E6C262922B2B}">
      <dgm:prSet/>
      <dgm:spPr/>
      <dgm:t>
        <a:bodyPr/>
        <a:lstStyle/>
        <a:p>
          <a:endParaRPr lang="en-US"/>
        </a:p>
      </dgm:t>
    </dgm:pt>
    <dgm:pt modelId="{AA171106-AC8C-4181-834B-0918D65D791A}" type="sibTrans" cxnId="{699839F6-316F-4D16-B614-E6C262922B2B}">
      <dgm:prSet/>
      <dgm:spPr/>
      <dgm:t>
        <a:bodyPr/>
        <a:lstStyle/>
        <a:p>
          <a:endParaRPr lang="en-US"/>
        </a:p>
      </dgm:t>
    </dgm:pt>
    <dgm:pt modelId="{90462CB4-F1A5-469D-A2F0-F1FCF08E8600}">
      <dgm:prSet/>
      <dgm:spPr/>
      <dgm:t>
        <a:bodyPr/>
        <a:lstStyle/>
        <a:p>
          <a:r>
            <a:rPr lang="nb-NO"/>
            <a:t>Omstilling av arbeidsliv</a:t>
          </a:r>
          <a:endParaRPr lang="en-US"/>
        </a:p>
      </dgm:t>
    </dgm:pt>
    <dgm:pt modelId="{C7D501A9-0959-4052-824F-1C5F5573D1A1}" type="parTrans" cxnId="{0672365E-713A-4D7F-BD60-99F04AF0EDD6}">
      <dgm:prSet/>
      <dgm:spPr/>
      <dgm:t>
        <a:bodyPr/>
        <a:lstStyle/>
        <a:p>
          <a:endParaRPr lang="en-US"/>
        </a:p>
      </dgm:t>
    </dgm:pt>
    <dgm:pt modelId="{641A31DC-27DF-47B9-BB61-4BFC8534A032}" type="sibTrans" cxnId="{0672365E-713A-4D7F-BD60-99F04AF0EDD6}">
      <dgm:prSet/>
      <dgm:spPr/>
      <dgm:t>
        <a:bodyPr/>
        <a:lstStyle/>
        <a:p>
          <a:endParaRPr lang="en-US"/>
        </a:p>
      </dgm:t>
    </dgm:pt>
    <dgm:pt modelId="{F4754267-E00A-4270-AEED-4746C7961E56}">
      <dgm:prSet/>
      <dgm:spPr/>
      <dgm:t>
        <a:bodyPr/>
        <a:lstStyle/>
        <a:p>
          <a:r>
            <a:rPr lang="nb-NO"/>
            <a:t>Eldrebølgen</a:t>
          </a:r>
          <a:endParaRPr lang="en-US"/>
        </a:p>
      </dgm:t>
    </dgm:pt>
    <dgm:pt modelId="{8598BED9-63B5-4D27-9602-114DFE677944}" type="parTrans" cxnId="{7162879F-4A8E-4B73-8E34-1CD10CBBB10B}">
      <dgm:prSet/>
      <dgm:spPr/>
      <dgm:t>
        <a:bodyPr/>
        <a:lstStyle/>
        <a:p>
          <a:endParaRPr lang="en-US"/>
        </a:p>
      </dgm:t>
    </dgm:pt>
    <dgm:pt modelId="{1F0A8411-3503-4ED8-A65D-F0341DBE1B93}" type="sibTrans" cxnId="{7162879F-4A8E-4B73-8E34-1CD10CBBB10B}">
      <dgm:prSet/>
      <dgm:spPr/>
      <dgm:t>
        <a:bodyPr/>
        <a:lstStyle/>
        <a:p>
          <a:endParaRPr lang="en-US"/>
        </a:p>
      </dgm:t>
    </dgm:pt>
    <dgm:pt modelId="{2B4FE594-6188-4229-BE11-100FD7D22C5E}">
      <dgm:prSet/>
      <dgm:spPr/>
      <dgm:t>
        <a:bodyPr/>
        <a:lstStyle/>
        <a:p>
          <a:r>
            <a:rPr lang="en-US" dirty="0" err="1"/>
            <a:t>Makten</a:t>
          </a:r>
          <a:r>
            <a:rPr lang="en-US" dirty="0"/>
            <a:t> </a:t>
          </a:r>
          <a:r>
            <a:rPr lang="en-US" dirty="0" err="1"/>
            <a:t>i</a:t>
          </a:r>
          <a:r>
            <a:rPr lang="en-US" dirty="0"/>
            <a:t> </a:t>
          </a:r>
          <a:r>
            <a:rPr lang="en-US" dirty="0" err="1"/>
            <a:t>verden</a:t>
          </a:r>
          <a:r>
            <a:rPr lang="en-US" dirty="0"/>
            <a:t> </a:t>
          </a:r>
          <a:r>
            <a:rPr lang="en-US" dirty="0" err="1"/>
            <a:t>flyttes</a:t>
          </a:r>
          <a:r>
            <a:rPr lang="en-US" dirty="0"/>
            <a:t> </a:t>
          </a:r>
          <a:r>
            <a:rPr lang="en-US" dirty="0" err="1"/>
            <a:t>fra</a:t>
          </a:r>
          <a:r>
            <a:rPr lang="en-US" dirty="0"/>
            <a:t> vest </a:t>
          </a:r>
          <a:r>
            <a:rPr lang="en-US" dirty="0" err="1"/>
            <a:t>til</a:t>
          </a:r>
          <a:r>
            <a:rPr lang="en-US" dirty="0"/>
            <a:t> </a:t>
          </a:r>
          <a:r>
            <a:rPr lang="en-US" dirty="0" err="1"/>
            <a:t>øst</a:t>
          </a:r>
          <a:endParaRPr lang="en-US" dirty="0"/>
        </a:p>
      </dgm:t>
    </dgm:pt>
    <dgm:pt modelId="{3C883848-A16C-4346-881B-6B78817BE60A}" type="parTrans" cxnId="{04C1B396-8FDF-4B8D-BD12-223787CB84DA}">
      <dgm:prSet/>
      <dgm:spPr/>
      <dgm:t>
        <a:bodyPr/>
        <a:lstStyle/>
        <a:p>
          <a:endParaRPr lang="en-US"/>
        </a:p>
      </dgm:t>
    </dgm:pt>
    <dgm:pt modelId="{A85D7F28-EDA9-453F-BF98-E83193D63680}" type="sibTrans" cxnId="{04C1B396-8FDF-4B8D-BD12-223787CB84DA}">
      <dgm:prSet/>
      <dgm:spPr/>
      <dgm:t>
        <a:bodyPr/>
        <a:lstStyle/>
        <a:p>
          <a:endParaRPr lang="en-US"/>
        </a:p>
      </dgm:t>
    </dgm:pt>
    <dgm:pt modelId="{D90E2295-DF0A-644F-8425-BE875C5CD51E}">
      <dgm:prSet/>
      <dgm:spPr/>
      <dgm:t>
        <a:bodyPr/>
        <a:lstStyle/>
        <a:p>
          <a:r>
            <a:rPr lang="nb-NO" dirty="0"/>
            <a:t>Digitalisering og omstilling i et økende tempo</a:t>
          </a:r>
        </a:p>
      </dgm:t>
    </dgm:pt>
    <dgm:pt modelId="{C49A7B4A-01C9-374E-9947-F65503E71D06}" type="parTrans" cxnId="{59258502-79A6-7A49-AD05-0FD9CCDB95CD}">
      <dgm:prSet/>
      <dgm:spPr/>
      <dgm:t>
        <a:bodyPr/>
        <a:lstStyle/>
        <a:p>
          <a:endParaRPr lang="nb-NO"/>
        </a:p>
      </dgm:t>
    </dgm:pt>
    <dgm:pt modelId="{31F8D779-E64E-4046-BB18-4D95F627D138}" type="sibTrans" cxnId="{59258502-79A6-7A49-AD05-0FD9CCDB95CD}">
      <dgm:prSet/>
      <dgm:spPr/>
      <dgm:t>
        <a:bodyPr/>
        <a:lstStyle/>
        <a:p>
          <a:endParaRPr lang="nb-NO"/>
        </a:p>
      </dgm:t>
    </dgm:pt>
    <dgm:pt modelId="{D5FCE71B-048D-484B-8C02-FA401CB72B52}" type="pres">
      <dgm:prSet presAssocID="{F8917DFD-6785-4F46-A118-B1D10A041064}" presName="outerComposite" presStyleCnt="0">
        <dgm:presLayoutVars>
          <dgm:chMax val="5"/>
          <dgm:dir/>
          <dgm:resizeHandles val="exact"/>
        </dgm:presLayoutVars>
      </dgm:prSet>
      <dgm:spPr/>
    </dgm:pt>
    <dgm:pt modelId="{1C036331-011C-2E43-AFF2-DB16C9177609}" type="pres">
      <dgm:prSet presAssocID="{F8917DFD-6785-4F46-A118-B1D10A041064}" presName="dummyMaxCanvas" presStyleCnt="0">
        <dgm:presLayoutVars/>
      </dgm:prSet>
      <dgm:spPr/>
    </dgm:pt>
    <dgm:pt modelId="{05D7246A-6950-1742-9F8F-F6220FA29C43}" type="pres">
      <dgm:prSet presAssocID="{F8917DFD-6785-4F46-A118-B1D10A041064}" presName="FiveNodes_1" presStyleLbl="node1" presStyleIdx="0" presStyleCnt="5">
        <dgm:presLayoutVars>
          <dgm:bulletEnabled val="1"/>
        </dgm:presLayoutVars>
      </dgm:prSet>
      <dgm:spPr/>
    </dgm:pt>
    <dgm:pt modelId="{55721E53-100B-F044-B6C9-D3BE9E45E43F}" type="pres">
      <dgm:prSet presAssocID="{F8917DFD-6785-4F46-A118-B1D10A041064}" presName="FiveNodes_2" presStyleLbl="node1" presStyleIdx="1" presStyleCnt="5">
        <dgm:presLayoutVars>
          <dgm:bulletEnabled val="1"/>
        </dgm:presLayoutVars>
      </dgm:prSet>
      <dgm:spPr/>
    </dgm:pt>
    <dgm:pt modelId="{D32BC6AA-4DD7-8A4F-A9D7-FFE17597FDF0}" type="pres">
      <dgm:prSet presAssocID="{F8917DFD-6785-4F46-A118-B1D10A041064}" presName="FiveNodes_3" presStyleLbl="node1" presStyleIdx="2" presStyleCnt="5">
        <dgm:presLayoutVars>
          <dgm:bulletEnabled val="1"/>
        </dgm:presLayoutVars>
      </dgm:prSet>
      <dgm:spPr/>
    </dgm:pt>
    <dgm:pt modelId="{1029B827-57F4-FC41-81D1-E9C5BC2E0736}" type="pres">
      <dgm:prSet presAssocID="{F8917DFD-6785-4F46-A118-B1D10A041064}" presName="FiveNodes_4" presStyleLbl="node1" presStyleIdx="3" presStyleCnt="5">
        <dgm:presLayoutVars>
          <dgm:bulletEnabled val="1"/>
        </dgm:presLayoutVars>
      </dgm:prSet>
      <dgm:spPr/>
    </dgm:pt>
    <dgm:pt modelId="{27D74D00-AC7D-A14F-951B-FF1BCD85F27C}" type="pres">
      <dgm:prSet presAssocID="{F8917DFD-6785-4F46-A118-B1D10A041064}" presName="FiveNodes_5" presStyleLbl="node1" presStyleIdx="4" presStyleCnt="5">
        <dgm:presLayoutVars>
          <dgm:bulletEnabled val="1"/>
        </dgm:presLayoutVars>
      </dgm:prSet>
      <dgm:spPr/>
    </dgm:pt>
    <dgm:pt modelId="{B41E7EA8-8F6A-3648-A464-64793F91BAC1}" type="pres">
      <dgm:prSet presAssocID="{F8917DFD-6785-4F46-A118-B1D10A041064}" presName="FiveConn_1-2" presStyleLbl="fgAccFollowNode1" presStyleIdx="0" presStyleCnt="4">
        <dgm:presLayoutVars>
          <dgm:bulletEnabled val="1"/>
        </dgm:presLayoutVars>
      </dgm:prSet>
      <dgm:spPr/>
    </dgm:pt>
    <dgm:pt modelId="{E214D264-CA8E-804A-B435-18F4F963A81D}" type="pres">
      <dgm:prSet presAssocID="{F8917DFD-6785-4F46-A118-B1D10A041064}" presName="FiveConn_2-3" presStyleLbl="fgAccFollowNode1" presStyleIdx="1" presStyleCnt="4">
        <dgm:presLayoutVars>
          <dgm:bulletEnabled val="1"/>
        </dgm:presLayoutVars>
      </dgm:prSet>
      <dgm:spPr/>
    </dgm:pt>
    <dgm:pt modelId="{316B9B03-7A45-FB4F-8D38-01207983E3AF}" type="pres">
      <dgm:prSet presAssocID="{F8917DFD-6785-4F46-A118-B1D10A041064}" presName="FiveConn_3-4" presStyleLbl="fgAccFollowNode1" presStyleIdx="2" presStyleCnt="4">
        <dgm:presLayoutVars>
          <dgm:bulletEnabled val="1"/>
        </dgm:presLayoutVars>
      </dgm:prSet>
      <dgm:spPr/>
    </dgm:pt>
    <dgm:pt modelId="{1C8687B0-6856-4F48-9E21-0292243AD2CA}" type="pres">
      <dgm:prSet presAssocID="{F8917DFD-6785-4F46-A118-B1D10A041064}" presName="FiveConn_4-5" presStyleLbl="fgAccFollowNode1" presStyleIdx="3" presStyleCnt="4">
        <dgm:presLayoutVars>
          <dgm:bulletEnabled val="1"/>
        </dgm:presLayoutVars>
      </dgm:prSet>
      <dgm:spPr/>
    </dgm:pt>
    <dgm:pt modelId="{0E179BAA-B88A-9143-BA07-E91019F35265}" type="pres">
      <dgm:prSet presAssocID="{F8917DFD-6785-4F46-A118-B1D10A041064}" presName="FiveNodes_1_text" presStyleLbl="node1" presStyleIdx="4" presStyleCnt="5">
        <dgm:presLayoutVars>
          <dgm:bulletEnabled val="1"/>
        </dgm:presLayoutVars>
      </dgm:prSet>
      <dgm:spPr/>
    </dgm:pt>
    <dgm:pt modelId="{C449788A-E22B-7A4D-A6E7-5AEDF43F8C35}" type="pres">
      <dgm:prSet presAssocID="{F8917DFD-6785-4F46-A118-B1D10A041064}" presName="FiveNodes_2_text" presStyleLbl="node1" presStyleIdx="4" presStyleCnt="5">
        <dgm:presLayoutVars>
          <dgm:bulletEnabled val="1"/>
        </dgm:presLayoutVars>
      </dgm:prSet>
      <dgm:spPr/>
    </dgm:pt>
    <dgm:pt modelId="{CB493757-6DD2-3846-A1B0-E181C861A8A9}" type="pres">
      <dgm:prSet presAssocID="{F8917DFD-6785-4F46-A118-B1D10A041064}" presName="FiveNodes_3_text" presStyleLbl="node1" presStyleIdx="4" presStyleCnt="5">
        <dgm:presLayoutVars>
          <dgm:bulletEnabled val="1"/>
        </dgm:presLayoutVars>
      </dgm:prSet>
      <dgm:spPr/>
    </dgm:pt>
    <dgm:pt modelId="{EA7E9C7A-E3EF-4B4A-A129-5A6EC2C99C87}" type="pres">
      <dgm:prSet presAssocID="{F8917DFD-6785-4F46-A118-B1D10A041064}" presName="FiveNodes_4_text" presStyleLbl="node1" presStyleIdx="4" presStyleCnt="5">
        <dgm:presLayoutVars>
          <dgm:bulletEnabled val="1"/>
        </dgm:presLayoutVars>
      </dgm:prSet>
      <dgm:spPr/>
    </dgm:pt>
    <dgm:pt modelId="{67A9B974-172C-974E-B233-606CCE84C0C5}" type="pres">
      <dgm:prSet presAssocID="{F8917DFD-6785-4F46-A118-B1D10A041064}" presName="FiveNodes_5_text" presStyleLbl="node1" presStyleIdx="4" presStyleCnt="5">
        <dgm:presLayoutVars>
          <dgm:bulletEnabled val="1"/>
        </dgm:presLayoutVars>
      </dgm:prSet>
      <dgm:spPr/>
    </dgm:pt>
  </dgm:ptLst>
  <dgm:cxnLst>
    <dgm:cxn modelId="{7F591F01-1696-6741-A71F-58F532FC8A80}" type="presOf" srcId="{F4754267-E00A-4270-AEED-4746C7961E56}" destId="{D32BC6AA-4DD7-8A4F-A9D7-FFE17597FDF0}" srcOrd="0" destOrd="0" presId="urn:microsoft.com/office/officeart/2005/8/layout/vProcess5"/>
    <dgm:cxn modelId="{59258502-79A6-7A49-AD05-0FD9CCDB95CD}" srcId="{F8917DFD-6785-4F46-A118-B1D10A041064}" destId="{D90E2295-DF0A-644F-8425-BE875C5CD51E}" srcOrd="4" destOrd="0" parTransId="{C49A7B4A-01C9-374E-9947-F65503E71D06}" sibTransId="{31F8D779-E64E-4046-BB18-4D95F627D138}"/>
    <dgm:cxn modelId="{9C909021-5786-3449-80D0-8372EE081EF1}" type="presOf" srcId="{90462CB4-F1A5-469D-A2F0-F1FCF08E8600}" destId="{C449788A-E22B-7A4D-A6E7-5AEDF43F8C35}" srcOrd="1" destOrd="0" presId="urn:microsoft.com/office/officeart/2005/8/layout/vProcess5"/>
    <dgm:cxn modelId="{63CC6927-2BD8-7E4F-841E-0D4BBE652F22}" type="presOf" srcId="{D90E2295-DF0A-644F-8425-BE875C5CD51E}" destId="{67A9B974-172C-974E-B233-606CCE84C0C5}" srcOrd="1" destOrd="0" presId="urn:microsoft.com/office/officeart/2005/8/layout/vProcess5"/>
    <dgm:cxn modelId="{4CCFD03E-CFB8-8940-A51A-78D3A551930F}" type="presOf" srcId="{D90E2295-DF0A-644F-8425-BE875C5CD51E}" destId="{27D74D00-AC7D-A14F-951B-FF1BCD85F27C}" srcOrd="0" destOrd="0" presId="urn:microsoft.com/office/officeart/2005/8/layout/vProcess5"/>
    <dgm:cxn modelId="{674CF142-5856-D64F-8ECE-67C54C7CBF0C}" type="presOf" srcId="{2B4FE594-6188-4229-BE11-100FD7D22C5E}" destId="{1029B827-57F4-FC41-81D1-E9C5BC2E0736}" srcOrd="0" destOrd="0" presId="urn:microsoft.com/office/officeart/2005/8/layout/vProcess5"/>
    <dgm:cxn modelId="{658E6453-6BDF-D944-BC44-650D7B8EE34F}" type="presOf" srcId="{A85D7F28-EDA9-453F-BF98-E83193D63680}" destId="{1C8687B0-6856-4F48-9E21-0292243AD2CA}" srcOrd="0" destOrd="0" presId="urn:microsoft.com/office/officeart/2005/8/layout/vProcess5"/>
    <dgm:cxn modelId="{6AC79953-0A22-954A-AD1B-EDA3783F3C64}" type="presOf" srcId="{90462CB4-F1A5-469D-A2F0-F1FCF08E8600}" destId="{55721E53-100B-F044-B6C9-D3BE9E45E43F}" srcOrd="0" destOrd="0" presId="urn:microsoft.com/office/officeart/2005/8/layout/vProcess5"/>
    <dgm:cxn modelId="{9B0A325D-6DD6-2C4F-B98A-680505DE62D0}" type="presOf" srcId="{7AF8D49B-A65F-4A34-85D5-666276A8733B}" destId="{0E179BAA-B88A-9143-BA07-E91019F35265}" srcOrd="1" destOrd="0" presId="urn:microsoft.com/office/officeart/2005/8/layout/vProcess5"/>
    <dgm:cxn modelId="{0672365E-713A-4D7F-BD60-99F04AF0EDD6}" srcId="{F8917DFD-6785-4F46-A118-B1D10A041064}" destId="{90462CB4-F1A5-469D-A2F0-F1FCF08E8600}" srcOrd="1" destOrd="0" parTransId="{C7D501A9-0959-4052-824F-1C5F5573D1A1}" sibTransId="{641A31DC-27DF-47B9-BB61-4BFC8534A032}"/>
    <dgm:cxn modelId="{917A655F-253E-844C-9AF1-F5E435443BED}" type="presOf" srcId="{641A31DC-27DF-47B9-BB61-4BFC8534A032}" destId="{E214D264-CA8E-804A-B435-18F4F963A81D}" srcOrd="0" destOrd="0" presId="urn:microsoft.com/office/officeart/2005/8/layout/vProcess5"/>
    <dgm:cxn modelId="{434D1365-06D3-744B-BC11-2715EE10E067}" type="presOf" srcId="{AA171106-AC8C-4181-834B-0918D65D791A}" destId="{B41E7EA8-8F6A-3648-A464-64793F91BAC1}" srcOrd="0" destOrd="0" presId="urn:microsoft.com/office/officeart/2005/8/layout/vProcess5"/>
    <dgm:cxn modelId="{AA039468-FA80-CF43-9CD2-F222BE134338}" type="presOf" srcId="{2B4FE594-6188-4229-BE11-100FD7D22C5E}" destId="{EA7E9C7A-E3EF-4B4A-A129-5A6EC2C99C87}" srcOrd="1" destOrd="0" presId="urn:microsoft.com/office/officeart/2005/8/layout/vProcess5"/>
    <dgm:cxn modelId="{2EF00982-919F-D149-B15F-9DC0EA6FB759}" type="presOf" srcId="{1F0A8411-3503-4ED8-A65D-F0341DBE1B93}" destId="{316B9B03-7A45-FB4F-8D38-01207983E3AF}" srcOrd="0" destOrd="0" presId="urn:microsoft.com/office/officeart/2005/8/layout/vProcess5"/>
    <dgm:cxn modelId="{04C1B396-8FDF-4B8D-BD12-223787CB84DA}" srcId="{F8917DFD-6785-4F46-A118-B1D10A041064}" destId="{2B4FE594-6188-4229-BE11-100FD7D22C5E}" srcOrd="3" destOrd="0" parTransId="{3C883848-A16C-4346-881B-6B78817BE60A}" sibTransId="{A85D7F28-EDA9-453F-BF98-E83193D63680}"/>
    <dgm:cxn modelId="{7162879F-4A8E-4B73-8E34-1CD10CBBB10B}" srcId="{F8917DFD-6785-4F46-A118-B1D10A041064}" destId="{F4754267-E00A-4270-AEED-4746C7961E56}" srcOrd="2" destOrd="0" parTransId="{8598BED9-63B5-4D27-9602-114DFE677944}" sibTransId="{1F0A8411-3503-4ED8-A65D-F0341DBE1B93}"/>
    <dgm:cxn modelId="{5ED422D9-2531-E94E-B112-09326CC1C3A8}" type="presOf" srcId="{F4754267-E00A-4270-AEED-4746C7961E56}" destId="{CB493757-6DD2-3846-A1B0-E181C861A8A9}" srcOrd="1" destOrd="0" presId="urn:microsoft.com/office/officeart/2005/8/layout/vProcess5"/>
    <dgm:cxn modelId="{7289B3EE-9588-8944-B1FB-765896C6163A}" type="presOf" srcId="{7AF8D49B-A65F-4A34-85D5-666276A8733B}" destId="{05D7246A-6950-1742-9F8F-F6220FA29C43}" srcOrd="0" destOrd="0" presId="urn:microsoft.com/office/officeart/2005/8/layout/vProcess5"/>
    <dgm:cxn modelId="{6AF75EEF-3B48-414B-851F-2012073A1AC9}" type="presOf" srcId="{F8917DFD-6785-4F46-A118-B1D10A041064}" destId="{D5FCE71B-048D-484B-8C02-FA401CB72B52}" srcOrd="0" destOrd="0" presId="urn:microsoft.com/office/officeart/2005/8/layout/vProcess5"/>
    <dgm:cxn modelId="{699839F6-316F-4D16-B614-E6C262922B2B}" srcId="{F8917DFD-6785-4F46-A118-B1D10A041064}" destId="{7AF8D49B-A65F-4A34-85D5-666276A8733B}" srcOrd="0" destOrd="0" parTransId="{137BEAA9-E8F4-49B2-BC69-CFFB88E4D9DC}" sibTransId="{AA171106-AC8C-4181-834B-0918D65D791A}"/>
    <dgm:cxn modelId="{0886CB67-024F-D240-BC20-C6649EA3166A}" type="presParOf" srcId="{D5FCE71B-048D-484B-8C02-FA401CB72B52}" destId="{1C036331-011C-2E43-AFF2-DB16C9177609}" srcOrd="0" destOrd="0" presId="urn:microsoft.com/office/officeart/2005/8/layout/vProcess5"/>
    <dgm:cxn modelId="{CC2DBE7A-5E38-0A45-A66F-D38FFC271918}" type="presParOf" srcId="{D5FCE71B-048D-484B-8C02-FA401CB72B52}" destId="{05D7246A-6950-1742-9F8F-F6220FA29C43}" srcOrd="1" destOrd="0" presId="urn:microsoft.com/office/officeart/2005/8/layout/vProcess5"/>
    <dgm:cxn modelId="{FFC6BB85-C828-E44F-B73E-B039264D1BB8}" type="presParOf" srcId="{D5FCE71B-048D-484B-8C02-FA401CB72B52}" destId="{55721E53-100B-F044-B6C9-D3BE9E45E43F}" srcOrd="2" destOrd="0" presId="urn:microsoft.com/office/officeart/2005/8/layout/vProcess5"/>
    <dgm:cxn modelId="{70CFC90D-48A8-BA4D-8B6A-5B4F992866A3}" type="presParOf" srcId="{D5FCE71B-048D-484B-8C02-FA401CB72B52}" destId="{D32BC6AA-4DD7-8A4F-A9D7-FFE17597FDF0}" srcOrd="3" destOrd="0" presId="urn:microsoft.com/office/officeart/2005/8/layout/vProcess5"/>
    <dgm:cxn modelId="{CE27B959-31B6-0E4B-A853-6F113C2F96D3}" type="presParOf" srcId="{D5FCE71B-048D-484B-8C02-FA401CB72B52}" destId="{1029B827-57F4-FC41-81D1-E9C5BC2E0736}" srcOrd="4" destOrd="0" presId="urn:microsoft.com/office/officeart/2005/8/layout/vProcess5"/>
    <dgm:cxn modelId="{7D5692C0-F1F2-684C-B762-D968F331AB68}" type="presParOf" srcId="{D5FCE71B-048D-484B-8C02-FA401CB72B52}" destId="{27D74D00-AC7D-A14F-951B-FF1BCD85F27C}" srcOrd="5" destOrd="0" presId="urn:microsoft.com/office/officeart/2005/8/layout/vProcess5"/>
    <dgm:cxn modelId="{28AF4DBE-0FBF-FD4C-9808-0518AD24E66F}" type="presParOf" srcId="{D5FCE71B-048D-484B-8C02-FA401CB72B52}" destId="{B41E7EA8-8F6A-3648-A464-64793F91BAC1}" srcOrd="6" destOrd="0" presId="urn:microsoft.com/office/officeart/2005/8/layout/vProcess5"/>
    <dgm:cxn modelId="{3598E3A1-FA44-904E-939A-BED230FCF0DC}" type="presParOf" srcId="{D5FCE71B-048D-484B-8C02-FA401CB72B52}" destId="{E214D264-CA8E-804A-B435-18F4F963A81D}" srcOrd="7" destOrd="0" presId="urn:microsoft.com/office/officeart/2005/8/layout/vProcess5"/>
    <dgm:cxn modelId="{DE3D0135-A25E-BD40-BC04-F4055A4BE138}" type="presParOf" srcId="{D5FCE71B-048D-484B-8C02-FA401CB72B52}" destId="{316B9B03-7A45-FB4F-8D38-01207983E3AF}" srcOrd="8" destOrd="0" presId="urn:microsoft.com/office/officeart/2005/8/layout/vProcess5"/>
    <dgm:cxn modelId="{ACECBCB8-3AA6-604B-8758-7A259E55B076}" type="presParOf" srcId="{D5FCE71B-048D-484B-8C02-FA401CB72B52}" destId="{1C8687B0-6856-4F48-9E21-0292243AD2CA}" srcOrd="9" destOrd="0" presId="urn:microsoft.com/office/officeart/2005/8/layout/vProcess5"/>
    <dgm:cxn modelId="{025B16D4-7047-2745-BB92-60DC228ACF22}" type="presParOf" srcId="{D5FCE71B-048D-484B-8C02-FA401CB72B52}" destId="{0E179BAA-B88A-9143-BA07-E91019F35265}" srcOrd="10" destOrd="0" presId="urn:microsoft.com/office/officeart/2005/8/layout/vProcess5"/>
    <dgm:cxn modelId="{CDDFC06F-7064-B144-893B-3ED12BF7AABC}" type="presParOf" srcId="{D5FCE71B-048D-484B-8C02-FA401CB72B52}" destId="{C449788A-E22B-7A4D-A6E7-5AEDF43F8C35}" srcOrd="11" destOrd="0" presId="urn:microsoft.com/office/officeart/2005/8/layout/vProcess5"/>
    <dgm:cxn modelId="{B388154E-46B6-9540-8F94-59454F491133}" type="presParOf" srcId="{D5FCE71B-048D-484B-8C02-FA401CB72B52}" destId="{CB493757-6DD2-3846-A1B0-E181C861A8A9}" srcOrd="12" destOrd="0" presId="urn:microsoft.com/office/officeart/2005/8/layout/vProcess5"/>
    <dgm:cxn modelId="{0F70FF58-2920-C547-B06A-220C0CA28C16}" type="presParOf" srcId="{D5FCE71B-048D-484B-8C02-FA401CB72B52}" destId="{EA7E9C7A-E3EF-4B4A-A129-5A6EC2C99C87}" srcOrd="13" destOrd="0" presId="urn:microsoft.com/office/officeart/2005/8/layout/vProcess5"/>
    <dgm:cxn modelId="{470F6FF5-9F70-FE42-830B-4FE41DD39520}" type="presParOf" srcId="{D5FCE71B-048D-484B-8C02-FA401CB72B52}" destId="{67A9B974-172C-974E-B233-606CCE84C0C5}"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D7246A-6950-1742-9F8F-F6220FA29C43}">
      <dsp:nvSpPr>
        <dsp:cNvPr id="0" name=""/>
        <dsp:cNvSpPr/>
      </dsp:nvSpPr>
      <dsp:spPr>
        <a:xfrm>
          <a:off x="0" y="0"/>
          <a:ext cx="7901431" cy="55939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b-NO" sz="2500" kern="1200" dirty="0"/>
            <a:t>Klimakrisen og bærekraft</a:t>
          </a:r>
          <a:endParaRPr lang="en-US" sz="2500" kern="1200" dirty="0"/>
        </a:p>
      </dsp:txBody>
      <dsp:txXfrm>
        <a:off x="16384" y="16384"/>
        <a:ext cx="7232352" cy="526626"/>
      </dsp:txXfrm>
    </dsp:sp>
    <dsp:sp modelId="{55721E53-100B-F044-B6C9-D3BE9E45E43F}">
      <dsp:nvSpPr>
        <dsp:cNvPr id="0" name=""/>
        <dsp:cNvSpPr/>
      </dsp:nvSpPr>
      <dsp:spPr>
        <a:xfrm>
          <a:off x="590042" y="637088"/>
          <a:ext cx="7901431" cy="559394"/>
        </a:xfrm>
        <a:prstGeom prst="roundRect">
          <a:avLst>
            <a:gd name="adj" fmla="val 10000"/>
          </a:avLst>
        </a:prstGeom>
        <a:solidFill>
          <a:schemeClr val="accent2">
            <a:hueOff val="-2587972"/>
            <a:satOff val="11465"/>
            <a:lumOff val="-421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b-NO" sz="2500" kern="1200"/>
            <a:t>Omstilling av arbeidsliv</a:t>
          </a:r>
          <a:endParaRPr lang="en-US" sz="2500" kern="1200"/>
        </a:p>
      </dsp:txBody>
      <dsp:txXfrm>
        <a:off x="606426" y="653472"/>
        <a:ext cx="6915015" cy="526626"/>
      </dsp:txXfrm>
    </dsp:sp>
    <dsp:sp modelId="{D32BC6AA-4DD7-8A4F-A9D7-FFE17597FDF0}">
      <dsp:nvSpPr>
        <dsp:cNvPr id="0" name=""/>
        <dsp:cNvSpPr/>
      </dsp:nvSpPr>
      <dsp:spPr>
        <a:xfrm>
          <a:off x="1180084" y="1274176"/>
          <a:ext cx="7901431" cy="559394"/>
        </a:xfrm>
        <a:prstGeom prst="roundRect">
          <a:avLst>
            <a:gd name="adj" fmla="val 10000"/>
          </a:avLst>
        </a:prstGeom>
        <a:solidFill>
          <a:schemeClr val="accent2">
            <a:hueOff val="-5175944"/>
            <a:satOff val="22930"/>
            <a:lumOff val="-843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b-NO" sz="2500" kern="1200"/>
            <a:t>Eldrebølgen</a:t>
          </a:r>
          <a:endParaRPr lang="en-US" sz="2500" kern="1200"/>
        </a:p>
      </dsp:txBody>
      <dsp:txXfrm>
        <a:off x="1196468" y="1290560"/>
        <a:ext cx="6915015" cy="526626"/>
      </dsp:txXfrm>
    </dsp:sp>
    <dsp:sp modelId="{1029B827-57F4-FC41-81D1-E9C5BC2E0736}">
      <dsp:nvSpPr>
        <dsp:cNvPr id="0" name=""/>
        <dsp:cNvSpPr/>
      </dsp:nvSpPr>
      <dsp:spPr>
        <a:xfrm>
          <a:off x="1770126" y="1911265"/>
          <a:ext cx="7901431" cy="559394"/>
        </a:xfrm>
        <a:prstGeom prst="roundRect">
          <a:avLst>
            <a:gd name="adj" fmla="val 10000"/>
          </a:avLst>
        </a:prstGeom>
        <a:solidFill>
          <a:schemeClr val="accent2">
            <a:hueOff val="-7763915"/>
            <a:satOff val="34394"/>
            <a:lumOff val="-1264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err="1"/>
            <a:t>Makten</a:t>
          </a:r>
          <a:r>
            <a:rPr lang="en-US" sz="2500" kern="1200" dirty="0"/>
            <a:t> </a:t>
          </a:r>
          <a:r>
            <a:rPr lang="en-US" sz="2500" kern="1200" dirty="0" err="1"/>
            <a:t>i</a:t>
          </a:r>
          <a:r>
            <a:rPr lang="en-US" sz="2500" kern="1200" dirty="0"/>
            <a:t> </a:t>
          </a:r>
          <a:r>
            <a:rPr lang="en-US" sz="2500" kern="1200" dirty="0" err="1"/>
            <a:t>verden</a:t>
          </a:r>
          <a:r>
            <a:rPr lang="en-US" sz="2500" kern="1200" dirty="0"/>
            <a:t> </a:t>
          </a:r>
          <a:r>
            <a:rPr lang="en-US" sz="2500" kern="1200" dirty="0" err="1"/>
            <a:t>flyttes</a:t>
          </a:r>
          <a:r>
            <a:rPr lang="en-US" sz="2500" kern="1200" dirty="0"/>
            <a:t> </a:t>
          </a:r>
          <a:r>
            <a:rPr lang="en-US" sz="2500" kern="1200" dirty="0" err="1"/>
            <a:t>fra</a:t>
          </a:r>
          <a:r>
            <a:rPr lang="en-US" sz="2500" kern="1200" dirty="0"/>
            <a:t> vest </a:t>
          </a:r>
          <a:r>
            <a:rPr lang="en-US" sz="2500" kern="1200" dirty="0" err="1"/>
            <a:t>til</a:t>
          </a:r>
          <a:r>
            <a:rPr lang="en-US" sz="2500" kern="1200" dirty="0"/>
            <a:t> </a:t>
          </a:r>
          <a:r>
            <a:rPr lang="en-US" sz="2500" kern="1200" dirty="0" err="1"/>
            <a:t>øst</a:t>
          </a:r>
          <a:r>
            <a:rPr lang="en-US" sz="2500" kern="1200" dirty="0"/>
            <a:t> </a:t>
          </a:r>
        </a:p>
      </dsp:txBody>
      <dsp:txXfrm>
        <a:off x="1786510" y="1927649"/>
        <a:ext cx="6915015" cy="526626"/>
      </dsp:txXfrm>
    </dsp:sp>
    <dsp:sp modelId="{27D74D00-AC7D-A14F-951B-FF1BCD85F27C}">
      <dsp:nvSpPr>
        <dsp:cNvPr id="0" name=""/>
        <dsp:cNvSpPr/>
      </dsp:nvSpPr>
      <dsp:spPr>
        <a:xfrm>
          <a:off x="2360168" y="2548353"/>
          <a:ext cx="7901431" cy="559394"/>
        </a:xfrm>
        <a:prstGeom prst="roundRect">
          <a:avLst>
            <a:gd name="adj" fmla="val 10000"/>
          </a:avLst>
        </a:prstGeom>
        <a:solidFill>
          <a:schemeClr val="accent2">
            <a:hueOff val="-10351888"/>
            <a:satOff val="45859"/>
            <a:lumOff val="-168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b-NO" sz="2500" kern="1200" dirty="0"/>
            <a:t>Digitalisering i et økende tempo</a:t>
          </a:r>
        </a:p>
      </dsp:txBody>
      <dsp:txXfrm>
        <a:off x="2376552" y="2564737"/>
        <a:ext cx="6915015" cy="526626"/>
      </dsp:txXfrm>
    </dsp:sp>
    <dsp:sp modelId="{B41E7EA8-8F6A-3648-A464-64793F91BAC1}">
      <dsp:nvSpPr>
        <dsp:cNvPr id="0" name=""/>
        <dsp:cNvSpPr/>
      </dsp:nvSpPr>
      <dsp:spPr>
        <a:xfrm>
          <a:off x="7537825" y="408668"/>
          <a:ext cx="363606" cy="363606"/>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7619636" y="408668"/>
        <a:ext cx="199984" cy="273614"/>
      </dsp:txXfrm>
    </dsp:sp>
    <dsp:sp modelId="{E214D264-CA8E-804A-B435-18F4F963A81D}">
      <dsp:nvSpPr>
        <dsp:cNvPr id="0" name=""/>
        <dsp:cNvSpPr/>
      </dsp:nvSpPr>
      <dsp:spPr>
        <a:xfrm>
          <a:off x="8127867" y="1045757"/>
          <a:ext cx="363606" cy="363606"/>
        </a:xfrm>
        <a:prstGeom prst="downArrow">
          <a:avLst>
            <a:gd name="adj1" fmla="val 55000"/>
            <a:gd name="adj2" fmla="val 45000"/>
          </a:avLst>
        </a:prstGeom>
        <a:solidFill>
          <a:schemeClr val="accent2">
            <a:tint val="40000"/>
            <a:alpha val="90000"/>
            <a:hueOff val="-3648662"/>
            <a:satOff val="10440"/>
            <a:lumOff val="-695"/>
            <a:alphaOff val="0"/>
          </a:schemeClr>
        </a:solidFill>
        <a:ln w="12700" cap="flat" cmpd="sng" algn="ctr">
          <a:solidFill>
            <a:schemeClr val="accent2">
              <a:tint val="40000"/>
              <a:alpha val="90000"/>
              <a:hueOff val="-3648662"/>
              <a:satOff val="10440"/>
              <a:lumOff val="-69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8209678" y="1045757"/>
        <a:ext cx="199984" cy="273614"/>
      </dsp:txXfrm>
    </dsp:sp>
    <dsp:sp modelId="{316B9B03-7A45-FB4F-8D38-01207983E3AF}">
      <dsp:nvSpPr>
        <dsp:cNvPr id="0" name=""/>
        <dsp:cNvSpPr/>
      </dsp:nvSpPr>
      <dsp:spPr>
        <a:xfrm>
          <a:off x="8717909" y="1673522"/>
          <a:ext cx="363606" cy="363606"/>
        </a:xfrm>
        <a:prstGeom prst="downArrow">
          <a:avLst>
            <a:gd name="adj1" fmla="val 55000"/>
            <a:gd name="adj2" fmla="val 45000"/>
          </a:avLst>
        </a:prstGeom>
        <a:solidFill>
          <a:schemeClr val="accent2">
            <a:tint val="40000"/>
            <a:alpha val="90000"/>
            <a:hueOff val="-7297324"/>
            <a:satOff val="20881"/>
            <a:lumOff val="-1389"/>
            <a:alphaOff val="0"/>
          </a:schemeClr>
        </a:solidFill>
        <a:ln w="12700" cap="flat" cmpd="sng" algn="ctr">
          <a:solidFill>
            <a:schemeClr val="accent2">
              <a:tint val="40000"/>
              <a:alpha val="90000"/>
              <a:hueOff val="-7297324"/>
              <a:satOff val="20881"/>
              <a:lumOff val="-138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8799720" y="1673522"/>
        <a:ext cx="199984" cy="273614"/>
      </dsp:txXfrm>
    </dsp:sp>
    <dsp:sp modelId="{1C8687B0-6856-4F48-9E21-0292243AD2CA}">
      <dsp:nvSpPr>
        <dsp:cNvPr id="0" name=""/>
        <dsp:cNvSpPr/>
      </dsp:nvSpPr>
      <dsp:spPr>
        <a:xfrm>
          <a:off x="9307951" y="2316826"/>
          <a:ext cx="363606" cy="363606"/>
        </a:xfrm>
        <a:prstGeom prst="downArrow">
          <a:avLst>
            <a:gd name="adj1" fmla="val 55000"/>
            <a:gd name="adj2" fmla="val 45000"/>
          </a:avLst>
        </a:prstGeom>
        <a:solidFill>
          <a:schemeClr val="accent2">
            <a:tint val="40000"/>
            <a:alpha val="90000"/>
            <a:hueOff val="-10945986"/>
            <a:satOff val="31321"/>
            <a:lumOff val="-2084"/>
            <a:alphaOff val="0"/>
          </a:schemeClr>
        </a:solidFill>
        <a:ln w="12700" cap="flat" cmpd="sng" algn="ctr">
          <a:solidFill>
            <a:schemeClr val="accent2">
              <a:tint val="40000"/>
              <a:alpha val="90000"/>
              <a:hueOff val="-10945986"/>
              <a:satOff val="31321"/>
              <a:lumOff val="-20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9389762" y="2316826"/>
        <a:ext cx="199984" cy="2736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44338D-64F4-E047-AEFF-B3CC1922E975}">
      <dsp:nvSpPr>
        <dsp:cNvPr id="0" name=""/>
        <dsp:cNvSpPr/>
      </dsp:nvSpPr>
      <dsp:spPr>
        <a:xfrm>
          <a:off x="0" y="0"/>
          <a:ext cx="5651500" cy="0"/>
        </a:xfrm>
        <a:prstGeom prst="line">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w="6350"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2CEB49AA-A0D5-7B49-8098-FBAC3AD8B901}">
      <dsp:nvSpPr>
        <dsp:cNvPr id="0" name=""/>
        <dsp:cNvSpPr/>
      </dsp:nvSpPr>
      <dsp:spPr>
        <a:xfrm>
          <a:off x="0" y="0"/>
          <a:ext cx="5651500" cy="2484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nb-NO" sz="3500" kern="1200"/>
            <a:t>"</a:t>
          </a:r>
          <a:r>
            <a:rPr lang="nb-NO" sz="3500" b="1" kern="1200"/>
            <a:t>There are decades where nothing happens; and there are weeks where decades happen</a:t>
          </a:r>
          <a:r>
            <a:rPr lang="nb-NO" sz="3500" kern="1200"/>
            <a:t>"—</a:t>
          </a:r>
          <a:endParaRPr lang="en-US" sz="3500" kern="1200"/>
        </a:p>
      </dsp:txBody>
      <dsp:txXfrm>
        <a:off x="0" y="0"/>
        <a:ext cx="5651500" cy="2484437"/>
      </dsp:txXfrm>
    </dsp:sp>
    <dsp:sp modelId="{A9588F2D-DBFB-6848-80A0-2B6567D58C10}">
      <dsp:nvSpPr>
        <dsp:cNvPr id="0" name=""/>
        <dsp:cNvSpPr/>
      </dsp:nvSpPr>
      <dsp:spPr>
        <a:xfrm>
          <a:off x="0" y="2484437"/>
          <a:ext cx="5651500" cy="0"/>
        </a:xfrm>
        <a:prstGeom prst="line">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w="6350"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A21610AC-CCB4-9B41-9055-E051C2887E87}">
      <dsp:nvSpPr>
        <dsp:cNvPr id="0" name=""/>
        <dsp:cNvSpPr/>
      </dsp:nvSpPr>
      <dsp:spPr>
        <a:xfrm>
          <a:off x="0" y="2484437"/>
          <a:ext cx="5651500" cy="2484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nb-NO" sz="3500" kern="1200"/>
            <a:t>Vladimir Ilyich Lenin.</a:t>
          </a:r>
          <a:endParaRPr lang="en-US" sz="3500" kern="1200"/>
        </a:p>
      </dsp:txBody>
      <dsp:txXfrm>
        <a:off x="0" y="2484437"/>
        <a:ext cx="5651500" cy="24844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D7246A-6950-1742-9F8F-F6220FA29C43}">
      <dsp:nvSpPr>
        <dsp:cNvPr id="0" name=""/>
        <dsp:cNvSpPr/>
      </dsp:nvSpPr>
      <dsp:spPr>
        <a:xfrm>
          <a:off x="0" y="0"/>
          <a:ext cx="7901431" cy="55939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b-NO" sz="2500" kern="1200" dirty="0"/>
            <a:t>Klimakrisen og bærekraft</a:t>
          </a:r>
          <a:endParaRPr lang="en-US" sz="2500" kern="1200" dirty="0"/>
        </a:p>
      </dsp:txBody>
      <dsp:txXfrm>
        <a:off x="16384" y="16384"/>
        <a:ext cx="7232352" cy="526626"/>
      </dsp:txXfrm>
    </dsp:sp>
    <dsp:sp modelId="{55721E53-100B-F044-B6C9-D3BE9E45E43F}">
      <dsp:nvSpPr>
        <dsp:cNvPr id="0" name=""/>
        <dsp:cNvSpPr/>
      </dsp:nvSpPr>
      <dsp:spPr>
        <a:xfrm>
          <a:off x="590042" y="637088"/>
          <a:ext cx="7901431" cy="559394"/>
        </a:xfrm>
        <a:prstGeom prst="roundRect">
          <a:avLst>
            <a:gd name="adj" fmla="val 10000"/>
          </a:avLst>
        </a:prstGeom>
        <a:solidFill>
          <a:schemeClr val="accent2">
            <a:hueOff val="-2587972"/>
            <a:satOff val="11465"/>
            <a:lumOff val="-421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b-NO" sz="2500" kern="1200"/>
            <a:t>Omstilling av arbeidsliv</a:t>
          </a:r>
          <a:endParaRPr lang="en-US" sz="2500" kern="1200"/>
        </a:p>
      </dsp:txBody>
      <dsp:txXfrm>
        <a:off x="606426" y="653472"/>
        <a:ext cx="6915015" cy="526626"/>
      </dsp:txXfrm>
    </dsp:sp>
    <dsp:sp modelId="{D32BC6AA-4DD7-8A4F-A9D7-FFE17597FDF0}">
      <dsp:nvSpPr>
        <dsp:cNvPr id="0" name=""/>
        <dsp:cNvSpPr/>
      </dsp:nvSpPr>
      <dsp:spPr>
        <a:xfrm>
          <a:off x="1180084" y="1274176"/>
          <a:ext cx="7901431" cy="559394"/>
        </a:xfrm>
        <a:prstGeom prst="roundRect">
          <a:avLst>
            <a:gd name="adj" fmla="val 10000"/>
          </a:avLst>
        </a:prstGeom>
        <a:solidFill>
          <a:schemeClr val="accent2">
            <a:hueOff val="-5175944"/>
            <a:satOff val="22930"/>
            <a:lumOff val="-843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b-NO" sz="2500" kern="1200"/>
            <a:t>Eldrebølgen</a:t>
          </a:r>
          <a:endParaRPr lang="en-US" sz="2500" kern="1200"/>
        </a:p>
      </dsp:txBody>
      <dsp:txXfrm>
        <a:off x="1196468" y="1290560"/>
        <a:ext cx="6915015" cy="526626"/>
      </dsp:txXfrm>
    </dsp:sp>
    <dsp:sp modelId="{1029B827-57F4-FC41-81D1-E9C5BC2E0736}">
      <dsp:nvSpPr>
        <dsp:cNvPr id="0" name=""/>
        <dsp:cNvSpPr/>
      </dsp:nvSpPr>
      <dsp:spPr>
        <a:xfrm>
          <a:off x="1770126" y="1911265"/>
          <a:ext cx="7901431" cy="559394"/>
        </a:xfrm>
        <a:prstGeom prst="roundRect">
          <a:avLst>
            <a:gd name="adj" fmla="val 10000"/>
          </a:avLst>
        </a:prstGeom>
        <a:solidFill>
          <a:schemeClr val="accent2">
            <a:hueOff val="-7763915"/>
            <a:satOff val="34394"/>
            <a:lumOff val="-1264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err="1"/>
            <a:t>Makten</a:t>
          </a:r>
          <a:r>
            <a:rPr lang="en-US" sz="2500" kern="1200" dirty="0"/>
            <a:t> </a:t>
          </a:r>
          <a:r>
            <a:rPr lang="en-US" sz="2500" kern="1200" dirty="0" err="1"/>
            <a:t>i</a:t>
          </a:r>
          <a:r>
            <a:rPr lang="en-US" sz="2500" kern="1200" dirty="0"/>
            <a:t> </a:t>
          </a:r>
          <a:r>
            <a:rPr lang="en-US" sz="2500" kern="1200" dirty="0" err="1"/>
            <a:t>verden</a:t>
          </a:r>
          <a:r>
            <a:rPr lang="en-US" sz="2500" kern="1200" dirty="0"/>
            <a:t> </a:t>
          </a:r>
          <a:r>
            <a:rPr lang="en-US" sz="2500" kern="1200" dirty="0" err="1"/>
            <a:t>flyttes</a:t>
          </a:r>
          <a:r>
            <a:rPr lang="en-US" sz="2500" kern="1200" dirty="0"/>
            <a:t> </a:t>
          </a:r>
          <a:r>
            <a:rPr lang="en-US" sz="2500" kern="1200" dirty="0" err="1"/>
            <a:t>fra</a:t>
          </a:r>
          <a:r>
            <a:rPr lang="en-US" sz="2500" kern="1200" dirty="0"/>
            <a:t> vest </a:t>
          </a:r>
          <a:r>
            <a:rPr lang="en-US" sz="2500" kern="1200" dirty="0" err="1"/>
            <a:t>til</a:t>
          </a:r>
          <a:r>
            <a:rPr lang="en-US" sz="2500" kern="1200" dirty="0"/>
            <a:t> </a:t>
          </a:r>
          <a:r>
            <a:rPr lang="en-US" sz="2500" kern="1200" dirty="0" err="1"/>
            <a:t>øst</a:t>
          </a:r>
          <a:endParaRPr lang="en-US" sz="2500" kern="1200" dirty="0"/>
        </a:p>
      </dsp:txBody>
      <dsp:txXfrm>
        <a:off x="1786510" y="1927649"/>
        <a:ext cx="6915015" cy="526626"/>
      </dsp:txXfrm>
    </dsp:sp>
    <dsp:sp modelId="{27D74D00-AC7D-A14F-951B-FF1BCD85F27C}">
      <dsp:nvSpPr>
        <dsp:cNvPr id="0" name=""/>
        <dsp:cNvSpPr/>
      </dsp:nvSpPr>
      <dsp:spPr>
        <a:xfrm>
          <a:off x="2360168" y="2548353"/>
          <a:ext cx="7901431" cy="559394"/>
        </a:xfrm>
        <a:prstGeom prst="roundRect">
          <a:avLst>
            <a:gd name="adj" fmla="val 10000"/>
          </a:avLst>
        </a:prstGeom>
        <a:solidFill>
          <a:schemeClr val="accent2">
            <a:hueOff val="-10351888"/>
            <a:satOff val="45859"/>
            <a:lumOff val="-168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nb-NO" sz="2500" kern="1200" dirty="0"/>
            <a:t>Digitalisering og omstilling i et økende tempo</a:t>
          </a:r>
        </a:p>
      </dsp:txBody>
      <dsp:txXfrm>
        <a:off x="2376552" y="2564737"/>
        <a:ext cx="6915015" cy="526626"/>
      </dsp:txXfrm>
    </dsp:sp>
    <dsp:sp modelId="{B41E7EA8-8F6A-3648-A464-64793F91BAC1}">
      <dsp:nvSpPr>
        <dsp:cNvPr id="0" name=""/>
        <dsp:cNvSpPr/>
      </dsp:nvSpPr>
      <dsp:spPr>
        <a:xfrm>
          <a:off x="7537825" y="408668"/>
          <a:ext cx="363606" cy="363606"/>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7619636" y="408668"/>
        <a:ext cx="199984" cy="273614"/>
      </dsp:txXfrm>
    </dsp:sp>
    <dsp:sp modelId="{E214D264-CA8E-804A-B435-18F4F963A81D}">
      <dsp:nvSpPr>
        <dsp:cNvPr id="0" name=""/>
        <dsp:cNvSpPr/>
      </dsp:nvSpPr>
      <dsp:spPr>
        <a:xfrm>
          <a:off x="8127867" y="1045757"/>
          <a:ext cx="363606" cy="363606"/>
        </a:xfrm>
        <a:prstGeom prst="downArrow">
          <a:avLst>
            <a:gd name="adj1" fmla="val 55000"/>
            <a:gd name="adj2" fmla="val 45000"/>
          </a:avLst>
        </a:prstGeom>
        <a:solidFill>
          <a:schemeClr val="accent2">
            <a:tint val="40000"/>
            <a:alpha val="90000"/>
            <a:hueOff val="-3648662"/>
            <a:satOff val="10440"/>
            <a:lumOff val="-695"/>
            <a:alphaOff val="0"/>
          </a:schemeClr>
        </a:solidFill>
        <a:ln w="12700" cap="flat" cmpd="sng" algn="ctr">
          <a:solidFill>
            <a:schemeClr val="accent2">
              <a:tint val="40000"/>
              <a:alpha val="90000"/>
              <a:hueOff val="-3648662"/>
              <a:satOff val="10440"/>
              <a:lumOff val="-69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8209678" y="1045757"/>
        <a:ext cx="199984" cy="273614"/>
      </dsp:txXfrm>
    </dsp:sp>
    <dsp:sp modelId="{316B9B03-7A45-FB4F-8D38-01207983E3AF}">
      <dsp:nvSpPr>
        <dsp:cNvPr id="0" name=""/>
        <dsp:cNvSpPr/>
      </dsp:nvSpPr>
      <dsp:spPr>
        <a:xfrm>
          <a:off x="8717909" y="1673522"/>
          <a:ext cx="363606" cy="363606"/>
        </a:xfrm>
        <a:prstGeom prst="downArrow">
          <a:avLst>
            <a:gd name="adj1" fmla="val 55000"/>
            <a:gd name="adj2" fmla="val 45000"/>
          </a:avLst>
        </a:prstGeom>
        <a:solidFill>
          <a:schemeClr val="accent2">
            <a:tint val="40000"/>
            <a:alpha val="90000"/>
            <a:hueOff val="-7297324"/>
            <a:satOff val="20881"/>
            <a:lumOff val="-1389"/>
            <a:alphaOff val="0"/>
          </a:schemeClr>
        </a:solidFill>
        <a:ln w="12700" cap="flat" cmpd="sng" algn="ctr">
          <a:solidFill>
            <a:schemeClr val="accent2">
              <a:tint val="40000"/>
              <a:alpha val="90000"/>
              <a:hueOff val="-7297324"/>
              <a:satOff val="20881"/>
              <a:lumOff val="-138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8799720" y="1673522"/>
        <a:ext cx="199984" cy="273614"/>
      </dsp:txXfrm>
    </dsp:sp>
    <dsp:sp modelId="{1C8687B0-6856-4F48-9E21-0292243AD2CA}">
      <dsp:nvSpPr>
        <dsp:cNvPr id="0" name=""/>
        <dsp:cNvSpPr/>
      </dsp:nvSpPr>
      <dsp:spPr>
        <a:xfrm>
          <a:off x="9307951" y="2316826"/>
          <a:ext cx="363606" cy="363606"/>
        </a:xfrm>
        <a:prstGeom prst="downArrow">
          <a:avLst>
            <a:gd name="adj1" fmla="val 55000"/>
            <a:gd name="adj2" fmla="val 45000"/>
          </a:avLst>
        </a:prstGeom>
        <a:solidFill>
          <a:schemeClr val="accent2">
            <a:tint val="40000"/>
            <a:alpha val="90000"/>
            <a:hueOff val="-10945986"/>
            <a:satOff val="31321"/>
            <a:lumOff val="-2084"/>
            <a:alphaOff val="0"/>
          </a:schemeClr>
        </a:solidFill>
        <a:ln w="12700" cap="flat" cmpd="sng" algn="ctr">
          <a:solidFill>
            <a:schemeClr val="accent2">
              <a:tint val="40000"/>
              <a:alpha val="90000"/>
              <a:hueOff val="-10945986"/>
              <a:satOff val="31321"/>
              <a:lumOff val="-20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9389762" y="2316826"/>
        <a:ext cx="199984" cy="27361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8T13:44:09.661"/>
    </inkml:context>
    <inkml:brush xml:id="br0">
      <inkml:brushProperty name="width" value="0.2" units="cm"/>
      <inkml:brushProperty name="height" value="0.2" units="cm"/>
      <inkml:brushProperty name="color" value="#E71224"/>
    </inkml:brush>
  </inkml:definitions>
  <inkml:trace contextRef="#ctx0" brushRef="#br0">1 0 24575,'10'34'0,"-2"-3"0,14-2 0,-4-4 0,2 11 0,-3-5 0,2 15 0,-5-7 0,11 7 0,-11-9 0,4 1 0,-1-7 0,-3 5 0,2-11 0,-3 10 0,-2-10 0,1-1 0,4 2 0,-9-8 0,7 4 0,-13-6 0,8-5 0,-8-1 0,9 0 0,-9 0 0,8 1 0,-8-1 0,4 0 0,-1-4 0,-3 3 0,8-4 0,-8 6 0,8-1 0,-3 0 0,4 1 0,1-1 0,0 6 0,0 1 0,0 6 0,1 0 0,-1 0 0,0-6 0,0 5 0,0-5 0,1 6 0,-2-6 0,2 5 0,-1-5 0,0 6 0,1 0 0,-1 0 0,1 0 0,-1 0 0,0 0 0,1 0 0,-1 0 0,1 0 0,-1 0 0,1-1 0,-1 1 0,1 0 0,-1 0 0,0-5 0,-5-2 0,-1-6 0,-5 0 0,0-8 0,0 6 0,5 0 0,2 9 0,9 6 0,-3 0 0,39 31 0,-31-23 0,31 22 0,-34-30 0,0 0 0,3 0 0,-8 0 0,4 0 0,-1 0 0,-4-6 0,5 5 0,-6-5 0,5 1 0,-3 3 0,3-3 0,-5-1 0,0-1 0,0 0 0,-1-4 0,1 4 0,0-1 0,-6-4 0,0 8 0,-5-2 0,0 4 0,10 6 0,-3-8 0,8 2 0,-4-5 0,0-5 0,-1 5 0,1-5 0,0 5 0,-1-5 0,1 5 0,0 0 0,-1-4 0,1 9 0,0-3 0,1 5 0,-1-1 0,1 1 0,-1 0 0,0 0 0,1 7 0,5-6 0,-4 5 0,8-6 0,-8 0 0,9 0 0,-9 0 0,3-5 0,0 3 0,-4-4 0,5 1 0,-6 3 0,-1-9 0,2 10 0,-2-11 0,1 5 0,-1-6 0,1 1 0,-1-6 0,0 0 0,7-5 0,8 6 0,8 6 0,4 7 0,-6 6 0,26 14 0,-28-17 0,21 16 0,-33-26 0,5 5 0,-10-7 0,3 1 0,1-5 0,-4 3 0,4-8 0,-5 4 0,-1-1 0,0-3 0,1 4 0,-1-5 0,1 5 0,-6 0 0,0 5 0,8-4 0,6 4 0,15-3 0,4 6 0,7 6 0,11 3 0,1-1 0,-1 5 0,0-1 0,11-4 0,-18 4 0,-2-1 0,6-3 0,-14-1 0,7-1 0,-8 0 0,-7-6 0,5 5 0,-12-6 0,6 0 0,-7-1 0,-6 0 0,5 0 0,-11 0 0,5 0 0,-5-1 0,-1 0 0,5 1 0,-8-1 0,2 0 0,-9 0 0,0 20 0,6 5 0,2 20 0,11-1 0,3 10 0,13 25 0,-5-17 0,-12-24 0,-1 0 0,12 18 0,-6-1 0,3-2 0,-5-8 0,0-1 0,6 10 0,-12-15 0,12 13 0,-12-15 0,4 0 0,-6-1 0,-1-9 0,1-6 0,-7-1 0,0-13 0,-6-1 0,0-6 0,0 12 0,0 11 0,0 7 0,0 11 0,0 2 0,0 7 0,0-5 0,0 4 0,0 0 0,0-4 0,0 23 0,-1-21 0,2-3 0,5 1 0,1-1 0,12-7 0,-4-1 0,9-1 0,-10-5 0,10-2 0,-11-9 0,4-6 0,-6-5 0,0-2 0,-1-1 0,-4-13 0,-2-4 0,-4-15 0,0-6 0,0 23 0,0 17 0,0 26-3277,0 44 0,0-16 3047,0 27 230,0-24 0,0-1 0,0-7 0,0-4 0,0-7 0,0-8 0,0-8 3276,0-3 0,0-11-3044,0 4-232,0-12 0,0-1 0,0-5 0,0-1 0,-4-4 0,3-33 0,-3 27 0,4 20 0,0 32 0,0 29 0,6-18 0,7 20 0,2 5 0,-5-37 0,0-1-383,7 44 1,0-3 382,-1-9 0,-8 1 0,4-15 0,-4 13 0,6-25 0,-6 7 0,-2-16 0,-1-8 0,-4-9 0,5-13 765,-6-1-765,0-15 0,0 9 0,-6 4 0,-1 12 0,-11 12 0,-1-7 0,-6 15 0,1-12 0,5 13 0,-5-9 0,10 0 0,-5 7 0,0 2 0,4 7 0,-5-7 0,7-2 0,-11 17 0,8-10 0,-9 12 0,12-19 0,0-7 0,-5-1 0,4 1 0,-4 0 0,-2 7 0,6 1 0,-12 9 0,5-1 0,0-7 0,-5 6 0,6-13 0,-8 13 0,3-14 0,-1 7 0,-10 8 0,13-12 0,-11 5 0,16-17 0,0-13 0,2 5 0,5-10 0,-6 4 0,10-6 0,-8-3 0,9-3 0,-4-4 0,0 0 0,0 5 0,0-4 0,5 7 0,-4-6 0,3 2 0,-5-4 0,-5 0 0,-1 0 0,-1 5 0,-3-4 0,-3 4 0,-1 0 0,-11-4 0,11 9 0,-11-3 0,4 5 0,-6 1 0,-7 0 0,6-1 0,-6 1 0,7-6 0,0 4 0,-7-3 0,5 4 0,-5 1 0,-1 0 0,6 0 0,-5 0 0,7-1 0,0 1 0,0-6 0,0 4 0,0-9 0,1 9 0,5-10 0,-3 10 0,10-10 0,-5 5 0,-10 0 0,13 0 0,-13 1 0,17-2 0,0 0 0,0-3 0,0 3 0,-1 0 0,1-4 0,6 9 0,-5-9 0,5 3 0,-11 2 0,4-5 0,1 8 0,2-7 0,3 7 0,-5-2 0,0-1 0,0 4 0,-7-3 0,6 0 0,-6 3 0,0-3 0,-1 5 0,-7 1 0,0-1 0,0 1 0,1-1 0,-1 1 0,0 0 0,6-6 0,-4 4 0,5-4 0,-7 5 0,6 1 0,-11-1 0,10-5 0,-12 4 0,7-4 0,0 0 0,0 5 0,0-11 0,0 5 0,7-1 0,1-4 0,7 4 0,6-5 0,1 0 0,5 0 0,1 0 0,-1 0 0,1 0 0,0 0 0,-1-5 0,6-13 0,-6-15 0,10 14 0,-5 6 0,6 37 0,0 7 0,-13 27 0,-2 5 0,2-4 0,-2 6 0,1-1 0,2-18 0,11 1 0,-5 6 0,0-14 0,5 7 0,-5-9 0,1-5 0,3-3 0,-3-6 0,5 0 0,0-6 0,0 5 0,0-10 0,0 9 0,-4-9 0,2 10 0,-2-5 0,4 13 0,-6-6 0,5 12 0,-4-4 0,5 12 0,-6-4 0,5 12 0,-5-4 0,6 7 0,0-8 0,0-2 0,0-7 0,0 0 0,0-7 0,0-2 0,0 1 0,0-11 0,0 9 0,0-11 0,0 1 0,0-3 0,0-4 0,0-1 0,0 1 0,-4-10 0,-3-14 0,-4-6 0,4 16 0,2 14 0,5 27 0,6 7 0,7 11 0,7-6 0,0 4 0,-2-16 0,-5 8 0,-1-7 0,1 6 0,0-8 0,-1 1 0,-5-7 0,5 6 0,-6-13 0,1 6 0,3-7 0,-9 0 0,9-6 0,-9-1 0,4 0 0,0-5 0,-4 11 0,8 6 0,-7-3 0,7 3 0,-7-7 0,2-4 0,1 1 0,-4 3 0,9-3 0,-9-1 0,4-1 0,-5 0 0,0-4 0,0 4 0,5-6 0,-4 0 0,4 1 0,-5 5 0,0-5 0,5 11 0,-4-10 0,4 4 0,-5 0 0,5-5 0,-4 5 0,3-5 0,-4 5 0,5 0 0,-4 1 0,4 3 0,-1-8 0,-2 10 0,2-10 0,1 9 0,-3-9 0,3 4 0,-5-6 0,0 1 0,0-1 0,4-4 0,-3 3 0,4-3 0,-5 4 0,0-30 0,0 23 0,6 0 0,0 18 0,6 19 0,20 30 0,-15-35 0,15 35 0,-21-53 0,1 5 0,-1-5 0,-5 0 0,4-1 0,-9 0 0,8-4 0,-8 4 0,4-6 0,0 0 0,-4 1 0,3-1 0,1 6 0,-3-4 0,3 4 0,0-6 0,-4 1 0,3-1 0,-4 0 0,0 0 0,5-4 0,-4 2 0,7-2 0,-7 3 0,3 1 0,1 0 0,-4 1 0,4-1 0,0 0 0,-4 1 0,3-1 0,1 1 0,-4-1 0,4 0 0,-1 1 0,-3-1 0,4 0 0,0 1 0,1 5 0,0-4 0,4 4 0,-9 0 0,8-5 0,-8 5 0,8-5 0,-7-1 0,2 1 0,1-1 0,-4 0 0,4 0 0,-1-5 0,-3 4 0,4-3 0,0 0 0,-4 3 0,3-4 0,-4 5 0,5-4 0,-4 3 0,8-4 0,-8 5 0,8-4 0,-8 2 0,7-7 0,-7 7 0,8-7 0,-8 8 0,8-8 0,-8 8 0,4-4 0,-1 1 0,-3 2 0,4-2 0,-5 4 0,0 0 0,4 0 0,-3 0 0,4 0 0,4 9 0,-7-6 0,7 6 0,-4-8 0,-4-1 0,9 1 0,-9-1 0,8 0 0,-8 0 0,3-9 0,-9-18 0,4 8 0,-4-10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7FD4C0-8277-9B4A-9498-79795A37FF10}" type="datetimeFigureOut">
              <a:rPr lang="nb-NO" smtClean="0"/>
              <a:t>19.04.2023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C9F9B6-DA55-6147-B960-16E09FA39124}" type="slidenum">
              <a:rPr lang="nb-NO" smtClean="0"/>
              <a:t>‹#›</a:t>
            </a:fld>
            <a:endParaRPr lang="nb-NO"/>
          </a:p>
        </p:txBody>
      </p:sp>
    </p:spTree>
    <p:extLst>
      <p:ext uri="{BB962C8B-B14F-4D97-AF65-F5344CB8AC3E}">
        <p14:creationId xmlns:p14="http://schemas.microsoft.com/office/powerpoint/2010/main" val="2692475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Tusen takk for at jeg fikk komme hit i dag, det er kjempehyggelig :-D</a:t>
            </a:r>
          </a:p>
          <a:p>
            <a:endParaRPr lang="nb-NO" b="1" dirty="0"/>
          </a:p>
          <a:p>
            <a:r>
              <a:rPr lang="nb-NO" b="0" dirty="0"/>
              <a:t>Utrolig kjekt å være hjemme i Bergen for å snakke om hva som skjer i verden – i en tid hvor det skjer veldig veldig mye. </a:t>
            </a:r>
          </a:p>
          <a:p>
            <a:endParaRPr lang="nb-NO" b="0" dirty="0"/>
          </a:p>
          <a:p>
            <a:r>
              <a:rPr lang="nb-NO" b="0" dirty="0"/>
              <a:t>Vi ga dette foredraget den litt optimistiske tittelen: </a:t>
            </a:r>
          </a:p>
          <a:p>
            <a:endParaRPr lang="nb-NO" b="0" dirty="0"/>
          </a:p>
          <a:p>
            <a:pPr algn="l" fontAlgn="base"/>
            <a:r>
              <a:rPr lang="nb-NO" b="0" i="0" u="none" strike="noStrike" dirty="0">
                <a:effectLst/>
              </a:rPr>
              <a:t>“Nordavind fra alle kanter” – krig, miljøkrise, energikrise, prisgalopp…</a:t>
            </a:r>
          </a:p>
          <a:p>
            <a:pPr algn="l" fontAlgn="base"/>
            <a:r>
              <a:rPr lang="nb-NO" b="0" i="0" u="none" strike="noStrike" dirty="0">
                <a:effectLst/>
              </a:rPr>
              <a:t>Kan vi skimte lys I </a:t>
            </a:r>
            <a:r>
              <a:rPr lang="nb-NO" b="0" i="0" u="none" strike="noStrike" dirty="0" err="1">
                <a:effectLst/>
              </a:rPr>
              <a:t>tunnellen</a:t>
            </a:r>
            <a:r>
              <a:rPr lang="nb-NO" b="0" i="0" u="none" strike="noStrike" dirty="0">
                <a:effectLst/>
              </a:rPr>
              <a:t>?</a:t>
            </a:r>
          </a:p>
          <a:p>
            <a:endParaRPr lang="nb-NO" b="0" dirty="0"/>
          </a:p>
          <a:p>
            <a:r>
              <a:rPr lang="nb-NO" b="0" dirty="0"/>
              <a:t>Og jeg vet ikke helt om jeg vil komme frem til det lyset i slutten av tunnelen, men jeg skal </a:t>
            </a:r>
            <a:r>
              <a:rPr lang="nb-NO" b="0" dirty="0" err="1"/>
              <a:t>hvertfall</a:t>
            </a:r>
            <a:r>
              <a:rPr lang="nb-NO" b="0" dirty="0"/>
              <a:t> forsøke å gi dere Det Store Bildet i dag. </a:t>
            </a:r>
          </a:p>
          <a:p>
            <a:endParaRPr lang="nb-NO" b="1" dirty="0"/>
          </a:p>
          <a:p>
            <a:endParaRPr lang="nb-NO" b="1" dirty="0"/>
          </a:p>
        </p:txBody>
      </p:sp>
      <p:sp>
        <p:nvSpPr>
          <p:cNvPr id="4" name="Plassholder for lysbildenummer 3"/>
          <p:cNvSpPr>
            <a:spLocks noGrp="1"/>
          </p:cNvSpPr>
          <p:nvPr>
            <p:ph type="sldNum" sz="quarter" idx="5"/>
          </p:nvPr>
        </p:nvSpPr>
        <p:spPr/>
        <p:txBody>
          <a:bodyPr/>
          <a:lstStyle/>
          <a:p>
            <a:fld id="{C6C9F9B6-DA55-6147-B960-16E09FA39124}" type="slidenum">
              <a:rPr lang="nb-NO" smtClean="0"/>
              <a:t>1</a:t>
            </a:fld>
            <a:endParaRPr lang="nb-NO"/>
          </a:p>
        </p:txBody>
      </p:sp>
    </p:spTree>
    <p:extLst>
      <p:ext uri="{BB962C8B-B14F-4D97-AF65-F5344CB8AC3E}">
        <p14:creationId xmlns:p14="http://schemas.microsoft.com/office/powerpoint/2010/main" val="1682618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Litt uklart for meg om Lenin ville satt pris på å bli sitert på en konferanse om næringseiendom.</a:t>
            </a:r>
          </a:p>
          <a:p>
            <a:endParaRPr lang="nb-NO" dirty="0"/>
          </a:p>
          <a:p>
            <a:r>
              <a:rPr lang="nb-NO" dirty="0"/>
              <a:t>Men, det må han nesten leve med. </a:t>
            </a:r>
          </a:p>
        </p:txBody>
      </p:sp>
      <p:sp>
        <p:nvSpPr>
          <p:cNvPr id="4" name="Plassholder for lysbildenummer 3"/>
          <p:cNvSpPr>
            <a:spLocks noGrp="1"/>
          </p:cNvSpPr>
          <p:nvPr>
            <p:ph type="sldNum" sz="quarter" idx="5"/>
          </p:nvPr>
        </p:nvSpPr>
        <p:spPr/>
        <p:txBody>
          <a:bodyPr/>
          <a:lstStyle/>
          <a:p>
            <a:fld id="{C6C9F9B6-DA55-6147-B960-16E09FA39124}" type="slidenum">
              <a:rPr lang="nb-NO" smtClean="0"/>
              <a:t>10</a:t>
            </a:fld>
            <a:endParaRPr lang="nb-NO"/>
          </a:p>
        </p:txBody>
      </p:sp>
    </p:spTree>
    <p:extLst>
      <p:ext uri="{BB962C8B-B14F-4D97-AF65-F5344CB8AC3E}">
        <p14:creationId xmlns:p14="http://schemas.microsoft.com/office/powerpoint/2010/main" val="3522122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nb-NO" dirty="0"/>
              <a:t>Mye som skjer i verden – kan jo fortsatt bli mulighetens tiår, men det spørs om vi også ikke er inne i et tiår som endrer verdensbildet?</a:t>
            </a:r>
          </a:p>
          <a:p>
            <a:endParaRPr lang="nb-NO" dirty="0"/>
          </a:p>
          <a:p>
            <a:r>
              <a:rPr lang="nb-NO" dirty="0"/>
              <a:t>og da spørs det om vi ikke er inne i et tiår som </a:t>
            </a:r>
          </a:p>
          <a:p>
            <a:r>
              <a:rPr lang="nb-NO" dirty="0"/>
              <a:t>Ikke et tår med handling, men står vi ovenfor et tiår som endrer verdensbilde?</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C9F9B6-DA55-6147-B960-16E09FA3912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152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La oss si at den lille røde dotten er Norge. </a:t>
            </a:r>
          </a:p>
          <a:p>
            <a:endParaRPr lang="nb-NO" dirty="0"/>
          </a:p>
          <a:p>
            <a:r>
              <a:rPr lang="nb-NO" dirty="0"/>
              <a:t>USA har siden de ble en supermakt, </a:t>
            </a:r>
            <a:r>
              <a:rPr lang="nb-NO" dirty="0" err="1"/>
              <a:t>ungått</a:t>
            </a:r>
            <a:r>
              <a:rPr lang="nb-NO" dirty="0"/>
              <a:t> en del av de fellene tidligere </a:t>
            </a:r>
            <a:r>
              <a:rPr lang="nb-NO" dirty="0" err="1"/>
              <a:t>supermaktar</a:t>
            </a:r>
            <a:r>
              <a:rPr lang="nb-NO" dirty="0"/>
              <a:t> har begått og de har holdt på makten. </a:t>
            </a:r>
          </a:p>
        </p:txBody>
      </p:sp>
      <p:sp>
        <p:nvSpPr>
          <p:cNvPr id="4" name="Plassholder for lysbildenummer 3"/>
          <p:cNvSpPr>
            <a:spLocks noGrp="1"/>
          </p:cNvSpPr>
          <p:nvPr>
            <p:ph type="sldNum" sz="quarter" idx="5"/>
          </p:nvPr>
        </p:nvSpPr>
        <p:spPr/>
        <p:txBody>
          <a:bodyPr/>
          <a:lstStyle/>
          <a:p>
            <a:fld id="{C6C9F9B6-DA55-6147-B960-16E09FA39124}" type="slidenum">
              <a:rPr lang="nb-NO" smtClean="0"/>
              <a:t>12</a:t>
            </a:fld>
            <a:endParaRPr lang="nb-NO"/>
          </a:p>
        </p:txBody>
      </p:sp>
    </p:spTree>
    <p:extLst>
      <p:ext uri="{BB962C8B-B14F-4D97-AF65-F5344CB8AC3E}">
        <p14:creationId xmlns:p14="http://schemas.microsoft.com/office/powerpoint/2010/main" val="1348024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La oss si at den lille røde dotten er Norge. </a:t>
            </a:r>
          </a:p>
          <a:p>
            <a:endParaRPr lang="nb-NO" dirty="0"/>
          </a:p>
          <a:p>
            <a:r>
              <a:rPr lang="nb-NO" dirty="0"/>
              <a:t>Når kommer Kina?</a:t>
            </a:r>
          </a:p>
        </p:txBody>
      </p:sp>
      <p:sp>
        <p:nvSpPr>
          <p:cNvPr id="4" name="Plassholder for lysbildenummer 3"/>
          <p:cNvSpPr>
            <a:spLocks noGrp="1"/>
          </p:cNvSpPr>
          <p:nvPr>
            <p:ph type="sldNum" sz="quarter" idx="5"/>
          </p:nvPr>
        </p:nvSpPr>
        <p:spPr/>
        <p:txBody>
          <a:bodyPr/>
          <a:lstStyle/>
          <a:p>
            <a:fld id="{C6C9F9B6-DA55-6147-B960-16E09FA39124}" type="slidenum">
              <a:rPr lang="nb-NO" smtClean="0"/>
              <a:t>13</a:t>
            </a:fld>
            <a:endParaRPr lang="nb-NO"/>
          </a:p>
        </p:txBody>
      </p:sp>
    </p:spTree>
    <p:extLst>
      <p:ext uri="{BB962C8B-B14F-4D97-AF65-F5344CB8AC3E}">
        <p14:creationId xmlns:p14="http://schemas.microsoft.com/office/powerpoint/2010/main" val="26185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La oss si at den lille røde dotten er Norge. </a:t>
            </a:r>
          </a:p>
        </p:txBody>
      </p:sp>
      <p:sp>
        <p:nvSpPr>
          <p:cNvPr id="4" name="Plassholder for lysbildenummer 3"/>
          <p:cNvSpPr>
            <a:spLocks noGrp="1"/>
          </p:cNvSpPr>
          <p:nvPr>
            <p:ph type="sldNum" sz="quarter" idx="5"/>
          </p:nvPr>
        </p:nvSpPr>
        <p:spPr/>
        <p:txBody>
          <a:bodyPr/>
          <a:lstStyle/>
          <a:p>
            <a:fld id="{C6C9F9B6-DA55-6147-B960-16E09FA39124}" type="slidenum">
              <a:rPr lang="nb-NO" smtClean="0"/>
              <a:t>14</a:t>
            </a:fld>
            <a:endParaRPr lang="nb-NO"/>
          </a:p>
        </p:txBody>
      </p:sp>
    </p:spTree>
    <p:extLst>
      <p:ext uri="{BB962C8B-B14F-4D97-AF65-F5344CB8AC3E}">
        <p14:creationId xmlns:p14="http://schemas.microsoft.com/office/powerpoint/2010/main" val="754432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6C9F9B6-DA55-6147-B960-16E09FA39124}" type="slidenum">
              <a:rPr lang="nb-NO" smtClean="0"/>
              <a:t>15</a:t>
            </a:fld>
            <a:endParaRPr lang="nb-NO"/>
          </a:p>
        </p:txBody>
      </p:sp>
    </p:spTree>
    <p:extLst>
      <p:ext uri="{BB962C8B-B14F-4D97-AF65-F5344CB8AC3E}">
        <p14:creationId xmlns:p14="http://schemas.microsoft.com/office/powerpoint/2010/main" val="862940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som skjer i Ukraina nå: Iran, Russland, Nord Korea, Kina – som støtter hverandre</a:t>
            </a:r>
          </a:p>
          <a:p>
            <a:endParaRPr lang="nb-NO" dirty="0"/>
          </a:p>
          <a:p>
            <a:r>
              <a:rPr lang="nb-NO" dirty="0"/>
              <a:t>Iranske droner i Ukraina. </a:t>
            </a:r>
          </a:p>
          <a:p>
            <a:endParaRPr lang="nb-NO" dirty="0"/>
          </a:p>
          <a:p>
            <a:r>
              <a:rPr lang="nb-NO" dirty="0"/>
              <a:t>North Korea </a:t>
            </a:r>
            <a:r>
              <a:rPr lang="nb-NO" dirty="0" err="1"/>
              <a:t>that</a:t>
            </a:r>
            <a:r>
              <a:rPr lang="nb-NO" dirty="0"/>
              <a:t> is </a:t>
            </a:r>
            <a:r>
              <a:rPr lang="nb-NO" dirty="0" err="1"/>
              <a:t>emboldend</a:t>
            </a:r>
            <a:r>
              <a:rPr lang="nb-NO" dirty="0"/>
              <a:t> to </a:t>
            </a:r>
            <a:r>
              <a:rPr lang="nb-NO" dirty="0" err="1"/>
              <a:t>act</a:t>
            </a:r>
            <a:r>
              <a:rPr lang="nb-NO" dirty="0"/>
              <a:t>. </a:t>
            </a:r>
          </a:p>
        </p:txBody>
      </p:sp>
      <p:sp>
        <p:nvSpPr>
          <p:cNvPr id="4" name="Plassholder for lysbildenummer 3"/>
          <p:cNvSpPr>
            <a:spLocks noGrp="1"/>
          </p:cNvSpPr>
          <p:nvPr>
            <p:ph type="sldNum" sz="quarter" idx="5"/>
          </p:nvPr>
        </p:nvSpPr>
        <p:spPr/>
        <p:txBody>
          <a:bodyPr/>
          <a:lstStyle/>
          <a:p>
            <a:fld id="{C6C9F9B6-DA55-6147-B960-16E09FA39124}" type="slidenum">
              <a:rPr lang="nb-NO" smtClean="0"/>
              <a:t>16</a:t>
            </a:fld>
            <a:endParaRPr lang="nb-NO"/>
          </a:p>
        </p:txBody>
      </p:sp>
    </p:spTree>
    <p:extLst>
      <p:ext uri="{BB962C8B-B14F-4D97-AF65-F5344CB8AC3E}">
        <p14:creationId xmlns:p14="http://schemas.microsoft.com/office/powerpoint/2010/main" val="3273183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Ser verden sånn ut nå? </a:t>
            </a:r>
          </a:p>
          <a:p>
            <a:endParaRPr lang="nb-NO" dirty="0"/>
          </a:p>
          <a:p>
            <a:r>
              <a:rPr lang="nb-NO" dirty="0"/>
              <a:t>Hva er konsekvensene for oss i et sånt landskap?</a:t>
            </a:r>
          </a:p>
          <a:p>
            <a:endParaRPr lang="nb-NO" dirty="0"/>
          </a:p>
          <a:p>
            <a:r>
              <a:rPr lang="nb-NO" dirty="0"/>
              <a:t>Jeg ser fire ganske åpenbare trender eller ting som blir viktige fremover. </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C9F9B6-DA55-6147-B960-16E09FA3912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961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Ser verden sånn ut nå? </a:t>
            </a:r>
          </a:p>
          <a:p>
            <a:endParaRPr lang="nb-NO" dirty="0"/>
          </a:p>
          <a:p>
            <a:r>
              <a:rPr lang="nb-NO" dirty="0"/>
              <a:t>Hva er konsekvensene for oss i et sånt landskap?</a:t>
            </a:r>
          </a:p>
          <a:p>
            <a:endParaRPr lang="nb-NO" dirty="0"/>
          </a:p>
          <a:p>
            <a:r>
              <a:rPr lang="nb-NO" dirty="0"/>
              <a:t>Jeg ser fire ganske åpenbare trender eller ting som blir viktige fremover. </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C9F9B6-DA55-6147-B960-16E09FA3912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273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nb-NO" dirty="0"/>
              <a:t>Økt Uro = allianser blir viktigere</a:t>
            </a:r>
          </a:p>
          <a:p>
            <a:endParaRPr lang="nb-NO" dirty="0"/>
          </a:p>
          <a:p>
            <a:r>
              <a:rPr lang="nb-NO" dirty="0"/>
              <a:t>Allianser har alltid vært viktig internasjonalt, men det bare øker i den ustabile verden vi lever i nå. </a:t>
            </a:r>
          </a:p>
          <a:p>
            <a:endParaRPr lang="nb-NO" dirty="0"/>
          </a:p>
          <a:p>
            <a:r>
              <a:rPr lang="nb-NO" dirty="0"/>
              <a:t>Det vil derfor være økt fokus på tradisjonell </a:t>
            </a:r>
            <a:r>
              <a:rPr lang="nb-NO" dirty="0" err="1"/>
              <a:t>aliansepolitikk</a:t>
            </a:r>
            <a:r>
              <a:rPr lang="nb-NO" dirty="0"/>
              <a:t>. </a:t>
            </a:r>
          </a:p>
          <a:p>
            <a:endParaRPr lang="nb-NO" dirty="0"/>
          </a:p>
          <a:p>
            <a:endParaRPr lang="nb-NO" dirty="0"/>
          </a:p>
        </p:txBody>
      </p:sp>
      <p:sp>
        <p:nvSpPr>
          <p:cNvPr id="4" name="Plassholder for lysbildenummer 3"/>
          <p:cNvSpPr>
            <a:spLocks noGrp="1"/>
          </p:cNvSpPr>
          <p:nvPr>
            <p:ph type="sldNum" sz="quarter" idx="5"/>
          </p:nvPr>
        </p:nvSpPr>
        <p:spPr/>
        <p:txBody>
          <a:bodyPr/>
          <a:lstStyle/>
          <a:p>
            <a:fld id="{C6C9F9B6-DA55-6147-B960-16E09FA39124}" type="slidenum">
              <a:rPr lang="nb-NO" smtClean="0"/>
              <a:t>21</a:t>
            </a:fld>
            <a:endParaRPr lang="nb-NO"/>
          </a:p>
        </p:txBody>
      </p:sp>
    </p:spTree>
    <p:extLst>
      <p:ext uri="{BB962C8B-B14F-4D97-AF65-F5344CB8AC3E}">
        <p14:creationId xmlns:p14="http://schemas.microsoft.com/office/powerpoint/2010/main" val="1909337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1" dirty="0"/>
          </a:p>
          <a:p>
            <a:r>
              <a:rPr lang="nb-NO" b="1" dirty="0"/>
              <a:t>Jeg heter Sofie </a:t>
            </a:r>
            <a:r>
              <a:rPr lang="nb-NO" b="1" dirty="0" err="1"/>
              <a:t>Høgestøl</a:t>
            </a:r>
            <a:r>
              <a:rPr lang="nb-NO" b="1" dirty="0"/>
              <a:t> </a:t>
            </a:r>
          </a:p>
          <a:p>
            <a:endParaRPr lang="nb-NO" b="1" dirty="0"/>
          </a:p>
          <a:p>
            <a:r>
              <a:rPr lang="nb-NO" dirty="0"/>
              <a:t>Jeg er i utgangspunktet juss formidler og forsker – og det er en fantastisk jobb. Er med på å utdanne flotte jurister som dere tar i bruk. </a:t>
            </a:r>
          </a:p>
          <a:p>
            <a:endParaRPr lang="nb-NO" dirty="0"/>
          </a:p>
          <a:p>
            <a:r>
              <a:rPr lang="nb-NO" dirty="0"/>
              <a:t>Det er liksom den ordentlige jobben min, men så har jeg også en Shady side gig som USA ekspert.</a:t>
            </a:r>
          </a:p>
          <a:p>
            <a:endParaRPr lang="nb-NO" dirty="0"/>
          </a:p>
          <a:p>
            <a:r>
              <a:rPr lang="nb-NO" dirty="0"/>
              <a:t>Som </a:t>
            </a:r>
            <a:r>
              <a:rPr lang="nb-NO" dirty="0" err="1"/>
              <a:t>paradise</a:t>
            </a:r>
            <a:r>
              <a:rPr lang="nb-NO" dirty="0"/>
              <a:t> </a:t>
            </a:r>
            <a:r>
              <a:rPr lang="nb-NO" dirty="0" err="1"/>
              <a:t>hotel</a:t>
            </a:r>
            <a:r>
              <a:rPr lang="nb-NO" dirty="0"/>
              <a:t> for forskere. </a:t>
            </a:r>
          </a:p>
          <a:p>
            <a:endParaRPr lang="nb-NO" dirty="0"/>
          </a:p>
          <a:p>
            <a:endParaRPr lang="nb-NO" dirty="0"/>
          </a:p>
          <a:p>
            <a:r>
              <a:rPr lang="nb-NO" dirty="0"/>
              <a:t>Derfor har jeg også en </a:t>
            </a:r>
            <a:r>
              <a:rPr lang="nb-NO" dirty="0" err="1"/>
              <a:t>podcast</a:t>
            </a:r>
            <a:r>
              <a:rPr lang="nb-NO" dirty="0"/>
              <a:t> som heter det store bildet med Eirik Bergesen, som vi startet i fjor. Fordi det er mye som skjer i verden akkurat nå.</a:t>
            </a:r>
          </a:p>
          <a:p>
            <a:endParaRPr lang="nb-NO" dirty="0"/>
          </a:p>
          <a:p>
            <a:r>
              <a:rPr lang="nb-NO" dirty="0"/>
              <a:t>Og vi måtte bare snakke om det. </a:t>
            </a:r>
          </a:p>
        </p:txBody>
      </p:sp>
      <p:sp>
        <p:nvSpPr>
          <p:cNvPr id="4" name="Plassholder for lysbildenummer 3"/>
          <p:cNvSpPr>
            <a:spLocks noGrp="1"/>
          </p:cNvSpPr>
          <p:nvPr>
            <p:ph type="sldNum" sz="quarter" idx="5"/>
          </p:nvPr>
        </p:nvSpPr>
        <p:spPr/>
        <p:txBody>
          <a:bodyPr/>
          <a:lstStyle/>
          <a:p>
            <a:fld id="{C6C9F9B6-DA55-6147-B960-16E09FA39124}" type="slidenum">
              <a:rPr lang="nb-NO" smtClean="0"/>
              <a:t>2</a:t>
            </a:fld>
            <a:endParaRPr lang="nb-NO"/>
          </a:p>
        </p:txBody>
      </p:sp>
    </p:spTree>
    <p:extLst>
      <p:ext uri="{BB962C8B-B14F-4D97-AF65-F5344CB8AC3E}">
        <p14:creationId xmlns:p14="http://schemas.microsoft.com/office/powerpoint/2010/main" val="1238503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Men, når du i større grad må støtte deg til allianser, så må du også velge bort noe og spille innenfor de reglene som gjelder. </a:t>
            </a:r>
          </a:p>
          <a:p>
            <a:endParaRPr lang="nb-NO" dirty="0"/>
          </a:p>
          <a:p>
            <a:r>
              <a:rPr lang="nb-NO" dirty="0"/>
              <a:t>Det at SV har snudd i NATO spørsmålet og Finland nå er medlem viser hvor viktig allianser blir. </a:t>
            </a:r>
          </a:p>
        </p:txBody>
      </p:sp>
      <p:sp>
        <p:nvSpPr>
          <p:cNvPr id="4" name="Plassholder for lysbildenummer 3"/>
          <p:cNvSpPr>
            <a:spLocks noGrp="1"/>
          </p:cNvSpPr>
          <p:nvPr>
            <p:ph type="sldNum" sz="quarter" idx="5"/>
          </p:nvPr>
        </p:nvSpPr>
        <p:spPr/>
        <p:txBody>
          <a:bodyPr/>
          <a:lstStyle/>
          <a:p>
            <a:fld id="{C6C9F9B6-DA55-6147-B960-16E09FA39124}" type="slidenum">
              <a:rPr lang="nb-NO" smtClean="0"/>
              <a:t>22</a:t>
            </a:fld>
            <a:endParaRPr lang="nb-NO"/>
          </a:p>
        </p:txBody>
      </p:sp>
    </p:spTree>
    <p:extLst>
      <p:ext uri="{BB962C8B-B14F-4D97-AF65-F5344CB8AC3E}">
        <p14:creationId xmlns:p14="http://schemas.microsoft.com/office/powerpoint/2010/main" val="1923086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Får vi fragmentert globalisering?</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C9F9B6-DA55-6147-B960-16E09FA3912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865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Blir det mer sanksjoner? Nei blir nok en del andre ting. </a:t>
            </a:r>
          </a:p>
          <a:p>
            <a:endParaRPr lang="nb-NO" dirty="0"/>
          </a:p>
          <a:p>
            <a:r>
              <a:rPr lang="nb-NO" dirty="0"/>
              <a:t>Men mer proteksjonisme is </a:t>
            </a:r>
            <a:r>
              <a:rPr lang="nb-NO" dirty="0" err="1"/>
              <a:t>coming</a:t>
            </a:r>
            <a:r>
              <a:rPr lang="nb-NO" dirty="0"/>
              <a:t>. </a:t>
            </a:r>
          </a:p>
          <a:p>
            <a:endParaRPr lang="nb-NO" dirty="0"/>
          </a:p>
          <a:p>
            <a:r>
              <a:rPr lang="nb-NO" dirty="0"/>
              <a:t>UiBs </a:t>
            </a:r>
            <a:r>
              <a:rPr lang="nb-NO" dirty="0" err="1"/>
              <a:t>bærekrefat</a:t>
            </a:r>
            <a:r>
              <a:rPr lang="nb-NO" dirty="0"/>
              <a:t> </a:t>
            </a:r>
            <a:r>
              <a:rPr lang="nb-NO" dirty="0" err="1"/>
              <a:t>grier</a:t>
            </a:r>
            <a:r>
              <a:rPr lang="nb-NO" dirty="0"/>
              <a:t> – National </a:t>
            </a:r>
            <a:r>
              <a:rPr lang="nb-NO" dirty="0" err="1"/>
              <a:t>security</a:t>
            </a:r>
            <a:r>
              <a:rPr lang="nb-NO" dirty="0"/>
              <a:t> as a </a:t>
            </a:r>
            <a:r>
              <a:rPr lang="nb-NO" dirty="0" err="1"/>
              <a:t>justification</a:t>
            </a:r>
            <a:r>
              <a:rPr lang="nb-NO" dirty="0"/>
              <a:t> for </a:t>
            </a:r>
            <a:r>
              <a:rPr lang="nb-NO" dirty="0" err="1"/>
              <a:t>protectionism</a:t>
            </a:r>
            <a:r>
              <a:rPr lang="nb-NO" dirty="0"/>
              <a:t>. </a:t>
            </a:r>
          </a:p>
          <a:p>
            <a:endParaRPr lang="nb-NO" dirty="0"/>
          </a:p>
          <a:p>
            <a:r>
              <a:rPr lang="nb-NO" dirty="0"/>
              <a:t>Sikkerhet = proteksjonisme innenfor handelsblokkene. </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C9F9B6-DA55-6147-B960-16E09FA3912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6906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Noen aktører har også sett sitt snitt i å innføre store </a:t>
            </a:r>
            <a:r>
              <a:rPr lang="nb-NO" dirty="0" err="1"/>
              <a:t>subsidepakker</a:t>
            </a:r>
            <a:r>
              <a:rPr lang="nb-NO" dirty="0"/>
              <a:t>. </a:t>
            </a:r>
          </a:p>
          <a:p>
            <a:endParaRPr lang="nb-NO" dirty="0"/>
          </a:p>
          <a:p>
            <a:r>
              <a:rPr lang="nb-NO" dirty="0"/>
              <a:t>IRA må EU og Norge ta stilling til. </a:t>
            </a:r>
          </a:p>
        </p:txBody>
      </p:sp>
      <p:sp>
        <p:nvSpPr>
          <p:cNvPr id="4" name="Plassholder for lysbildenummer 3"/>
          <p:cNvSpPr>
            <a:spLocks noGrp="1"/>
          </p:cNvSpPr>
          <p:nvPr>
            <p:ph type="sldNum" sz="quarter" idx="5"/>
          </p:nvPr>
        </p:nvSpPr>
        <p:spPr/>
        <p:txBody>
          <a:bodyPr/>
          <a:lstStyle/>
          <a:p>
            <a:fld id="{C6C9F9B6-DA55-6147-B960-16E09FA39124}" type="slidenum">
              <a:rPr lang="nb-NO" smtClean="0"/>
              <a:t>25</a:t>
            </a:fld>
            <a:endParaRPr lang="nb-NO"/>
          </a:p>
        </p:txBody>
      </p:sp>
    </p:spTree>
    <p:extLst>
      <p:ext uri="{BB962C8B-B14F-4D97-AF65-F5344CB8AC3E}">
        <p14:creationId xmlns:p14="http://schemas.microsoft.com/office/powerpoint/2010/main" val="3226898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Davås</a:t>
            </a:r>
            <a:r>
              <a:rPr lang="nb-NO" dirty="0"/>
              <a:t> årsmøte handlet om denne fragmenteringen </a:t>
            </a:r>
          </a:p>
          <a:p>
            <a:endParaRPr lang="nb-NO" dirty="0"/>
          </a:p>
          <a:p>
            <a:r>
              <a:rPr lang="nb-NO" dirty="0"/>
              <a:t>Langtidsplanlegging – og en langtidsforståelse av hvordan </a:t>
            </a:r>
            <a:r>
              <a:rPr lang="nb-NO" dirty="0" err="1"/>
              <a:t>øknomien</a:t>
            </a:r>
            <a:r>
              <a:rPr lang="nb-NO" dirty="0"/>
              <a:t> nå omstrukturere seg etter dette litt mer fragmenterte nyhetsbildet.</a:t>
            </a:r>
          </a:p>
          <a:p>
            <a:endParaRPr lang="nb-NO" dirty="0"/>
          </a:p>
          <a:p>
            <a:r>
              <a:rPr lang="nb-NO" dirty="0"/>
              <a:t>Det ligger masse muligheter her – men det er også </a:t>
            </a:r>
          </a:p>
        </p:txBody>
      </p:sp>
      <p:sp>
        <p:nvSpPr>
          <p:cNvPr id="4" name="Plassholder for lysbildenummer 3"/>
          <p:cNvSpPr>
            <a:spLocks noGrp="1"/>
          </p:cNvSpPr>
          <p:nvPr>
            <p:ph type="sldNum" sz="quarter" idx="5"/>
          </p:nvPr>
        </p:nvSpPr>
        <p:spPr/>
        <p:txBody>
          <a:bodyPr/>
          <a:lstStyle/>
          <a:p>
            <a:fld id="{C6C9F9B6-DA55-6147-B960-16E09FA39124}" type="slidenum">
              <a:rPr lang="nb-NO" smtClean="0"/>
              <a:t>26</a:t>
            </a:fld>
            <a:endParaRPr lang="nb-NO"/>
          </a:p>
        </p:txBody>
      </p:sp>
    </p:spTree>
    <p:extLst>
      <p:ext uri="{BB962C8B-B14F-4D97-AF65-F5344CB8AC3E}">
        <p14:creationId xmlns:p14="http://schemas.microsoft.com/office/powerpoint/2010/main" val="6896117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Får vi fragmentert globalisering?</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C9F9B6-DA55-6147-B960-16E09FA3912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37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Så i sted den store debatten har vært om vi får 2 supermakter innen 2030. </a:t>
            </a:r>
          </a:p>
        </p:txBody>
      </p:sp>
      <p:sp>
        <p:nvSpPr>
          <p:cNvPr id="4" name="Plassholder for lysbildenummer 3"/>
          <p:cNvSpPr>
            <a:spLocks noGrp="1"/>
          </p:cNvSpPr>
          <p:nvPr>
            <p:ph type="sldNum" sz="quarter" idx="5"/>
          </p:nvPr>
        </p:nvSpPr>
        <p:spPr/>
        <p:txBody>
          <a:bodyPr/>
          <a:lstStyle/>
          <a:p>
            <a:fld id="{C6C9F9B6-DA55-6147-B960-16E09FA39124}" type="slidenum">
              <a:rPr lang="nb-NO" smtClean="0"/>
              <a:t>28</a:t>
            </a:fld>
            <a:endParaRPr lang="nb-NO"/>
          </a:p>
        </p:txBody>
      </p:sp>
    </p:spTree>
    <p:extLst>
      <p:ext uri="{BB962C8B-B14F-4D97-AF65-F5344CB8AC3E}">
        <p14:creationId xmlns:p14="http://schemas.microsoft.com/office/powerpoint/2010/main" val="1509107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6C9F9B6-DA55-6147-B960-16E09FA39124}" type="slidenum">
              <a:rPr lang="nb-NO" smtClean="0"/>
              <a:t>29</a:t>
            </a:fld>
            <a:endParaRPr lang="nb-NO"/>
          </a:p>
        </p:txBody>
      </p:sp>
    </p:spTree>
    <p:extLst>
      <p:ext uri="{BB962C8B-B14F-4D97-AF65-F5344CB8AC3E}">
        <p14:creationId xmlns:p14="http://schemas.microsoft.com/office/powerpoint/2010/main" val="2259268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Trekk inn rapport fra 2012 – og global </a:t>
            </a:r>
            <a:r>
              <a:rPr lang="nb-NO" dirty="0" err="1"/>
              <a:t>fusion</a:t>
            </a:r>
            <a:r>
              <a:rPr lang="nb-NO" dirty="0"/>
              <a:t> senario, hvor USA og Kina </a:t>
            </a:r>
            <a:r>
              <a:rPr lang="nb-NO" dirty="0" err="1"/>
              <a:t>sammarbeider</a:t>
            </a:r>
            <a:r>
              <a:rPr lang="nb-NO" dirty="0"/>
              <a:t>. </a:t>
            </a:r>
          </a:p>
        </p:txBody>
      </p:sp>
      <p:sp>
        <p:nvSpPr>
          <p:cNvPr id="4" name="Plassholder for lysbildenummer 3"/>
          <p:cNvSpPr>
            <a:spLocks noGrp="1"/>
          </p:cNvSpPr>
          <p:nvPr>
            <p:ph type="sldNum" sz="quarter" idx="5"/>
          </p:nvPr>
        </p:nvSpPr>
        <p:spPr/>
        <p:txBody>
          <a:bodyPr/>
          <a:lstStyle/>
          <a:p>
            <a:fld id="{C6C9F9B6-DA55-6147-B960-16E09FA39124}" type="slidenum">
              <a:rPr lang="nb-NO" smtClean="0"/>
              <a:t>30</a:t>
            </a:fld>
            <a:endParaRPr lang="nb-NO"/>
          </a:p>
        </p:txBody>
      </p:sp>
    </p:spTree>
    <p:extLst>
      <p:ext uri="{BB962C8B-B14F-4D97-AF65-F5344CB8AC3E}">
        <p14:creationId xmlns:p14="http://schemas.microsoft.com/office/powerpoint/2010/main" val="11350305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Uventet effekt av krigen i Ukraina er at det setter oss i en større Kina </a:t>
            </a:r>
            <a:r>
              <a:rPr lang="nb-NO" dirty="0" err="1"/>
              <a:t>squeez</a:t>
            </a:r>
            <a:r>
              <a:rPr lang="nb-NO" dirty="0"/>
              <a:t>, enn det vi var i før. </a:t>
            </a:r>
          </a:p>
          <a:p>
            <a:endParaRPr lang="nb-NO" dirty="0"/>
          </a:p>
        </p:txBody>
      </p:sp>
      <p:sp>
        <p:nvSpPr>
          <p:cNvPr id="4" name="Plassholder for lysbildenummer 3"/>
          <p:cNvSpPr>
            <a:spLocks noGrp="1"/>
          </p:cNvSpPr>
          <p:nvPr>
            <p:ph type="sldNum" sz="quarter" idx="5"/>
          </p:nvPr>
        </p:nvSpPr>
        <p:spPr/>
        <p:txBody>
          <a:bodyPr/>
          <a:lstStyle/>
          <a:p>
            <a:fld id="{C6C9F9B6-DA55-6147-B960-16E09FA39124}" type="slidenum">
              <a:rPr lang="nb-NO" smtClean="0"/>
              <a:t>33</a:t>
            </a:fld>
            <a:endParaRPr lang="nb-NO"/>
          </a:p>
        </p:txBody>
      </p:sp>
    </p:spTree>
    <p:extLst>
      <p:ext uri="{BB962C8B-B14F-4D97-AF65-F5344CB8AC3E}">
        <p14:creationId xmlns:p14="http://schemas.microsoft.com/office/powerpoint/2010/main" val="2716593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Og det er det jeg skal snakke om i dag – at vi lever i en tid med mye endring. </a:t>
            </a:r>
          </a:p>
          <a:p>
            <a:endParaRPr lang="nb-NO" dirty="0"/>
          </a:p>
          <a:p>
            <a:r>
              <a:rPr lang="nb-NO" dirty="0"/>
              <a:t>Og jeg håper at jeg skal ta dette store bildet her, helt ned til et bilde som er relevant for dere </a:t>
            </a:r>
            <a:r>
              <a:rPr lang="nb-NO"/>
              <a:t>i næringseiendom. </a:t>
            </a:r>
            <a:endParaRPr lang="nb-NO" dirty="0"/>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C9F9B6-DA55-6147-B960-16E09FA3912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22404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kan bli en fryktelig vanskelig politisk og </a:t>
            </a:r>
            <a:r>
              <a:rPr lang="nb-NO" dirty="0" err="1"/>
              <a:t>øknomisk</a:t>
            </a:r>
            <a:r>
              <a:rPr lang="nb-NO" dirty="0"/>
              <a:t> </a:t>
            </a:r>
            <a:r>
              <a:rPr lang="nb-NO" dirty="0" err="1"/>
              <a:t>squeez</a:t>
            </a:r>
            <a:r>
              <a:rPr lang="nb-NO" dirty="0"/>
              <a:t> i årene som kommer. </a:t>
            </a:r>
          </a:p>
        </p:txBody>
      </p:sp>
      <p:sp>
        <p:nvSpPr>
          <p:cNvPr id="4" name="Plassholder for lysbildenummer 3"/>
          <p:cNvSpPr>
            <a:spLocks noGrp="1"/>
          </p:cNvSpPr>
          <p:nvPr>
            <p:ph type="sldNum" sz="quarter" idx="5"/>
          </p:nvPr>
        </p:nvSpPr>
        <p:spPr/>
        <p:txBody>
          <a:bodyPr/>
          <a:lstStyle/>
          <a:p>
            <a:fld id="{C6C9F9B6-DA55-6147-B960-16E09FA39124}" type="slidenum">
              <a:rPr lang="nb-NO" smtClean="0"/>
              <a:t>34</a:t>
            </a:fld>
            <a:endParaRPr lang="nb-NO"/>
          </a:p>
        </p:txBody>
      </p:sp>
    </p:spTree>
    <p:extLst>
      <p:ext uri="{BB962C8B-B14F-4D97-AF65-F5344CB8AC3E}">
        <p14:creationId xmlns:p14="http://schemas.microsoft.com/office/powerpoint/2010/main" val="776956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Jeg kunne fokusert mye på populisme – men i dag velger jeg å gripe fatt i </a:t>
            </a:r>
            <a:r>
              <a:rPr lang="nb-NO" dirty="0" err="1"/>
              <a:t>øknomisk</a:t>
            </a:r>
            <a:r>
              <a:rPr lang="nb-NO" dirty="0"/>
              <a:t> handlingsrom. </a:t>
            </a:r>
          </a:p>
        </p:txBody>
      </p:sp>
      <p:sp>
        <p:nvSpPr>
          <p:cNvPr id="4" name="Plassholder for lysbildenummer 3"/>
          <p:cNvSpPr>
            <a:spLocks noGrp="1"/>
          </p:cNvSpPr>
          <p:nvPr>
            <p:ph type="sldNum" sz="quarter" idx="5"/>
          </p:nvPr>
        </p:nvSpPr>
        <p:spPr/>
        <p:txBody>
          <a:bodyPr/>
          <a:lstStyle/>
          <a:p>
            <a:fld id="{C6C9F9B6-DA55-6147-B960-16E09FA39124}" type="slidenum">
              <a:rPr lang="nb-NO" smtClean="0"/>
              <a:t>35</a:t>
            </a:fld>
            <a:endParaRPr lang="nb-NO"/>
          </a:p>
        </p:txBody>
      </p:sp>
    </p:spTree>
    <p:extLst>
      <p:ext uri="{BB962C8B-B14F-4D97-AF65-F5344CB8AC3E}">
        <p14:creationId xmlns:p14="http://schemas.microsoft.com/office/powerpoint/2010/main" val="4386270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Fordi at krigen i Ukraina og verdensbildet er i endring, så påvirker det disse 3 pene – blir større økonomisk uro. </a:t>
            </a:r>
          </a:p>
        </p:txBody>
      </p:sp>
      <p:sp>
        <p:nvSpPr>
          <p:cNvPr id="4" name="Plassholder for lysbildenummer 3"/>
          <p:cNvSpPr>
            <a:spLocks noGrp="1"/>
          </p:cNvSpPr>
          <p:nvPr>
            <p:ph type="sldNum" sz="quarter" idx="5"/>
          </p:nvPr>
        </p:nvSpPr>
        <p:spPr/>
        <p:txBody>
          <a:bodyPr/>
          <a:lstStyle/>
          <a:p>
            <a:fld id="{C6C9F9B6-DA55-6147-B960-16E09FA39124}" type="slidenum">
              <a:rPr lang="nb-NO" smtClean="0"/>
              <a:t>36</a:t>
            </a:fld>
            <a:endParaRPr lang="nb-NO"/>
          </a:p>
        </p:txBody>
      </p:sp>
    </p:spTree>
    <p:extLst>
      <p:ext uri="{BB962C8B-B14F-4D97-AF65-F5344CB8AC3E}">
        <p14:creationId xmlns:p14="http://schemas.microsoft.com/office/powerpoint/2010/main" val="41234345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Hva gjør det med skattepolitikken vår? Eiendomsskatt? Norsk </a:t>
            </a:r>
            <a:r>
              <a:rPr lang="nb-NO" dirty="0" err="1"/>
              <a:t>øknomi</a:t>
            </a:r>
            <a:r>
              <a:rPr lang="nb-NO" dirty="0"/>
              <a:t> og hvordan vi finansierer velferdsstaten?</a:t>
            </a:r>
          </a:p>
          <a:p>
            <a:endParaRPr lang="nb-NO" dirty="0"/>
          </a:p>
          <a:p>
            <a:r>
              <a:rPr lang="nb-NO" dirty="0"/>
              <a:t>Lever i en rar økonomisk tid – </a:t>
            </a:r>
            <a:r>
              <a:rPr lang="nb-NO" dirty="0" err="1"/>
              <a:t>inflasjonn</a:t>
            </a:r>
            <a:r>
              <a:rPr lang="nb-NO" dirty="0"/>
              <a:t>, svak krone etc. </a:t>
            </a:r>
          </a:p>
        </p:txBody>
      </p:sp>
      <p:sp>
        <p:nvSpPr>
          <p:cNvPr id="4" name="Plassholder for lysbildenummer 3"/>
          <p:cNvSpPr>
            <a:spLocks noGrp="1"/>
          </p:cNvSpPr>
          <p:nvPr>
            <p:ph type="sldNum" sz="quarter" idx="5"/>
          </p:nvPr>
        </p:nvSpPr>
        <p:spPr/>
        <p:txBody>
          <a:bodyPr/>
          <a:lstStyle/>
          <a:p>
            <a:fld id="{C6C9F9B6-DA55-6147-B960-16E09FA39124}" type="slidenum">
              <a:rPr lang="nb-NO" smtClean="0"/>
              <a:t>38</a:t>
            </a:fld>
            <a:endParaRPr lang="nb-NO"/>
          </a:p>
        </p:txBody>
      </p:sp>
    </p:spTree>
    <p:extLst>
      <p:ext uri="{BB962C8B-B14F-4D97-AF65-F5344CB8AC3E}">
        <p14:creationId xmlns:p14="http://schemas.microsoft.com/office/powerpoint/2010/main" val="9172027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Og det </a:t>
            </a:r>
            <a:r>
              <a:rPr lang="nb-NO" dirty="0" err="1"/>
              <a:t>blringer</a:t>
            </a:r>
            <a:r>
              <a:rPr lang="nb-NO" dirty="0"/>
              <a:t> meg også til AI.</a:t>
            </a:r>
          </a:p>
          <a:p>
            <a:endParaRPr lang="nb-NO" dirty="0"/>
          </a:p>
          <a:p>
            <a:r>
              <a:rPr lang="nb-NO" dirty="0"/>
              <a:t>Som så absolutt kan være med å løse en del av det økonomiske utfordringene vi står ovenfor men. Men vi må også tenke nøye gjennom hvordan AI kommer til å utfordre og omstille arbeidslivet vårt i løpet av de neste årene. </a:t>
            </a:r>
          </a:p>
          <a:p>
            <a:endParaRPr lang="nb-NO" dirty="0"/>
          </a:p>
          <a:p>
            <a:r>
              <a:rPr lang="nb-NO" dirty="0"/>
              <a:t>I del 3 av denne konferansen, skal handle om et inkluderende arbeidsliv – som er noe jeg virkelig brenner for. Jeg har dysleksi.</a:t>
            </a:r>
          </a:p>
          <a:p>
            <a:endParaRPr lang="nb-NO" dirty="0"/>
          </a:p>
          <a:p>
            <a:r>
              <a:rPr lang="nb-NO" dirty="0"/>
              <a:t>Det at AI nå kommer for fult, gjør det til et enda viktigere tema - hvordan </a:t>
            </a:r>
            <a:r>
              <a:rPr lang="nb-NO" dirty="0" err="1"/>
              <a:t>sikkrer</a:t>
            </a:r>
            <a:r>
              <a:rPr lang="nb-NO" dirty="0"/>
              <a:t> vi arbeidsstyrken i møte med så mye endring.</a:t>
            </a:r>
          </a:p>
          <a:p>
            <a:endParaRPr lang="nb-NO" dirty="0"/>
          </a:p>
          <a:p>
            <a:r>
              <a:rPr lang="nb-NO" dirty="0"/>
              <a:t>Veldig for AI om det kan gi meg mer fritid, og hjelpe folk med lese og skrivevansker inn i arbeidslivet. </a:t>
            </a:r>
          </a:p>
        </p:txBody>
      </p:sp>
      <p:sp>
        <p:nvSpPr>
          <p:cNvPr id="4" name="Plassholder for lysbildenummer 3"/>
          <p:cNvSpPr>
            <a:spLocks noGrp="1"/>
          </p:cNvSpPr>
          <p:nvPr>
            <p:ph type="sldNum" sz="quarter" idx="5"/>
          </p:nvPr>
        </p:nvSpPr>
        <p:spPr/>
        <p:txBody>
          <a:bodyPr/>
          <a:lstStyle/>
          <a:p>
            <a:fld id="{C6C9F9B6-DA55-6147-B960-16E09FA39124}" type="slidenum">
              <a:rPr lang="nb-NO" smtClean="0"/>
              <a:t>39</a:t>
            </a:fld>
            <a:endParaRPr lang="nb-NO"/>
          </a:p>
        </p:txBody>
      </p:sp>
    </p:spTree>
    <p:extLst>
      <p:ext uri="{BB962C8B-B14F-4D97-AF65-F5344CB8AC3E}">
        <p14:creationId xmlns:p14="http://schemas.microsoft.com/office/powerpoint/2010/main" val="22977591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 har jeg forsøkt å gi dere et stort bilde, av de endringene vi ser i verden.</a:t>
            </a:r>
          </a:p>
          <a:p>
            <a:endParaRPr lang="nb-NO" dirty="0"/>
          </a:p>
          <a:p>
            <a:r>
              <a:rPr lang="nb-NO" dirty="0"/>
              <a:t>Så får vi se hvor riktig analysen blir. Men, er det en ting jeg er ganske så sikker på, og en ting jeg vil at dere skal ta ut av dette foredraget, så er det dette:</a:t>
            </a:r>
          </a:p>
          <a:p>
            <a:endParaRPr lang="nb-NO" dirty="0"/>
          </a:p>
          <a:p>
            <a:r>
              <a:rPr lang="nb-NO" dirty="0"/>
              <a:t>I en verden hvor så mange brikker virker å være i spill, er det dette vi trenger.</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C9F9B6-DA55-6147-B960-16E09FA3912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1887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Hvordan endrer det som skjer i verden </a:t>
            </a:r>
            <a:r>
              <a:rPr lang="nb-NO" dirty="0" err="1"/>
              <a:t>forutsettningene</a:t>
            </a:r>
            <a:r>
              <a:rPr lang="nb-NO" dirty="0"/>
              <a:t> våre for å løse </a:t>
            </a:r>
            <a:r>
              <a:rPr lang="nb-NO"/>
              <a:t>disse problemene?</a:t>
            </a:r>
            <a:endParaRPr lang="nb-NO" dirty="0"/>
          </a:p>
          <a:p>
            <a:endParaRPr lang="nb-NO" dirty="0"/>
          </a:p>
          <a:p>
            <a:r>
              <a:rPr lang="nb-NO" dirty="0"/>
              <a:t>Vi må gjøre mer med mindre, og løse de akutte krisene vi står i nå, samtidig som vi griper fatt i disse langsiktige </a:t>
            </a:r>
          </a:p>
        </p:txBody>
      </p:sp>
      <p:sp>
        <p:nvSpPr>
          <p:cNvPr id="4" name="Plassholder for lysbildenummer 3"/>
          <p:cNvSpPr>
            <a:spLocks noGrp="1"/>
          </p:cNvSpPr>
          <p:nvPr>
            <p:ph type="sldNum" sz="quarter" idx="5"/>
          </p:nvPr>
        </p:nvSpPr>
        <p:spPr/>
        <p:txBody>
          <a:bodyPr/>
          <a:lstStyle/>
          <a:p>
            <a:fld id="{C6C9F9B6-DA55-6147-B960-16E09FA39124}" type="slidenum">
              <a:rPr lang="nb-NO" smtClean="0"/>
              <a:t>41</a:t>
            </a:fld>
            <a:endParaRPr lang="nb-NO"/>
          </a:p>
        </p:txBody>
      </p:sp>
    </p:spTree>
    <p:extLst>
      <p:ext uri="{BB962C8B-B14F-4D97-AF65-F5344CB8AC3E}">
        <p14:creationId xmlns:p14="http://schemas.microsoft.com/office/powerpoint/2010/main" val="1492358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nb-NO" dirty="0"/>
              <a:t>Eller FN snakket mye om «</a:t>
            </a:r>
            <a:r>
              <a:rPr lang="nb-NO" dirty="0" err="1"/>
              <a:t>the</a:t>
            </a:r>
            <a:r>
              <a:rPr lang="nb-NO" dirty="0"/>
              <a:t> </a:t>
            </a:r>
            <a:r>
              <a:rPr lang="nb-NO" dirty="0" err="1"/>
              <a:t>decade</a:t>
            </a:r>
            <a:r>
              <a:rPr lang="nb-NO" dirty="0"/>
              <a:t> </a:t>
            </a:r>
            <a:r>
              <a:rPr lang="nb-NO" dirty="0" err="1"/>
              <a:t>of</a:t>
            </a:r>
            <a:r>
              <a:rPr lang="nb-NO" dirty="0"/>
              <a:t> action»</a:t>
            </a:r>
          </a:p>
          <a:p>
            <a:endParaRPr lang="nb-NO" dirty="0"/>
          </a:p>
          <a:p>
            <a:r>
              <a:rPr lang="nb-NO" dirty="0"/>
              <a:t>Vi skulle nå </a:t>
            </a:r>
            <a:r>
              <a:rPr lang="nb-NO" dirty="0" err="1"/>
              <a:t>ambisøse</a:t>
            </a:r>
            <a:r>
              <a:rPr lang="nb-NO" dirty="0"/>
              <a:t> klimamål</a:t>
            </a:r>
          </a:p>
          <a:p>
            <a:endParaRPr lang="nb-NO" dirty="0"/>
          </a:p>
          <a:p>
            <a:r>
              <a:rPr lang="nb-NO" dirty="0"/>
              <a:t>Få lagt om samfunnet for eldrebølgen</a:t>
            </a:r>
          </a:p>
          <a:p>
            <a:endParaRPr lang="nb-NO" dirty="0"/>
          </a:p>
          <a:p>
            <a:r>
              <a:rPr lang="nb-NO" dirty="0"/>
              <a:t>Arbeidslivet </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C9F9B6-DA55-6147-B960-16E09FA3912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016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Mulighetens tiår?</a:t>
            </a:r>
          </a:p>
          <a:p>
            <a:endParaRPr lang="nb-NO" dirty="0"/>
          </a:p>
          <a:p>
            <a:r>
              <a:rPr lang="nb-NO" dirty="0"/>
              <a:t>Vi må gjøre mer med mindre, og løse de akutte krisene vi står i nå, samtidig som vi griper fatt i disse langsiktige </a:t>
            </a:r>
          </a:p>
        </p:txBody>
      </p:sp>
      <p:sp>
        <p:nvSpPr>
          <p:cNvPr id="4" name="Plassholder for lysbildenummer 3"/>
          <p:cNvSpPr>
            <a:spLocks noGrp="1"/>
          </p:cNvSpPr>
          <p:nvPr>
            <p:ph type="sldNum" sz="quarter" idx="5"/>
          </p:nvPr>
        </p:nvSpPr>
        <p:spPr/>
        <p:txBody>
          <a:bodyPr/>
          <a:lstStyle/>
          <a:p>
            <a:fld id="{C6C9F9B6-DA55-6147-B960-16E09FA39124}" type="slidenum">
              <a:rPr lang="nb-NO" smtClean="0"/>
              <a:t>5</a:t>
            </a:fld>
            <a:endParaRPr lang="nb-NO"/>
          </a:p>
        </p:txBody>
      </p:sp>
    </p:spTree>
    <p:extLst>
      <p:ext uri="{BB962C8B-B14F-4D97-AF65-F5344CB8AC3E}">
        <p14:creationId xmlns:p14="http://schemas.microsoft.com/office/powerpoint/2010/main" val="1537422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2020 får vi pandemi </a:t>
            </a:r>
          </a:p>
        </p:txBody>
      </p:sp>
      <p:sp>
        <p:nvSpPr>
          <p:cNvPr id="4" name="Plassholder for lysbildenummer 3"/>
          <p:cNvSpPr>
            <a:spLocks noGrp="1"/>
          </p:cNvSpPr>
          <p:nvPr>
            <p:ph type="sldNum" sz="quarter" idx="5"/>
          </p:nvPr>
        </p:nvSpPr>
        <p:spPr/>
        <p:txBody>
          <a:bodyPr/>
          <a:lstStyle/>
          <a:p>
            <a:fld id="{C6C9F9B6-DA55-6147-B960-16E09FA39124}" type="slidenum">
              <a:rPr lang="nb-NO" smtClean="0"/>
              <a:t>6</a:t>
            </a:fld>
            <a:endParaRPr lang="nb-NO"/>
          </a:p>
        </p:txBody>
      </p:sp>
    </p:spTree>
    <p:extLst>
      <p:ext uri="{BB962C8B-B14F-4D97-AF65-F5344CB8AC3E}">
        <p14:creationId xmlns:p14="http://schemas.microsoft.com/office/powerpoint/2010/main" val="768121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det vi i Norge går ut av pandemien - </a:t>
            </a:r>
          </a:p>
        </p:txBody>
      </p:sp>
      <p:sp>
        <p:nvSpPr>
          <p:cNvPr id="4" name="Plassholder for lysbildenummer 3"/>
          <p:cNvSpPr>
            <a:spLocks noGrp="1"/>
          </p:cNvSpPr>
          <p:nvPr>
            <p:ph type="sldNum" sz="quarter" idx="5"/>
          </p:nvPr>
        </p:nvSpPr>
        <p:spPr/>
        <p:txBody>
          <a:bodyPr/>
          <a:lstStyle/>
          <a:p>
            <a:fld id="{C6C9F9B6-DA55-6147-B960-16E09FA39124}" type="slidenum">
              <a:rPr lang="nb-NO" smtClean="0"/>
              <a:t>7</a:t>
            </a:fld>
            <a:endParaRPr lang="nb-NO"/>
          </a:p>
        </p:txBody>
      </p:sp>
    </p:spTree>
    <p:extLst>
      <p:ext uri="{BB962C8B-B14F-4D97-AF65-F5344CB8AC3E}">
        <p14:creationId xmlns:p14="http://schemas.microsoft.com/office/powerpoint/2010/main" val="2811187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Og i år, hvor jeg tenkte at vi egentlig ikke trengte så mye mer – har oss vanlige folk, virkelig fått øynene opp for at det er en stor teknologisk revolusjon på gang, i form av AI.</a:t>
            </a:r>
          </a:p>
          <a:p>
            <a:endParaRPr lang="nb-NO" dirty="0"/>
          </a:p>
          <a:p>
            <a:r>
              <a:rPr lang="nb-NO" dirty="0"/>
              <a:t>AI var litt morsomt – men nå kan de lage egne </a:t>
            </a:r>
            <a:r>
              <a:rPr lang="nb-NO" dirty="0" err="1"/>
              <a:t>podcastepisoder</a:t>
            </a:r>
            <a:r>
              <a:rPr lang="nb-NO" dirty="0"/>
              <a:t> og jeg føler meg truet. </a:t>
            </a:r>
            <a:r>
              <a:rPr lang="nb-NO" dirty="0" err="1"/>
              <a:t>They</a:t>
            </a:r>
            <a:r>
              <a:rPr lang="nb-NO" dirty="0"/>
              <a:t> </a:t>
            </a:r>
            <a:r>
              <a:rPr lang="nb-NO" dirty="0" err="1"/>
              <a:t>are</a:t>
            </a:r>
            <a:r>
              <a:rPr lang="nb-NO" dirty="0"/>
              <a:t> </a:t>
            </a:r>
            <a:r>
              <a:rPr lang="nb-NO" dirty="0" err="1"/>
              <a:t>starting</a:t>
            </a:r>
            <a:r>
              <a:rPr lang="nb-NO" dirty="0"/>
              <a:t> to do my jobb – AI USA ekspert. </a:t>
            </a:r>
          </a:p>
          <a:p>
            <a:endParaRPr lang="nb-NO" dirty="0"/>
          </a:p>
          <a:p>
            <a:r>
              <a:rPr lang="nb-NO" dirty="0"/>
              <a:t>Noen spår at omveltningen til AI rett og slett representerer en ny industriell revolusjon som vi ikke har sett siden 1760.</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C9F9B6-DA55-6147-B960-16E09FA3912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600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6C9F9B6-DA55-6147-B960-16E09FA39124}" type="slidenum">
              <a:rPr lang="nb-NO" smtClean="0"/>
              <a:t>9</a:t>
            </a:fld>
            <a:endParaRPr lang="nb-NO"/>
          </a:p>
        </p:txBody>
      </p:sp>
    </p:spTree>
    <p:extLst>
      <p:ext uri="{BB962C8B-B14F-4D97-AF65-F5344CB8AC3E}">
        <p14:creationId xmlns:p14="http://schemas.microsoft.com/office/powerpoint/2010/main" val="3260519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nb-NO"/>
              <a:t>Klikk for å redigere tittelstil</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4/19/23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4/19/23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4/19/23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4/19/23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nb-NO"/>
              <a:t>Klikk for å redigere tittelstil</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Date Placeholder 6"/>
          <p:cNvSpPr>
            <a:spLocks noGrp="1"/>
          </p:cNvSpPr>
          <p:nvPr>
            <p:ph type="dt" sz="half" idx="10"/>
          </p:nvPr>
        </p:nvSpPr>
        <p:spPr/>
        <p:txBody>
          <a:bodyPr/>
          <a:lstStyle/>
          <a:p>
            <a:fld id="{1160EA64-D806-43AC-9DF2-F8C432F32B4C}" type="datetimeFigureOut">
              <a:rPr lang="en-US" dirty="0"/>
              <a:t>4/19/23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4/19/23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1583436" y="3143250"/>
            <a:ext cx="4270248" cy="259677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7" name="Date Placeholder 6"/>
          <p:cNvSpPr>
            <a:spLocks noGrp="1"/>
          </p:cNvSpPr>
          <p:nvPr>
            <p:ph type="dt" sz="half" idx="10"/>
          </p:nvPr>
        </p:nvSpPr>
        <p:spPr/>
        <p:txBody>
          <a:bodyPr/>
          <a:lstStyle/>
          <a:p>
            <a:fld id="{4F7D4976-E339-4826-83B7-FBD03F55ECF8}" type="datetimeFigureOut">
              <a:rPr lang="en-US" dirty="0"/>
              <a:t>4/19/23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nb-NO"/>
              <a:t>Klikk for å redigere tittelstil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4/19/23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4/19/23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nb-NO"/>
              <a:t>Klikk for å redigere tittelstil</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9" name="Date Placeholder 8"/>
          <p:cNvSpPr>
            <a:spLocks noGrp="1"/>
          </p:cNvSpPr>
          <p:nvPr>
            <p:ph type="dt" sz="half" idx="10"/>
          </p:nvPr>
        </p:nvSpPr>
        <p:spPr/>
        <p:txBody>
          <a:bodyPr/>
          <a:lstStyle/>
          <a:p>
            <a:fld id="{D1BE4249-C0D0-4B06-8692-E8BB871AF643}" type="datetimeFigureOut">
              <a:rPr lang="en-US" dirty="0"/>
              <a:t>4/19/23</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nb-NO"/>
              <a:t>Klikk for å redigere tittelstil</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4/19/23</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4/19/23</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4.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6.svg"/></Relationships>
</file>

<file path=ppt/slides/_rels/slide2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0.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1.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927FE9E-3EAB-6545-9A3C-8763888FB8DE}"/>
              </a:ext>
            </a:extLst>
          </p:cNvPr>
          <p:cNvSpPr>
            <a:spLocks noGrp="1"/>
          </p:cNvSpPr>
          <p:nvPr>
            <p:ph type="ctrTitle"/>
          </p:nvPr>
        </p:nvSpPr>
        <p:spPr>
          <a:xfrm>
            <a:off x="8022335" y="484631"/>
            <a:ext cx="3701579" cy="5429848"/>
          </a:xfrm>
          <a:noFill/>
          <a:ln>
            <a:noFill/>
          </a:ln>
        </p:spPr>
        <p:txBody>
          <a:bodyPr>
            <a:normAutofit/>
          </a:bodyPr>
          <a:lstStyle/>
          <a:p>
            <a:pPr algn="l" fontAlgn="base"/>
            <a:r>
              <a:rPr lang="nb-NO" sz="2800" dirty="0">
                <a:solidFill>
                  <a:schemeClr val="tx1"/>
                </a:solidFill>
              </a:rPr>
              <a:t>«Nordavind fra alle kanter» - krig, miljøkrise, energikrise, prisgalopp…</a:t>
            </a:r>
            <a:br>
              <a:rPr lang="nb-NO" sz="2800" b="1" dirty="0">
                <a:solidFill>
                  <a:schemeClr val="tx1"/>
                </a:solidFill>
              </a:rPr>
            </a:br>
            <a:endParaRPr lang="nb-NO" sz="2800" dirty="0">
              <a:solidFill>
                <a:schemeClr val="tx1"/>
              </a:solidFill>
            </a:endParaRPr>
          </a:p>
        </p:txBody>
      </p:sp>
      <p:pic>
        <p:nvPicPr>
          <p:cNvPr id="12" name="Picture 11" descr="En person som holder en globus">
            <a:extLst>
              <a:ext uri="{FF2B5EF4-FFF2-40B4-BE49-F238E27FC236}">
                <a16:creationId xmlns:a16="http://schemas.microsoft.com/office/drawing/2014/main" id="{B8CA454A-F30A-250D-7201-9D044FF3CF21}"/>
              </a:ext>
            </a:extLst>
          </p:cNvPr>
          <p:cNvPicPr>
            <a:picLocks noChangeAspect="1"/>
          </p:cNvPicPr>
          <p:nvPr/>
        </p:nvPicPr>
        <p:blipFill rotWithShape="1">
          <a:blip r:embed="rId3"/>
          <a:srcRect l="18381" r="16221"/>
          <a:stretch/>
        </p:blipFill>
        <p:spPr>
          <a:xfrm>
            <a:off x="-1" y="-1"/>
            <a:ext cx="7537704" cy="6858000"/>
          </a:xfrm>
          <a:prstGeom prst="rect">
            <a:avLst/>
          </a:prstGeom>
        </p:spPr>
      </p:pic>
      <p:sp>
        <p:nvSpPr>
          <p:cNvPr id="5" name="Undertittel 4">
            <a:extLst>
              <a:ext uri="{FF2B5EF4-FFF2-40B4-BE49-F238E27FC236}">
                <a16:creationId xmlns:a16="http://schemas.microsoft.com/office/drawing/2014/main" id="{99D0EFC2-FD1E-CB4A-876A-85EC67CAAFAF}"/>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234607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Plassholder for innhold 2">
            <a:extLst>
              <a:ext uri="{FF2B5EF4-FFF2-40B4-BE49-F238E27FC236}">
                <a16:creationId xmlns:a16="http://schemas.microsoft.com/office/drawing/2014/main" id="{0B16E728-A22B-6925-F61C-220CE6BA9800}"/>
              </a:ext>
            </a:extLst>
          </p:cNvPr>
          <p:cNvGraphicFramePr>
            <a:graphicFrameLocks noGrp="1"/>
          </p:cNvGraphicFramePr>
          <p:nvPr>
            <p:ph idx="1"/>
          </p:nvPr>
        </p:nvGraphicFramePr>
        <p:xfrm>
          <a:off x="920750" y="965200"/>
          <a:ext cx="5651500" cy="4968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78108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2AD7556-C90D-4946-8E4E-1E79D5B3D2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BB0CC56-54B2-4AE0-87C5-296E78A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5"/>
            <a:ext cx="12192000" cy="2615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4C4EE32-90EE-3845-8A51-A83EE3A97472}"/>
              </a:ext>
            </a:extLst>
          </p:cNvPr>
          <p:cNvSpPr>
            <a:spLocks noGrp="1"/>
          </p:cNvSpPr>
          <p:nvPr>
            <p:ph type="title"/>
          </p:nvPr>
        </p:nvSpPr>
        <p:spPr>
          <a:xfrm>
            <a:off x="1600200" y="3418891"/>
            <a:ext cx="8991600" cy="1645920"/>
          </a:xfrm>
        </p:spPr>
        <p:txBody>
          <a:bodyPr vert="horz" lIns="274320" tIns="182880" rIns="274320" bIns="182880" rtlCol="0" anchor="ctr" anchorCtr="1">
            <a:normAutofit/>
          </a:bodyPr>
          <a:lstStyle/>
          <a:p>
            <a:r>
              <a:rPr lang="en-US" dirty="0"/>
              <a:t>Et </a:t>
            </a:r>
            <a:r>
              <a:rPr lang="en-US" dirty="0" err="1"/>
              <a:t>tiår</a:t>
            </a:r>
            <a:r>
              <a:rPr lang="en-US" dirty="0"/>
              <a:t> </a:t>
            </a:r>
            <a:r>
              <a:rPr lang="en-US" dirty="0" err="1"/>
              <a:t>som</a:t>
            </a:r>
            <a:r>
              <a:rPr lang="en-US" dirty="0"/>
              <a:t> </a:t>
            </a:r>
            <a:br>
              <a:rPr lang="en-US" dirty="0"/>
            </a:br>
            <a:r>
              <a:rPr lang="en-US" dirty="0" err="1"/>
              <a:t>Endrer</a:t>
            </a:r>
            <a:r>
              <a:rPr lang="en-US" dirty="0"/>
              <a:t> </a:t>
            </a:r>
            <a:r>
              <a:rPr lang="en-US" dirty="0" err="1"/>
              <a:t>verdensbilde</a:t>
            </a:r>
            <a:r>
              <a:rPr lang="en-US" dirty="0"/>
              <a:t>?</a:t>
            </a:r>
          </a:p>
        </p:txBody>
      </p:sp>
      <p:sp>
        <p:nvSpPr>
          <p:cNvPr id="3" name="Plassholder for tekst 2">
            <a:extLst>
              <a:ext uri="{FF2B5EF4-FFF2-40B4-BE49-F238E27FC236}">
                <a16:creationId xmlns:a16="http://schemas.microsoft.com/office/drawing/2014/main" id="{9044655E-0A50-1447-B756-99B88BADFA90}"/>
              </a:ext>
            </a:extLst>
          </p:cNvPr>
          <p:cNvSpPr>
            <a:spLocks noGrp="1"/>
          </p:cNvSpPr>
          <p:nvPr>
            <p:ph type="body" idx="1"/>
          </p:nvPr>
        </p:nvSpPr>
        <p:spPr>
          <a:xfrm>
            <a:off x="2695194" y="5384691"/>
            <a:ext cx="6801612" cy="736976"/>
          </a:xfrm>
        </p:spPr>
        <p:txBody>
          <a:bodyPr vert="horz" lIns="91440" tIns="45720" rIns="91440" bIns="45720" rtlCol="0">
            <a:normAutofit/>
          </a:bodyPr>
          <a:lstStyle/>
          <a:p>
            <a:pPr algn="ctr"/>
            <a:endParaRPr lang="en-US" sz="2000" kern="1200">
              <a:solidFill>
                <a:srgbClr val="FFFFFF"/>
              </a:solidFill>
              <a:latin typeface="+mn-lt"/>
              <a:ea typeface="+mn-ea"/>
              <a:cs typeface="+mn-cs"/>
            </a:endParaRPr>
          </a:p>
        </p:txBody>
      </p:sp>
      <p:pic>
        <p:nvPicPr>
          <p:cNvPr id="9" name="Graphic 6" descr="Video 360 Generisk">
            <a:extLst>
              <a:ext uri="{FF2B5EF4-FFF2-40B4-BE49-F238E27FC236}">
                <a16:creationId xmlns:a16="http://schemas.microsoft.com/office/drawing/2014/main" id="{5187B47F-ABB1-D646-9355-FF2A2ADD16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67820" y="640079"/>
            <a:ext cx="2456360" cy="2456360"/>
          </a:xfrm>
          <a:prstGeom prst="rect">
            <a:avLst/>
          </a:prstGeom>
        </p:spPr>
      </p:pic>
    </p:spTree>
    <p:extLst>
      <p:ext uri="{BB962C8B-B14F-4D97-AF65-F5344CB8AC3E}">
        <p14:creationId xmlns:p14="http://schemas.microsoft.com/office/powerpoint/2010/main" val="2428433625"/>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9A4D64-4578-814F-8396-77A43D403EAC}"/>
              </a:ext>
            </a:extLst>
          </p:cNvPr>
          <p:cNvSpPr>
            <a:spLocks noGrp="1"/>
          </p:cNvSpPr>
          <p:nvPr>
            <p:ph type="title"/>
          </p:nvPr>
        </p:nvSpPr>
        <p:spPr>
          <a:xfrm>
            <a:off x="2231136" y="378905"/>
            <a:ext cx="7729728" cy="1188720"/>
          </a:xfrm>
        </p:spPr>
        <p:txBody>
          <a:bodyPr/>
          <a:lstStyle/>
          <a:p>
            <a:r>
              <a:rPr lang="nb-NO" dirty="0"/>
              <a:t>Unipolar verden Etter 1990</a:t>
            </a:r>
          </a:p>
        </p:txBody>
      </p:sp>
      <p:sp>
        <p:nvSpPr>
          <p:cNvPr id="3" name="Ellipse 2">
            <a:extLst>
              <a:ext uri="{FF2B5EF4-FFF2-40B4-BE49-F238E27FC236}">
                <a16:creationId xmlns:a16="http://schemas.microsoft.com/office/drawing/2014/main" id="{13974152-F6F0-2F43-8665-DAA5A86C3588}"/>
              </a:ext>
            </a:extLst>
          </p:cNvPr>
          <p:cNvSpPr/>
          <p:nvPr/>
        </p:nvSpPr>
        <p:spPr>
          <a:xfrm>
            <a:off x="3943350" y="1781651"/>
            <a:ext cx="3871913" cy="261461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USA </a:t>
            </a:r>
          </a:p>
        </p:txBody>
      </p:sp>
      <p:sp>
        <p:nvSpPr>
          <p:cNvPr id="4" name="Ellipse 3">
            <a:extLst>
              <a:ext uri="{FF2B5EF4-FFF2-40B4-BE49-F238E27FC236}">
                <a16:creationId xmlns:a16="http://schemas.microsoft.com/office/drawing/2014/main" id="{90F1618A-BB21-1A43-A188-BFAC3E324CB5}"/>
              </a:ext>
            </a:extLst>
          </p:cNvPr>
          <p:cNvSpPr/>
          <p:nvPr/>
        </p:nvSpPr>
        <p:spPr>
          <a:xfrm>
            <a:off x="385763" y="3886200"/>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5" name="Ellipse 4">
            <a:extLst>
              <a:ext uri="{FF2B5EF4-FFF2-40B4-BE49-F238E27FC236}">
                <a16:creationId xmlns:a16="http://schemas.microsoft.com/office/drawing/2014/main" id="{548C8019-4B04-F545-BE16-262789FF4DB7}"/>
              </a:ext>
            </a:extLst>
          </p:cNvPr>
          <p:cNvSpPr/>
          <p:nvPr/>
        </p:nvSpPr>
        <p:spPr>
          <a:xfrm>
            <a:off x="1164433" y="3729037"/>
            <a:ext cx="2778918" cy="207018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Kina </a:t>
            </a:r>
          </a:p>
        </p:txBody>
      </p:sp>
      <p:sp>
        <p:nvSpPr>
          <p:cNvPr id="6" name="Ellipse 5">
            <a:extLst>
              <a:ext uri="{FF2B5EF4-FFF2-40B4-BE49-F238E27FC236}">
                <a16:creationId xmlns:a16="http://schemas.microsoft.com/office/drawing/2014/main" id="{8A56F2EA-8094-0D4C-83FC-D57625993950}"/>
              </a:ext>
            </a:extLst>
          </p:cNvPr>
          <p:cNvSpPr/>
          <p:nvPr/>
        </p:nvSpPr>
        <p:spPr>
          <a:xfrm>
            <a:off x="385763" y="5472112"/>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7" name="Ellipse 6">
            <a:extLst>
              <a:ext uri="{FF2B5EF4-FFF2-40B4-BE49-F238E27FC236}">
                <a16:creationId xmlns:a16="http://schemas.microsoft.com/office/drawing/2014/main" id="{9CE0CF55-B701-6C41-9FD3-5EAEA2CD2CCE}"/>
              </a:ext>
            </a:extLst>
          </p:cNvPr>
          <p:cNvSpPr/>
          <p:nvPr/>
        </p:nvSpPr>
        <p:spPr>
          <a:xfrm>
            <a:off x="350045" y="4600574"/>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8" name="Ellipse 7">
            <a:extLst>
              <a:ext uri="{FF2B5EF4-FFF2-40B4-BE49-F238E27FC236}">
                <a16:creationId xmlns:a16="http://schemas.microsoft.com/office/drawing/2014/main" id="{4680FBB9-7BF3-934C-944A-29086B0710CF}"/>
              </a:ext>
            </a:extLst>
          </p:cNvPr>
          <p:cNvSpPr/>
          <p:nvPr/>
        </p:nvSpPr>
        <p:spPr>
          <a:xfrm>
            <a:off x="1178719" y="3253263"/>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9" name="Ellipse 8">
            <a:extLst>
              <a:ext uri="{FF2B5EF4-FFF2-40B4-BE49-F238E27FC236}">
                <a16:creationId xmlns:a16="http://schemas.microsoft.com/office/drawing/2014/main" id="{8EC56E9F-9921-AD48-8B71-58FFEE710159}"/>
              </a:ext>
            </a:extLst>
          </p:cNvPr>
          <p:cNvSpPr/>
          <p:nvPr/>
        </p:nvSpPr>
        <p:spPr>
          <a:xfrm>
            <a:off x="2400300" y="3029236"/>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10" name="Ellipse 9">
            <a:extLst>
              <a:ext uri="{FF2B5EF4-FFF2-40B4-BE49-F238E27FC236}">
                <a16:creationId xmlns:a16="http://schemas.microsoft.com/office/drawing/2014/main" id="{6C46A48B-5A7E-E048-AF48-26D39BCF77E7}"/>
              </a:ext>
            </a:extLst>
          </p:cNvPr>
          <p:cNvSpPr/>
          <p:nvPr/>
        </p:nvSpPr>
        <p:spPr>
          <a:xfrm>
            <a:off x="1150147" y="6023248"/>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11" name="Ellipse 10">
            <a:extLst>
              <a:ext uri="{FF2B5EF4-FFF2-40B4-BE49-F238E27FC236}">
                <a16:creationId xmlns:a16="http://schemas.microsoft.com/office/drawing/2014/main" id="{5CB95454-E8FF-6F40-94B0-AAC971991995}"/>
              </a:ext>
            </a:extLst>
          </p:cNvPr>
          <p:cNvSpPr/>
          <p:nvPr/>
        </p:nvSpPr>
        <p:spPr>
          <a:xfrm>
            <a:off x="2733678" y="6009248"/>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12" name="Ellipse 11">
            <a:extLst>
              <a:ext uri="{FF2B5EF4-FFF2-40B4-BE49-F238E27FC236}">
                <a16:creationId xmlns:a16="http://schemas.microsoft.com/office/drawing/2014/main" id="{842BC832-EEA0-534D-AEEA-2EDB44E0929D}"/>
              </a:ext>
            </a:extLst>
          </p:cNvPr>
          <p:cNvSpPr/>
          <p:nvPr/>
        </p:nvSpPr>
        <p:spPr>
          <a:xfrm>
            <a:off x="3871913" y="5253940"/>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13" name="Ellipse 12">
            <a:extLst>
              <a:ext uri="{FF2B5EF4-FFF2-40B4-BE49-F238E27FC236}">
                <a16:creationId xmlns:a16="http://schemas.microsoft.com/office/drawing/2014/main" id="{6B0E645A-CAFA-D940-BA08-7A4E9963A2BC}"/>
              </a:ext>
            </a:extLst>
          </p:cNvPr>
          <p:cNvSpPr/>
          <p:nvPr/>
        </p:nvSpPr>
        <p:spPr>
          <a:xfrm>
            <a:off x="4236244" y="4443410"/>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14" name="Ellipse 13">
            <a:extLst>
              <a:ext uri="{FF2B5EF4-FFF2-40B4-BE49-F238E27FC236}">
                <a16:creationId xmlns:a16="http://schemas.microsoft.com/office/drawing/2014/main" id="{3BBE45E3-5ABA-BA49-B72D-812DAE33D94D}"/>
              </a:ext>
            </a:extLst>
          </p:cNvPr>
          <p:cNvSpPr/>
          <p:nvPr/>
        </p:nvSpPr>
        <p:spPr>
          <a:xfrm>
            <a:off x="4879181" y="4887753"/>
            <a:ext cx="2000250" cy="164020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Russland </a:t>
            </a:r>
          </a:p>
        </p:txBody>
      </p:sp>
      <p:sp>
        <p:nvSpPr>
          <p:cNvPr id="15" name="Ellipse 14">
            <a:extLst>
              <a:ext uri="{FF2B5EF4-FFF2-40B4-BE49-F238E27FC236}">
                <a16:creationId xmlns:a16="http://schemas.microsoft.com/office/drawing/2014/main" id="{6817BD81-D798-F541-B1DA-FDFBDCD31CC0}"/>
              </a:ext>
            </a:extLst>
          </p:cNvPr>
          <p:cNvSpPr/>
          <p:nvPr/>
        </p:nvSpPr>
        <p:spPr>
          <a:xfrm>
            <a:off x="7623570" y="4267675"/>
            <a:ext cx="1362076" cy="118629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Brasil</a:t>
            </a:r>
          </a:p>
        </p:txBody>
      </p:sp>
      <p:sp>
        <p:nvSpPr>
          <p:cNvPr id="16" name="Ellipse 15">
            <a:extLst>
              <a:ext uri="{FF2B5EF4-FFF2-40B4-BE49-F238E27FC236}">
                <a16:creationId xmlns:a16="http://schemas.microsoft.com/office/drawing/2014/main" id="{4353E763-DD34-9745-92EF-B3CB3F53A6C7}"/>
              </a:ext>
            </a:extLst>
          </p:cNvPr>
          <p:cNvSpPr/>
          <p:nvPr/>
        </p:nvSpPr>
        <p:spPr>
          <a:xfrm>
            <a:off x="6522838" y="4572284"/>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17" name="Ellipse 16">
            <a:extLst>
              <a:ext uri="{FF2B5EF4-FFF2-40B4-BE49-F238E27FC236}">
                <a16:creationId xmlns:a16="http://schemas.microsoft.com/office/drawing/2014/main" id="{1C5B2080-5048-BF4D-AE2F-491053A5EC48}"/>
              </a:ext>
            </a:extLst>
          </p:cNvPr>
          <p:cNvSpPr/>
          <p:nvPr/>
        </p:nvSpPr>
        <p:spPr>
          <a:xfrm>
            <a:off x="3240881" y="3289983"/>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18" name="Ellipse 17">
            <a:extLst>
              <a:ext uri="{FF2B5EF4-FFF2-40B4-BE49-F238E27FC236}">
                <a16:creationId xmlns:a16="http://schemas.microsoft.com/office/drawing/2014/main" id="{FF0B133E-C0A0-7947-AD48-F8FDE2B62744}"/>
              </a:ext>
            </a:extLst>
          </p:cNvPr>
          <p:cNvSpPr/>
          <p:nvPr/>
        </p:nvSpPr>
        <p:spPr>
          <a:xfrm>
            <a:off x="7829550" y="3400425"/>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19" name="Ellipse 18">
            <a:extLst>
              <a:ext uri="{FF2B5EF4-FFF2-40B4-BE49-F238E27FC236}">
                <a16:creationId xmlns:a16="http://schemas.microsoft.com/office/drawing/2014/main" id="{DB91F91A-48C9-544D-BEE4-8DCEC54229D5}"/>
              </a:ext>
            </a:extLst>
          </p:cNvPr>
          <p:cNvSpPr/>
          <p:nvPr/>
        </p:nvSpPr>
        <p:spPr>
          <a:xfrm>
            <a:off x="7113985" y="5476112"/>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20" name="Ellipse 19">
            <a:extLst>
              <a:ext uri="{FF2B5EF4-FFF2-40B4-BE49-F238E27FC236}">
                <a16:creationId xmlns:a16="http://schemas.microsoft.com/office/drawing/2014/main" id="{192E1DE9-AA7B-DA40-B439-22B660A3D19E}"/>
              </a:ext>
            </a:extLst>
          </p:cNvPr>
          <p:cNvSpPr/>
          <p:nvPr/>
        </p:nvSpPr>
        <p:spPr>
          <a:xfrm>
            <a:off x="4029674" y="6009248"/>
            <a:ext cx="306583" cy="2896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21" name="Ellipse 20">
            <a:extLst>
              <a:ext uri="{FF2B5EF4-FFF2-40B4-BE49-F238E27FC236}">
                <a16:creationId xmlns:a16="http://schemas.microsoft.com/office/drawing/2014/main" id="{42BB9702-2387-1849-AB94-6B78147638B0}"/>
              </a:ext>
            </a:extLst>
          </p:cNvPr>
          <p:cNvSpPr/>
          <p:nvPr/>
        </p:nvSpPr>
        <p:spPr>
          <a:xfrm>
            <a:off x="6960693" y="6245492"/>
            <a:ext cx="306583" cy="2896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22" name="Ellipse 21">
            <a:extLst>
              <a:ext uri="{FF2B5EF4-FFF2-40B4-BE49-F238E27FC236}">
                <a16:creationId xmlns:a16="http://schemas.microsoft.com/office/drawing/2014/main" id="{BB093A66-C30C-4146-A641-554265EAFE57}"/>
              </a:ext>
            </a:extLst>
          </p:cNvPr>
          <p:cNvSpPr/>
          <p:nvPr/>
        </p:nvSpPr>
        <p:spPr>
          <a:xfrm>
            <a:off x="7900989" y="2603182"/>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23" name="Ellipse 22">
            <a:extLst>
              <a:ext uri="{FF2B5EF4-FFF2-40B4-BE49-F238E27FC236}">
                <a16:creationId xmlns:a16="http://schemas.microsoft.com/office/drawing/2014/main" id="{EF821824-8739-A341-9A53-F35AD0348593}"/>
              </a:ext>
            </a:extLst>
          </p:cNvPr>
          <p:cNvSpPr/>
          <p:nvPr/>
        </p:nvSpPr>
        <p:spPr>
          <a:xfrm>
            <a:off x="8098631" y="6100475"/>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24" name="Ellipse 23">
            <a:extLst>
              <a:ext uri="{FF2B5EF4-FFF2-40B4-BE49-F238E27FC236}">
                <a16:creationId xmlns:a16="http://schemas.microsoft.com/office/drawing/2014/main" id="{ACFF8F76-4A98-B748-9763-CEF74607C6C6}"/>
              </a:ext>
            </a:extLst>
          </p:cNvPr>
          <p:cNvSpPr/>
          <p:nvPr/>
        </p:nvSpPr>
        <p:spPr>
          <a:xfrm>
            <a:off x="9444929" y="5205722"/>
            <a:ext cx="1479646" cy="15123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Saudi Arabia </a:t>
            </a:r>
          </a:p>
        </p:txBody>
      </p:sp>
      <p:sp>
        <p:nvSpPr>
          <p:cNvPr id="25" name="Ellipse 24">
            <a:extLst>
              <a:ext uri="{FF2B5EF4-FFF2-40B4-BE49-F238E27FC236}">
                <a16:creationId xmlns:a16="http://schemas.microsoft.com/office/drawing/2014/main" id="{6869A871-A71B-EC4A-9D3C-16942E8B4A6B}"/>
              </a:ext>
            </a:extLst>
          </p:cNvPr>
          <p:cNvSpPr/>
          <p:nvPr/>
        </p:nvSpPr>
        <p:spPr>
          <a:xfrm>
            <a:off x="4972347" y="4511707"/>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26" name="Ellipse 25">
            <a:extLst>
              <a:ext uri="{FF2B5EF4-FFF2-40B4-BE49-F238E27FC236}">
                <a16:creationId xmlns:a16="http://schemas.microsoft.com/office/drawing/2014/main" id="{7716DB05-B933-644C-8045-58C64F7754D1}"/>
              </a:ext>
            </a:extLst>
          </p:cNvPr>
          <p:cNvSpPr/>
          <p:nvPr/>
        </p:nvSpPr>
        <p:spPr>
          <a:xfrm>
            <a:off x="8827293" y="3929061"/>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27" name="Ellipse 26">
            <a:extLst>
              <a:ext uri="{FF2B5EF4-FFF2-40B4-BE49-F238E27FC236}">
                <a16:creationId xmlns:a16="http://schemas.microsoft.com/office/drawing/2014/main" id="{8CE865B3-231E-E045-BB55-BEA8BB9781BD}"/>
              </a:ext>
            </a:extLst>
          </p:cNvPr>
          <p:cNvSpPr/>
          <p:nvPr/>
        </p:nvSpPr>
        <p:spPr>
          <a:xfrm>
            <a:off x="9124948" y="5053914"/>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28" name="Ellipse 27">
            <a:extLst>
              <a:ext uri="{FF2B5EF4-FFF2-40B4-BE49-F238E27FC236}">
                <a16:creationId xmlns:a16="http://schemas.microsoft.com/office/drawing/2014/main" id="{16CC8978-C870-314D-BE2C-279861620031}"/>
              </a:ext>
            </a:extLst>
          </p:cNvPr>
          <p:cNvSpPr/>
          <p:nvPr/>
        </p:nvSpPr>
        <p:spPr>
          <a:xfrm>
            <a:off x="9313068" y="4415120"/>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29" name="Ellipse 28">
            <a:extLst>
              <a:ext uri="{FF2B5EF4-FFF2-40B4-BE49-F238E27FC236}">
                <a16:creationId xmlns:a16="http://schemas.microsoft.com/office/drawing/2014/main" id="{D40A4281-A158-AB46-9E8D-AFA552DFC3BC}"/>
              </a:ext>
            </a:extLst>
          </p:cNvPr>
          <p:cNvSpPr/>
          <p:nvPr/>
        </p:nvSpPr>
        <p:spPr>
          <a:xfrm>
            <a:off x="7237209" y="4129086"/>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30" name="Ellipse 29">
            <a:extLst>
              <a:ext uri="{FF2B5EF4-FFF2-40B4-BE49-F238E27FC236}">
                <a16:creationId xmlns:a16="http://schemas.microsoft.com/office/drawing/2014/main" id="{A3980762-B4D5-8945-A786-DE1058732813}"/>
              </a:ext>
            </a:extLst>
          </p:cNvPr>
          <p:cNvSpPr/>
          <p:nvPr/>
        </p:nvSpPr>
        <p:spPr>
          <a:xfrm>
            <a:off x="228601" y="3072097"/>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31" name="Ellipse 30">
            <a:extLst>
              <a:ext uri="{FF2B5EF4-FFF2-40B4-BE49-F238E27FC236}">
                <a16:creationId xmlns:a16="http://schemas.microsoft.com/office/drawing/2014/main" id="{A91B78CE-C4DF-ED40-A174-3EA76FDE53D4}"/>
              </a:ext>
            </a:extLst>
          </p:cNvPr>
          <p:cNvSpPr/>
          <p:nvPr/>
        </p:nvSpPr>
        <p:spPr>
          <a:xfrm>
            <a:off x="8742758" y="3200399"/>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32" name="Ellipse 31">
            <a:extLst>
              <a:ext uri="{FF2B5EF4-FFF2-40B4-BE49-F238E27FC236}">
                <a16:creationId xmlns:a16="http://schemas.microsoft.com/office/drawing/2014/main" id="{AA8B0ED0-7AE6-DE4E-A3C2-03D6D313714D}"/>
              </a:ext>
            </a:extLst>
          </p:cNvPr>
          <p:cNvSpPr/>
          <p:nvPr/>
        </p:nvSpPr>
        <p:spPr>
          <a:xfrm>
            <a:off x="9485707" y="3600450"/>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33" name="Ellipse 32">
            <a:extLst>
              <a:ext uri="{FF2B5EF4-FFF2-40B4-BE49-F238E27FC236}">
                <a16:creationId xmlns:a16="http://schemas.microsoft.com/office/drawing/2014/main" id="{3BC22F92-92BA-1B46-8963-ED6D206FC0E1}"/>
              </a:ext>
            </a:extLst>
          </p:cNvPr>
          <p:cNvSpPr/>
          <p:nvPr/>
        </p:nvSpPr>
        <p:spPr>
          <a:xfrm>
            <a:off x="9202041" y="2736979"/>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34" name="Ellipse 33">
            <a:extLst>
              <a:ext uri="{FF2B5EF4-FFF2-40B4-BE49-F238E27FC236}">
                <a16:creationId xmlns:a16="http://schemas.microsoft.com/office/drawing/2014/main" id="{530B6FB7-5FAE-4E42-B55A-6D01EF39E552}"/>
              </a:ext>
            </a:extLst>
          </p:cNvPr>
          <p:cNvSpPr/>
          <p:nvPr/>
        </p:nvSpPr>
        <p:spPr>
          <a:xfrm>
            <a:off x="10126265" y="4597715"/>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35" name="Ellipse 34">
            <a:extLst>
              <a:ext uri="{FF2B5EF4-FFF2-40B4-BE49-F238E27FC236}">
                <a16:creationId xmlns:a16="http://schemas.microsoft.com/office/drawing/2014/main" id="{9C878A01-242C-8244-BA4F-E18D46C8FB76}"/>
              </a:ext>
            </a:extLst>
          </p:cNvPr>
          <p:cNvSpPr/>
          <p:nvPr/>
        </p:nvSpPr>
        <p:spPr>
          <a:xfrm>
            <a:off x="9869984" y="3102885"/>
            <a:ext cx="306583" cy="2896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36" name="Ellipse 35">
            <a:extLst>
              <a:ext uri="{FF2B5EF4-FFF2-40B4-BE49-F238E27FC236}">
                <a16:creationId xmlns:a16="http://schemas.microsoft.com/office/drawing/2014/main" id="{4883237F-311F-8949-9CA4-6C3F07F4C684}"/>
              </a:ext>
            </a:extLst>
          </p:cNvPr>
          <p:cNvSpPr/>
          <p:nvPr/>
        </p:nvSpPr>
        <p:spPr>
          <a:xfrm>
            <a:off x="10084882" y="4053502"/>
            <a:ext cx="306583" cy="2896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37" name="Ellipse 36">
            <a:extLst>
              <a:ext uri="{FF2B5EF4-FFF2-40B4-BE49-F238E27FC236}">
                <a16:creationId xmlns:a16="http://schemas.microsoft.com/office/drawing/2014/main" id="{1446B8DF-0CAD-B64B-B825-98B2FFF390A5}"/>
              </a:ext>
            </a:extLst>
          </p:cNvPr>
          <p:cNvSpPr/>
          <p:nvPr/>
        </p:nvSpPr>
        <p:spPr>
          <a:xfrm>
            <a:off x="8122295" y="5515325"/>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38" name="Ellipse 37">
            <a:extLst>
              <a:ext uri="{FF2B5EF4-FFF2-40B4-BE49-F238E27FC236}">
                <a16:creationId xmlns:a16="http://schemas.microsoft.com/office/drawing/2014/main" id="{B57E7FA3-CF90-704B-8CCE-9C40ECD0B6C3}"/>
              </a:ext>
            </a:extLst>
          </p:cNvPr>
          <p:cNvSpPr/>
          <p:nvPr/>
        </p:nvSpPr>
        <p:spPr>
          <a:xfrm>
            <a:off x="10184752" y="3385449"/>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39" name="Ellipse 38">
            <a:extLst>
              <a:ext uri="{FF2B5EF4-FFF2-40B4-BE49-F238E27FC236}">
                <a16:creationId xmlns:a16="http://schemas.microsoft.com/office/drawing/2014/main" id="{A6FB79C0-A0D8-A044-852B-AB8CB24252F2}"/>
              </a:ext>
            </a:extLst>
          </p:cNvPr>
          <p:cNvSpPr/>
          <p:nvPr/>
        </p:nvSpPr>
        <p:spPr>
          <a:xfrm>
            <a:off x="11041853" y="6154052"/>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40" name="Ellipse 39">
            <a:extLst>
              <a:ext uri="{FF2B5EF4-FFF2-40B4-BE49-F238E27FC236}">
                <a16:creationId xmlns:a16="http://schemas.microsoft.com/office/drawing/2014/main" id="{E28831CE-69BE-144B-9A2F-FB00E24E7438}"/>
              </a:ext>
            </a:extLst>
          </p:cNvPr>
          <p:cNvSpPr/>
          <p:nvPr/>
        </p:nvSpPr>
        <p:spPr>
          <a:xfrm>
            <a:off x="11025187" y="5313446"/>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41" name="Ellipse 40">
            <a:extLst>
              <a:ext uri="{FF2B5EF4-FFF2-40B4-BE49-F238E27FC236}">
                <a16:creationId xmlns:a16="http://schemas.microsoft.com/office/drawing/2014/main" id="{077D1634-4E3C-E640-A835-5FBC9F942EC4}"/>
              </a:ext>
            </a:extLst>
          </p:cNvPr>
          <p:cNvSpPr/>
          <p:nvPr/>
        </p:nvSpPr>
        <p:spPr>
          <a:xfrm>
            <a:off x="626270" y="2397296"/>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42" name="Ellipse 41">
            <a:extLst>
              <a:ext uri="{FF2B5EF4-FFF2-40B4-BE49-F238E27FC236}">
                <a16:creationId xmlns:a16="http://schemas.microsoft.com/office/drawing/2014/main" id="{784DC36F-87E4-6041-B7CB-55DB164F74DE}"/>
              </a:ext>
            </a:extLst>
          </p:cNvPr>
          <p:cNvSpPr/>
          <p:nvPr/>
        </p:nvSpPr>
        <p:spPr>
          <a:xfrm>
            <a:off x="1635921" y="2506873"/>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43" name="Ellipse 42">
            <a:extLst>
              <a:ext uri="{FF2B5EF4-FFF2-40B4-BE49-F238E27FC236}">
                <a16:creationId xmlns:a16="http://schemas.microsoft.com/office/drawing/2014/main" id="{D106A73A-85E4-D241-BF39-2FC528DAC222}"/>
              </a:ext>
            </a:extLst>
          </p:cNvPr>
          <p:cNvSpPr/>
          <p:nvPr/>
        </p:nvSpPr>
        <p:spPr>
          <a:xfrm>
            <a:off x="2553892" y="2240132"/>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44" name="Ellipse 43">
            <a:extLst>
              <a:ext uri="{FF2B5EF4-FFF2-40B4-BE49-F238E27FC236}">
                <a16:creationId xmlns:a16="http://schemas.microsoft.com/office/drawing/2014/main" id="{C60FDB90-DD00-DE4C-B461-0717CD74E525}"/>
              </a:ext>
            </a:extLst>
          </p:cNvPr>
          <p:cNvSpPr/>
          <p:nvPr/>
        </p:nvSpPr>
        <p:spPr>
          <a:xfrm>
            <a:off x="196458" y="6339929"/>
            <a:ext cx="306584" cy="2896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45" name="Ellipse 44">
            <a:extLst>
              <a:ext uri="{FF2B5EF4-FFF2-40B4-BE49-F238E27FC236}">
                <a16:creationId xmlns:a16="http://schemas.microsoft.com/office/drawing/2014/main" id="{8F55C996-66DA-9A4B-8335-71C150047015}"/>
              </a:ext>
            </a:extLst>
          </p:cNvPr>
          <p:cNvSpPr/>
          <p:nvPr/>
        </p:nvSpPr>
        <p:spPr>
          <a:xfrm>
            <a:off x="3380932" y="2150841"/>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46" name="Ellipse 45">
            <a:extLst>
              <a:ext uri="{FF2B5EF4-FFF2-40B4-BE49-F238E27FC236}">
                <a16:creationId xmlns:a16="http://schemas.microsoft.com/office/drawing/2014/main" id="{E5914F14-677F-CC44-8184-780C4362375B}"/>
              </a:ext>
            </a:extLst>
          </p:cNvPr>
          <p:cNvSpPr/>
          <p:nvPr/>
        </p:nvSpPr>
        <p:spPr>
          <a:xfrm>
            <a:off x="8742757" y="2292427"/>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49" name="Ellipse 48">
            <a:extLst>
              <a:ext uri="{FF2B5EF4-FFF2-40B4-BE49-F238E27FC236}">
                <a16:creationId xmlns:a16="http://schemas.microsoft.com/office/drawing/2014/main" id="{CA3BE7A6-C40D-C045-8B2E-09B7F9AF190E}"/>
              </a:ext>
            </a:extLst>
          </p:cNvPr>
          <p:cNvSpPr/>
          <p:nvPr/>
        </p:nvSpPr>
        <p:spPr>
          <a:xfrm>
            <a:off x="3380932" y="2736979"/>
            <a:ext cx="219518" cy="16994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0" name="Ellipse 49">
            <a:extLst>
              <a:ext uri="{FF2B5EF4-FFF2-40B4-BE49-F238E27FC236}">
                <a16:creationId xmlns:a16="http://schemas.microsoft.com/office/drawing/2014/main" id="{DAE0BEB9-2E9B-924B-9E65-CF800E9C4B70}"/>
              </a:ext>
            </a:extLst>
          </p:cNvPr>
          <p:cNvSpPr/>
          <p:nvPr/>
        </p:nvSpPr>
        <p:spPr>
          <a:xfrm>
            <a:off x="10980833" y="3898213"/>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51" name="Ellipse 50">
            <a:extLst>
              <a:ext uri="{FF2B5EF4-FFF2-40B4-BE49-F238E27FC236}">
                <a16:creationId xmlns:a16="http://schemas.microsoft.com/office/drawing/2014/main" id="{44770CB9-CECC-7A4A-A007-004D49CBE5D2}"/>
              </a:ext>
            </a:extLst>
          </p:cNvPr>
          <p:cNvSpPr/>
          <p:nvPr/>
        </p:nvSpPr>
        <p:spPr>
          <a:xfrm>
            <a:off x="9869985" y="1716326"/>
            <a:ext cx="1657644" cy="127229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India</a:t>
            </a:r>
          </a:p>
        </p:txBody>
      </p:sp>
      <p:sp>
        <p:nvSpPr>
          <p:cNvPr id="52" name="Ellipse 51">
            <a:extLst>
              <a:ext uri="{FF2B5EF4-FFF2-40B4-BE49-F238E27FC236}">
                <a16:creationId xmlns:a16="http://schemas.microsoft.com/office/drawing/2014/main" id="{10CAB48C-596C-1742-9D78-41DF390620BB}"/>
              </a:ext>
            </a:extLst>
          </p:cNvPr>
          <p:cNvSpPr/>
          <p:nvPr/>
        </p:nvSpPr>
        <p:spPr>
          <a:xfrm>
            <a:off x="10903838" y="4556427"/>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54" name="Ellipse 53">
            <a:extLst>
              <a:ext uri="{FF2B5EF4-FFF2-40B4-BE49-F238E27FC236}">
                <a16:creationId xmlns:a16="http://schemas.microsoft.com/office/drawing/2014/main" id="{686679C7-5C9F-3047-A76D-B1632F4174D0}"/>
              </a:ext>
            </a:extLst>
          </p:cNvPr>
          <p:cNvSpPr/>
          <p:nvPr/>
        </p:nvSpPr>
        <p:spPr>
          <a:xfrm>
            <a:off x="11406184" y="3237862"/>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Tree>
    <p:extLst>
      <p:ext uri="{BB962C8B-B14F-4D97-AF65-F5344CB8AC3E}">
        <p14:creationId xmlns:p14="http://schemas.microsoft.com/office/powerpoint/2010/main" val="1794057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9A4D64-4578-814F-8396-77A43D403EAC}"/>
              </a:ext>
            </a:extLst>
          </p:cNvPr>
          <p:cNvSpPr>
            <a:spLocks noGrp="1"/>
          </p:cNvSpPr>
          <p:nvPr>
            <p:ph type="title"/>
          </p:nvPr>
        </p:nvSpPr>
        <p:spPr>
          <a:xfrm>
            <a:off x="2231136" y="378905"/>
            <a:ext cx="7729728" cy="1188720"/>
          </a:xfrm>
        </p:spPr>
        <p:txBody>
          <a:bodyPr/>
          <a:lstStyle/>
          <a:p>
            <a:r>
              <a:rPr lang="nb-NO" dirty="0"/>
              <a:t>To supermakter innen 2030/40?</a:t>
            </a:r>
          </a:p>
        </p:txBody>
      </p:sp>
      <p:sp>
        <p:nvSpPr>
          <p:cNvPr id="3" name="Ellipse 2">
            <a:extLst>
              <a:ext uri="{FF2B5EF4-FFF2-40B4-BE49-F238E27FC236}">
                <a16:creationId xmlns:a16="http://schemas.microsoft.com/office/drawing/2014/main" id="{13974152-F6F0-2F43-8665-DAA5A86C3588}"/>
              </a:ext>
            </a:extLst>
          </p:cNvPr>
          <p:cNvSpPr/>
          <p:nvPr/>
        </p:nvSpPr>
        <p:spPr>
          <a:xfrm>
            <a:off x="1095080" y="1894234"/>
            <a:ext cx="3871913" cy="261461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USA</a:t>
            </a:r>
          </a:p>
        </p:txBody>
      </p:sp>
      <p:sp>
        <p:nvSpPr>
          <p:cNvPr id="4" name="Ellipse 3">
            <a:extLst>
              <a:ext uri="{FF2B5EF4-FFF2-40B4-BE49-F238E27FC236}">
                <a16:creationId xmlns:a16="http://schemas.microsoft.com/office/drawing/2014/main" id="{90F1618A-BB21-1A43-A188-BFAC3E324CB5}"/>
              </a:ext>
            </a:extLst>
          </p:cNvPr>
          <p:cNvSpPr/>
          <p:nvPr/>
        </p:nvSpPr>
        <p:spPr>
          <a:xfrm>
            <a:off x="385763" y="3886200"/>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6" name="Ellipse 5">
            <a:extLst>
              <a:ext uri="{FF2B5EF4-FFF2-40B4-BE49-F238E27FC236}">
                <a16:creationId xmlns:a16="http://schemas.microsoft.com/office/drawing/2014/main" id="{8A56F2EA-8094-0D4C-83FC-D57625993950}"/>
              </a:ext>
            </a:extLst>
          </p:cNvPr>
          <p:cNvSpPr/>
          <p:nvPr/>
        </p:nvSpPr>
        <p:spPr>
          <a:xfrm>
            <a:off x="385763" y="5472112"/>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7" name="Ellipse 6">
            <a:extLst>
              <a:ext uri="{FF2B5EF4-FFF2-40B4-BE49-F238E27FC236}">
                <a16:creationId xmlns:a16="http://schemas.microsoft.com/office/drawing/2014/main" id="{9CE0CF55-B701-6C41-9FD3-5EAEA2CD2CCE}"/>
              </a:ext>
            </a:extLst>
          </p:cNvPr>
          <p:cNvSpPr/>
          <p:nvPr/>
        </p:nvSpPr>
        <p:spPr>
          <a:xfrm>
            <a:off x="350045" y="4600574"/>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8" name="Ellipse 7">
            <a:extLst>
              <a:ext uri="{FF2B5EF4-FFF2-40B4-BE49-F238E27FC236}">
                <a16:creationId xmlns:a16="http://schemas.microsoft.com/office/drawing/2014/main" id="{4680FBB9-7BF3-934C-944A-29086B0710CF}"/>
              </a:ext>
            </a:extLst>
          </p:cNvPr>
          <p:cNvSpPr/>
          <p:nvPr/>
        </p:nvSpPr>
        <p:spPr>
          <a:xfrm>
            <a:off x="1040149" y="4597715"/>
            <a:ext cx="2658333" cy="218361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EU</a:t>
            </a:r>
          </a:p>
        </p:txBody>
      </p:sp>
      <p:sp>
        <p:nvSpPr>
          <p:cNvPr id="10" name="Ellipse 9">
            <a:extLst>
              <a:ext uri="{FF2B5EF4-FFF2-40B4-BE49-F238E27FC236}">
                <a16:creationId xmlns:a16="http://schemas.microsoft.com/office/drawing/2014/main" id="{6C46A48B-5A7E-E048-AF48-26D39BCF77E7}"/>
              </a:ext>
            </a:extLst>
          </p:cNvPr>
          <p:cNvSpPr/>
          <p:nvPr/>
        </p:nvSpPr>
        <p:spPr>
          <a:xfrm>
            <a:off x="606882" y="6241845"/>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11" name="Ellipse 10">
            <a:extLst>
              <a:ext uri="{FF2B5EF4-FFF2-40B4-BE49-F238E27FC236}">
                <a16:creationId xmlns:a16="http://schemas.microsoft.com/office/drawing/2014/main" id="{5CB95454-E8FF-6F40-94B0-AAC971991995}"/>
              </a:ext>
            </a:extLst>
          </p:cNvPr>
          <p:cNvSpPr/>
          <p:nvPr/>
        </p:nvSpPr>
        <p:spPr>
          <a:xfrm>
            <a:off x="3698484" y="6353417"/>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12" name="Ellipse 11">
            <a:extLst>
              <a:ext uri="{FF2B5EF4-FFF2-40B4-BE49-F238E27FC236}">
                <a16:creationId xmlns:a16="http://schemas.microsoft.com/office/drawing/2014/main" id="{842BC832-EEA0-534D-AEEA-2EDB44E0929D}"/>
              </a:ext>
            </a:extLst>
          </p:cNvPr>
          <p:cNvSpPr/>
          <p:nvPr/>
        </p:nvSpPr>
        <p:spPr>
          <a:xfrm>
            <a:off x="3831724" y="5501858"/>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14" name="Ellipse 13">
            <a:extLst>
              <a:ext uri="{FF2B5EF4-FFF2-40B4-BE49-F238E27FC236}">
                <a16:creationId xmlns:a16="http://schemas.microsoft.com/office/drawing/2014/main" id="{3BBE45E3-5ABA-BA49-B72D-812DAE33D94D}"/>
              </a:ext>
            </a:extLst>
          </p:cNvPr>
          <p:cNvSpPr/>
          <p:nvPr/>
        </p:nvSpPr>
        <p:spPr>
          <a:xfrm>
            <a:off x="4308409" y="5316717"/>
            <a:ext cx="1576747" cy="14646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Russland </a:t>
            </a:r>
          </a:p>
        </p:txBody>
      </p:sp>
      <p:sp>
        <p:nvSpPr>
          <p:cNvPr id="15" name="Ellipse 14">
            <a:extLst>
              <a:ext uri="{FF2B5EF4-FFF2-40B4-BE49-F238E27FC236}">
                <a16:creationId xmlns:a16="http://schemas.microsoft.com/office/drawing/2014/main" id="{6817BD81-D798-F541-B1DA-FDFBDCD31CC0}"/>
              </a:ext>
            </a:extLst>
          </p:cNvPr>
          <p:cNvSpPr/>
          <p:nvPr/>
        </p:nvSpPr>
        <p:spPr>
          <a:xfrm>
            <a:off x="7693555" y="5322733"/>
            <a:ext cx="1362076" cy="118629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Brasil</a:t>
            </a:r>
          </a:p>
        </p:txBody>
      </p:sp>
      <p:sp>
        <p:nvSpPr>
          <p:cNvPr id="19" name="Ellipse 18">
            <a:extLst>
              <a:ext uri="{FF2B5EF4-FFF2-40B4-BE49-F238E27FC236}">
                <a16:creationId xmlns:a16="http://schemas.microsoft.com/office/drawing/2014/main" id="{DB91F91A-48C9-544D-BEE4-8DCEC54229D5}"/>
              </a:ext>
            </a:extLst>
          </p:cNvPr>
          <p:cNvSpPr/>
          <p:nvPr/>
        </p:nvSpPr>
        <p:spPr>
          <a:xfrm>
            <a:off x="5300920" y="3880138"/>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20" name="Ellipse 19">
            <a:extLst>
              <a:ext uri="{FF2B5EF4-FFF2-40B4-BE49-F238E27FC236}">
                <a16:creationId xmlns:a16="http://schemas.microsoft.com/office/drawing/2014/main" id="{192E1DE9-AA7B-DA40-B439-22B660A3D19E}"/>
              </a:ext>
            </a:extLst>
          </p:cNvPr>
          <p:cNvSpPr/>
          <p:nvPr/>
        </p:nvSpPr>
        <p:spPr>
          <a:xfrm>
            <a:off x="5191766" y="2162276"/>
            <a:ext cx="306583" cy="2896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21" name="Ellipse 20">
            <a:extLst>
              <a:ext uri="{FF2B5EF4-FFF2-40B4-BE49-F238E27FC236}">
                <a16:creationId xmlns:a16="http://schemas.microsoft.com/office/drawing/2014/main" id="{42BB9702-2387-1849-AB94-6B78147638B0}"/>
              </a:ext>
            </a:extLst>
          </p:cNvPr>
          <p:cNvSpPr/>
          <p:nvPr/>
        </p:nvSpPr>
        <p:spPr>
          <a:xfrm>
            <a:off x="6960693" y="6245492"/>
            <a:ext cx="306583" cy="2896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23" name="Ellipse 22">
            <a:extLst>
              <a:ext uri="{FF2B5EF4-FFF2-40B4-BE49-F238E27FC236}">
                <a16:creationId xmlns:a16="http://schemas.microsoft.com/office/drawing/2014/main" id="{EF821824-8739-A341-9A53-F35AD0348593}"/>
              </a:ext>
            </a:extLst>
          </p:cNvPr>
          <p:cNvSpPr/>
          <p:nvPr/>
        </p:nvSpPr>
        <p:spPr>
          <a:xfrm>
            <a:off x="6735587" y="5414133"/>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24" name="Ellipse 23">
            <a:extLst>
              <a:ext uri="{FF2B5EF4-FFF2-40B4-BE49-F238E27FC236}">
                <a16:creationId xmlns:a16="http://schemas.microsoft.com/office/drawing/2014/main" id="{ACFF8F76-4A98-B748-9763-CEF74607C6C6}"/>
              </a:ext>
            </a:extLst>
          </p:cNvPr>
          <p:cNvSpPr/>
          <p:nvPr/>
        </p:nvSpPr>
        <p:spPr>
          <a:xfrm>
            <a:off x="9444929" y="5205722"/>
            <a:ext cx="1479646" cy="15123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Saudi Arabia </a:t>
            </a:r>
          </a:p>
        </p:txBody>
      </p:sp>
      <p:sp>
        <p:nvSpPr>
          <p:cNvPr id="25" name="Ellipse 24">
            <a:extLst>
              <a:ext uri="{FF2B5EF4-FFF2-40B4-BE49-F238E27FC236}">
                <a16:creationId xmlns:a16="http://schemas.microsoft.com/office/drawing/2014/main" id="{6869A871-A71B-EC4A-9D3C-16942E8B4A6B}"/>
              </a:ext>
            </a:extLst>
          </p:cNvPr>
          <p:cNvSpPr/>
          <p:nvPr/>
        </p:nvSpPr>
        <p:spPr>
          <a:xfrm>
            <a:off x="4147035" y="5050351"/>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26" name="Ellipse 25">
            <a:extLst>
              <a:ext uri="{FF2B5EF4-FFF2-40B4-BE49-F238E27FC236}">
                <a16:creationId xmlns:a16="http://schemas.microsoft.com/office/drawing/2014/main" id="{7716DB05-B933-644C-8045-58C64F7754D1}"/>
              </a:ext>
            </a:extLst>
          </p:cNvPr>
          <p:cNvSpPr/>
          <p:nvPr/>
        </p:nvSpPr>
        <p:spPr>
          <a:xfrm>
            <a:off x="6912522" y="4728757"/>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27" name="Ellipse 26">
            <a:extLst>
              <a:ext uri="{FF2B5EF4-FFF2-40B4-BE49-F238E27FC236}">
                <a16:creationId xmlns:a16="http://schemas.microsoft.com/office/drawing/2014/main" id="{8CE865B3-231E-E045-BB55-BEA8BB9781BD}"/>
              </a:ext>
            </a:extLst>
          </p:cNvPr>
          <p:cNvSpPr/>
          <p:nvPr/>
        </p:nvSpPr>
        <p:spPr>
          <a:xfrm>
            <a:off x="6033186" y="5113420"/>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28" name="Ellipse 27">
            <a:extLst>
              <a:ext uri="{FF2B5EF4-FFF2-40B4-BE49-F238E27FC236}">
                <a16:creationId xmlns:a16="http://schemas.microsoft.com/office/drawing/2014/main" id="{16CC8978-C870-314D-BE2C-279861620031}"/>
              </a:ext>
            </a:extLst>
          </p:cNvPr>
          <p:cNvSpPr/>
          <p:nvPr/>
        </p:nvSpPr>
        <p:spPr>
          <a:xfrm>
            <a:off x="5255462" y="3072096"/>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29" name="Ellipse 28">
            <a:extLst>
              <a:ext uri="{FF2B5EF4-FFF2-40B4-BE49-F238E27FC236}">
                <a16:creationId xmlns:a16="http://schemas.microsoft.com/office/drawing/2014/main" id="{D40A4281-A158-AB46-9E8D-AFA552DFC3BC}"/>
              </a:ext>
            </a:extLst>
          </p:cNvPr>
          <p:cNvSpPr/>
          <p:nvPr/>
        </p:nvSpPr>
        <p:spPr>
          <a:xfrm>
            <a:off x="5422363" y="4670481"/>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30" name="Ellipse 29">
            <a:extLst>
              <a:ext uri="{FF2B5EF4-FFF2-40B4-BE49-F238E27FC236}">
                <a16:creationId xmlns:a16="http://schemas.microsoft.com/office/drawing/2014/main" id="{A3980762-B4D5-8945-A786-DE1058732813}"/>
              </a:ext>
            </a:extLst>
          </p:cNvPr>
          <p:cNvSpPr/>
          <p:nvPr/>
        </p:nvSpPr>
        <p:spPr>
          <a:xfrm>
            <a:off x="228601" y="3072097"/>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32" name="Ellipse 31">
            <a:extLst>
              <a:ext uri="{FF2B5EF4-FFF2-40B4-BE49-F238E27FC236}">
                <a16:creationId xmlns:a16="http://schemas.microsoft.com/office/drawing/2014/main" id="{AA8B0ED0-7AE6-DE4E-A3C2-03D6D313714D}"/>
              </a:ext>
            </a:extLst>
          </p:cNvPr>
          <p:cNvSpPr/>
          <p:nvPr/>
        </p:nvSpPr>
        <p:spPr>
          <a:xfrm>
            <a:off x="6180322" y="4396134"/>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34" name="Ellipse 33">
            <a:extLst>
              <a:ext uri="{FF2B5EF4-FFF2-40B4-BE49-F238E27FC236}">
                <a16:creationId xmlns:a16="http://schemas.microsoft.com/office/drawing/2014/main" id="{530B6FB7-5FAE-4E42-B55A-6D01EF39E552}"/>
              </a:ext>
            </a:extLst>
          </p:cNvPr>
          <p:cNvSpPr/>
          <p:nvPr/>
        </p:nvSpPr>
        <p:spPr>
          <a:xfrm>
            <a:off x="10126265" y="4597715"/>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35" name="Ellipse 34">
            <a:extLst>
              <a:ext uri="{FF2B5EF4-FFF2-40B4-BE49-F238E27FC236}">
                <a16:creationId xmlns:a16="http://schemas.microsoft.com/office/drawing/2014/main" id="{9C878A01-242C-8244-BA4F-E18D46C8FB76}"/>
              </a:ext>
            </a:extLst>
          </p:cNvPr>
          <p:cNvSpPr/>
          <p:nvPr/>
        </p:nvSpPr>
        <p:spPr>
          <a:xfrm>
            <a:off x="7741823" y="4726492"/>
            <a:ext cx="306583" cy="2896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36" name="Ellipse 35">
            <a:extLst>
              <a:ext uri="{FF2B5EF4-FFF2-40B4-BE49-F238E27FC236}">
                <a16:creationId xmlns:a16="http://schemas.microsoft.com/office/drawing/2014/main" id="{4883237F-311F-8949-9CA4-6C3F07F4C684}"/>
              </a:ext>
            </a:extLst>
          </p:cNvPr>
          <p:cNvSpPr/>
          <p:nvPr/>
        </p:nvSpPr>
        <p:spPr>
          <a:xfrm>
            <a:off x="10084882" y="4053502"/>
            <a:ext cx="306583" cy="2896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37" name="Ellipse 36">
            <a:extLst>
              <a:ext uri="{FF2B5EF4-FFF2-40B4-BE49-F238E27FC236}">
                <a16:creationId xmlns:a16="http://schemas.microsoft.com/office/drawing/2014/main" id="{1446B8DF-0CAD-B64B-B825-98B2FFF390A5}"/>
              </a:ext>
            </a:extLst>
          </p:cNvPr>
          <p:cNvSpPr/>
          <p:nvPr/>
        </p:nvSpPr>
        <p:spPr>
          <a:xfrm>
            <a:off x="4256014" y="4470703"/>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38" name="Ellipse 37">
            <a:extLst>
              <a:ext uri="{FF2B5EF4-FFF2-40B4-BE49-F238E27FC236}">
                <a16:creationId xmlns:a16="http://schemas.microsoft.com/office/drawing/2014/main" id="{B57E7FA3-CF90-704B-8CCE-9C40ECD0B6C3}"/>
              </a:ext>
            </a:extLst>
          </p:cNvPr>
          <p:cNvSpPr/>
          <p:nvPr/>
        </p:nvSpPr>
        <p:spPr>
          <a:xfrm>
            <a:off x="9145032" y="4357686"/>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39" name="Ellipse 38">
            <a:extLst>
              <a:ext uri="{FF2B5EF4-FFF2-40B4-BE49-F238E27FC236}">
                <a16:creationId xmlns:a16="http://schemas.microsoft.com/office/drawing/2014/main" id="{A6FB79C0-A0D8-A044-852B-AB8CB24252F2}"/>
              </a:ext>
            </a:extLst>
          </p:cNvPr>
          <p:cNvSpPr/>
          <p:nvPr/>
        </p:nvSpPr>
        <p:spPr>
          <a:xfrm>
            <a:off x="11041853" y="6154052"/>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40" name="Ellipse 39">
            <a:extLst>
              <a:ext uri="{FF2B5EF4-FFF2-40B4-BE49-F238E27FC236}">
                <a16:creationId xmlns:a16="http://schemas.microsoft.com/office/drawing/2014/main" id="{E28831CE-69BE-144B-9A2F-FB00E24E7438}"/>
              </a:ext>
            </a:extLst>
          </p:cNvPr>
          <p:cNvSpPr/>
          <p:nvPr/>
        </p:nvSpPr>
        <p:spPr>
          <a:xfrm>
            <a:off x="11025187" y="5313446"/>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41" name="Ellipse 40">
            <a:extLst>
              <a:ext uri="{FF2B5EF4-FFF2-40B4-BE49-F238E27FC236}">
                <a16:creationId xmlns:a16="http://schemas.microsoft.com/office/drawing/2014/main" id="{077D1634-4E3C-E640-A835-5FBC9F942EC4}"/>
              </a:ext>
            </a:extLst>
          </p:cNvPr>
          <p:cNvSpPr/>
          <p:nvPr/>
        </p:nvSpPr>
        <p:spPr>
          <a:xfrm>
            <a:off x="538272" y="2100679"/>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44" name="Ellipse 43">
            <a:extLst>
              <a:ext uri="{FF2B5EF4-FFF2-40B4-BE49-F238E27FC236}">
                <a16:creationId xmlns:a16="http://schemas.microsoft.com/office/drawing/2014/main" id="{C60FDB90-DD00-DE4C-B461-0717CD74E525}"/>
              </a:ext>
            </a:extLst>
          </p:cNvPr>
          <p:cNvSpPr/>
          <p:nvPr/>
        </p:nvSpPr>
        <p:spPr>
          <a:xfrm>
            <a:off x="196458" y="6339929"/>
            <a:ext cx="306584" cy="2896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47" name="Ellipse 46">
            <a:extLst>
              <a:ext uri="{FF2B5EF4-FFF2-40B4-BE49-F238E27FC236}">
                <a16:creationId xmlns:a16="http://schemas.microsoft.com/office/drawing/2014/main" id="{CBA76BFA-F191-AF47-8DBB-15960BB74FF7}"/>
              </a:ext>
            </a:extLst>
          </p:cNvPr>
          <p:cNvSpPr/>
          <p:nvPr/>
        </p:nvSpPr>
        <p:spPr>
          <a:xfrm flipV="1">
            <a:off x="8959153" y="5002821"/>
            <a:ext cx="485775" cy="30157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49" name="Ellipse 48">
            <a:extLst>
              <a:ext uri="{FF2B5EF4-FFF2-40B4-BE49-F238E27FC236}">
                <a16:creationId xmlns:a16="http://schemas.microsoft.com/office/drawing/2014/main" id="{CA3BE7A6-C40D-C045-8B2E-09B7F9AF190E}"/>
              </a:ext>
            </a:extLst>
          </p:cNvPr>
          <p:cNvSpPr/>
          <p:nvPr/>
        </p:nvSpPr>
        <p:spPr>
          <a:xfrm>
            <a:off x="3163129" y="4595856"/>
            <a:ext cx="219518" cy="16994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0" name="Ellipse 49">
            <a:extLst>
              <a:ext uri="{FF2B5EF4-FFF2-40B4-BE49-F238E27FC236}">
                <a16:creationId xmlns:a16="http://schemas.microsoft.com/office/drawing/2014/main" id="{DAE0BEB9-2E9B-924B-9E65-CF800E9C4B70}"/>
              </a:ext>
            </a:extLst>
          </p:cNvPr>
          <p:cNvSpPr/>
          <p:nvPr/>
        </p:nvSpPr>
        <p:spPr>
          <a:xfrm>
            <a:off x="6118953" y="6002097"/>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51" name="Ellipse 50">
            <a:extLst>
              <a:ext uri="{FF2B5EF4-FFF2-40B4-BE49-F238E27FC236}">
                <a16:creationId xmlns:a16="http://schemas.microsoft.com/office/drawing/2014/main" id="{44770CB9-CECC-7A4A-A007-004D49CBE5D2}"/>
              </a:ext>
            </a:extLst>
          </p:cNvPr>
          <p:cNvSpPr/>
          <p:nvPr/>
        </p:nvSpPr>
        <p:spPr>
          <a:xfrm>
            <a:off x="9873694" y="1712966"/>
            <a:ext cx="2220072" cy="198090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India </a:t>
            </a:r>
          </a:p>
        </p:txBody>
      </p:sp>
      <p:sp>
        <p:nvSpPr>
          <p:cNvPr id="52" name="Ellipse 51">
            <a:extLst>
              <a:ext uri="{FF2B5EF4-FFF2-40B4-BE49-F238E27FC236}">
                <a16:creationId xmlns:a16="http://schemas.microsoft.com/office/drawing/2014/main" id="{10CAB48C-596C-1742-9D78-41DF390620BB}"/>
              </a:ext>
            </a:extLst>
          </p:cNvPr>
          <p:cNvSpPr/>
          <p:nvPr/>
        </p:nvSpPr>
        <p:spPr>
          <a:xfrm>
            <a:off x="10903838" y="4556427"/>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53" name="Ellipse 52">
            <a:extLst>
              <a:ext uri="{FF2B5EF4-FFF2-40B4-BE49-F238E27FC236}">
                <a16:creationId xmlns:a16="http://schemas.microsoft.com/office/drawing/2014/main" id="{1FAA46CE-47E0-A940-9D35-F1C088A04B5C}"/>
              </a:ext>
            </a:extLst>
          </p:cNvPr>
          <p:cNvSpPr/>
          <p:nvPr/>
        </p:nvSpPr>
        <p:spPr>
          <a:xfrm>
            <a:off x="11163296" y="3920872"/>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54" name="Ellipse 53">
            <a:extLst>
              <a:ext uri="{FF2B5EF4-FFF2-40B4-BE49-F238E27FC236}">
                <a16:creationId xmlns:a16="http://schemas.microsoft.com/office/drawing/2014/main" id="{686679C7-5C9F-3047-A76D-B1632F4174D0}"/>
              </a:ext>
            </a:extLst>
          </p:cNvPr>
          <p:cNvSpPr/>
          <p:nvPr/>
        </p:nvSpPr>
        <p:spPr>
          <a:xfrm>
            <a:off x="11620429" y="4560056"/>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55" name="Ellipse 54">
            <a:extLst>
              <a:ext uri="{FF2B5EF4-FFF2-40B4-BE49-F238E27FC236}">
                <a16:creationId xmlns:a16="http://schemas.microsoft.com/office/drawing/2014/main" id="{93C13B3F-AB8F-DF47-BCD0-1FBD4FF90CE2}"/>
              </a:ext>
            </a:extLst>
          </p:cNvPr>
          <p:cNvSpPr/>
          <p:nvPr/>
        </p:nvSpPr>
        <p:spPr>
          <a:xfrm>
            <a:off x="1485901" y="1655842"/>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56" name="Ellipse 55">
            <a:extLst>
              <a:ext uri="{FF2B5EF4-FFF2-40B4-BE49-F238E27FC236}">
                <a16:creationId xmlns:a16="http://schemas.microsoft.com/office/drawing/2014/main" id="{B85AE7EA-C783-7045-BAAA-DE4EBBC2BBE1}"/>
              </a:ext>
            </a:extLst>
          </p:cNvPr>
          <p:cNvSpPr/>
          <p:nvPr/>
        </p:nvSpPr>
        <p:spPr>
          <a:xfrm>
            <a:off x="5908138" y="1826554"/>
            <a:ext cx="3871913" cy="261461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Kina</a:t>
            </a:r>
          </a:p>
        </p:txBody>
      </p:sp>
    </p:spTree>
    <p:extLst>
      <p:ext uri="{BB962C8B-B14F-4D97-AF65-F5344CB8AC3E}">
        <p14:creationId xmlns:p14="http://schemas.microsoft.com/office/powerpoint/2010/main" val="3217505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9A4D64-4578-814F-8396-77A43D403EAC}"/>
              </a:ext>
            </a:extLst>
          </p:cNvPr>
          <p:cNvSpPr>
            <a:spLocks noGrp="1"/>
          </p:cNvSpPr>
          <p:nvPr>
            <p:ph type="title"/>
          </p:nvPr>
        </p:nvSpPr>
        <p:spPr>
          <a:xfrm>
            <a:off x="2231136" y="378905"/>
            <a:ext cx="7729728" cy="1188720"/>
          </a:xfrm>
        </p:spPr>
        <p:txBody>
          <a:bodyPr/>
          <a:lstStyle/>
          <a:p>
            <a:r>
              <a:rPr lang="nb-NO" dirty="0"/>
              <a:t>Russland vil ikke ha dette</a:t>
            </a:r>
          </a:p>
        </p:txBody>
      </p:sp>
      <p:sp>
        <p:nvSpPr>
          <p:cNvPr id="3" name="Ellipse 2">
            <a:extLst>
              <a:ext uri="{FF2B5EF4-FFF2-40B4-BE49-F238E27FC236}">
                <a16:creationId xmlns:a16="http://schemas.microsoft.com/office/drawing/2014/main" id="{13974152-F6F0-2F43-8665-DAA5A86C3588}"/>
              </a:ext>
            </a:extLst>
          </p:cNvPr>
          <p:cNvSpPr/>
          <p:nvPr/>
        </p:nvSpPr>
        <p:spPr>
          <a:xfrm>
            <a:off x="1023015" y="1941814"/>
            <a:ext cx="3871913" cy="261461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USA</a:t>
            </a:r>
          </a:p>
        </p:txBody>
      </p:sp>
      <p:sp>
        <p:nvSpPr>
          <p:cNvPr id="4" name="Ellipse 3">
            <a:extLst>
              <a:ext uri="{FF2B5EF4-FFF2-40B4-BE49-F238E27FC236}">
                <a16:creationId xmlns:a16="http://schemas.microsoft.com/office/drawing/2014/main" id="{90F1618A-BB21-1A43-A188-BFAC3E324CB5}"/>
              </a:ext>
            </a:extLst>
          </p:cNvPr>
          <p:cNvSpPr/>
          <p:nvPr/>
        </p:nvSpPr>
        <p:spPr>
          <a:xfrm>
            <a:off x="385763" y="3886200"/>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6" name="Ellipse 5">
            <a:extLst>
              <a:ext uri="{FF2B5EF4-FFF2-40B4-BE49-F238E27FC236}">
                <a16:creationId xmlns:a16="http://schemas.microsoft.com/office/drawing/2014/main" id="{8A56F2EA-8094-0D4C-83FC-D57625993950}"/>
              </a:ext>
            </a:extLst>
          </p:cNvPr>
          <p:cNvSpPr/>
          <p:nvPr/>
        </p:nvSpPr>
        <p:spPr>
          <a:xfrm>
            <a:off x="82619" y="5472008"/>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7" name="Ellipse 6">
            <a:extLst>
              <a:ext uri="{FF2B5EF4-FFF2-40B4-BE49-F238E27FC236}">
                <a16:creationId xmlns:a16="http://schemas.microsoft.com/office/drawing/2014/main" id="{9CE0CF55-B701-6C41-9FD3-5EAEA2CD2CCE}"/>
              </a:ext>
            </a:extLst>
          </p:cNvPr>
          <p:cNvSpPr/>
          <p:nvPr/>
        </p:nvSpPr>
        <p:spPr>
          <a:xfrm>
            <a:off x="350045" y="4600574"/>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8" name="Ellipse 7">
            <a:extLst>
              <a:ext uri="{FF2B5EF4-FFF2-40B4-BE49-F238E27FC236}">
                <a16:creationId xmlns:a16="http://schemas.microsoft.com/office/drawing/2014/main" id="{4680FBB9-7BF3-934C-944A-29086B0710CF}"/>
              </a:ext>
            </a:extLst>
          </p:cNvPr>
          <p:cNvSpPr/>
          <p:nvPr/>
        </p:nvSpPr>
        <p:spPr>
          <a:xfrm>
            <a:off x="507207" y="1349466"/>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10" name="Ellipse 9">
            <a:extLst>
              <a:ext uri="{FF2B5EF4-FFF2-40B4-BE49-F238E27FC236}">
                <a16:creationId xmlns:a16="http://schemas.microsoft.com/office/drawing/2014/main" id="{6C46A48B-5A7E-E048-AF48-26D39BCF77E7}"/>
              </a:ext>
            </a:extLst>
          </p:cNvPr>
          <p:cNvSpPr/>
          <p:nvPr/>
        </p:nvSpPr>
        <p:spPr>
          <a:xfrm>
            <a:off x="4896655" y="1987451"/>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11" name="Ellipse 10">
            <a:extLst>
              <a:ext uri="{FF2B5EF4-FFF2-40B4-BE49-F238E27FC236}">
                <a16:creationId xmlns:a16="http://schemas.microsoft.com/office/drawing/2014/main" id="{5CB95454-E8FF-6F40-94B0-AAC971991995}"/>
              </a:ext>
            </a:extLst>
          </p:cNvPr>
          <p:cNvSpPr/>
          <p:nvPr/>
        </p:nvSpPr>
        <p:spPr>
          <a:xfrm>
            <a:off x="5546346" y="4107489"/>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12" name="Ellipse 11">
            <a:extLst>
              <a:ext uri="{FF2B5EF4-FFF2-40B4-BE49-F238E27FC236}">
                <a16:creationId xmlns:a16="http://schemas.microsoft.com/office/drawing/2014/main" id="{842BC832-EEA0-534D-AEEA-2EDB44E0929D}"/>
              </a:ext>
            </a:extLst>
          </p:cNvPr>
          <p:cNvSpPr/>
          <p:nvPr/>
        </p:nvSpPr>
        <p:spPr>
          <a:xfrm>
            <a:off x="3551769" y="5472008"/>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13" name="Ellipse 12">
            <a:extLst>
              <a:ext uri="{FF2B5EF4-FFF2-40B4-BE49-F238E27FC236}">
                <a16:creationId xmlns:a16="http://schemas.microsoft.com/office/drawing/2014/main" id="{6B0E645A-CAFA-D940-BA08-7A4E9963A2BC}"/>
              </a:ext>
            </a:extLst>
          </p:cNvPr>
          <p:cNvSpPr/>
          <p:nvPr/>
        </p:nvSpPr>
        <p:spPr>
          <a:xfrm>
            <a:off x="3639242" y="6308942"/>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14" name="Ellipse 13">
            <a:extLst>
              <a:ext uri="{FF2B5EF4-FFF2-40B4-BE49-F238E27FC236}">
                <a16:creationId xmlns:a16="http://schemas.microsoft.com/office/drawing/2014/main" id="{3BBE45E3-5ABA-BA49-B72D-812DAE33D94D}"/>
              </a:ext>
            </a:extLst>
          </p:cNvPr>
          <p:cNvSpPr/>
          <p:nvPr/>
        </p:nvSpPr>
        <p:spPr>
          <a:xfrm>
            <a:off x="4308409" y="5316717"/>
            <a:ext cx="1479645" cy="1266099"/>
          </a:xfrm>
          <a:prstGeom prst="ellipse">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Russland </a:t>
            </a:r>
          </a:p>
        </p:txBody>
      </p:sp>
      <p:sp>
        <p:nvSpPr>
          <p:cNvPr id="15" name="Ellipse 14">
            <a:extLst>
              <a:ext uri="{FF2B5EF4-FFF2-40B4-BE49-F238E27FC236}">
                <a16:creationId xmlns:a16="http://schemas.microsoft.com/office/drawing/2014/main" id="{6817BD81-D798-F541-B1DA-FDFBDCD31CC0}"/>
              </a:ext>
            </a:extLst>
          </p:cNvPr>
          <p:cNvSpPr/>
          <p:nvPr/>
        </p:nvSpPr>
        <p:spPr>
          <a:xfrm>
            <a:off x="7693555" y="5322733"/>
            <a:ext cx="1362076" cy="118629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Brasil</a:t>
            </a:r>
          </a:p>
        </p:txBody>
      </p:sp>
      <p:sp>
        <p:nvSpPr>
          <p:cNvPr id="16" name="Ellipse 15">
            <a:extLst>
              <a:ext uri="{FF2B5EF4-FFF2-40B4-BE49-F238E27FC236}">
                <a16:creationId xmlns:a16="http://schemas.microsoft.com/office/drawing/2014/main" id="{4353E763-DD34-9745-92EF-B3CB3F53A6C7}"/>
              </a:ext>
            </a:extLst>
          </p:cNvPr>
          <p:cNvSpPr/>
          <p:nvPr/>
        </p:nvSpPr>
        <p:spPr>
          <a:xfrm>
            <a:off x="969354" y="4639666"/>
            <a:ext cx="2474488" cy="208795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Europa </a:t>
            </a:r>
          </a:p>
        </p:txBody>
      </p:sp>
      <p:sp>
        <p:nvSpPr>
          <p:cNvPr id="19" name="Ellipse 18">
            <a:extLst>
              <a:ext uri="{FF2B5EF4-FFF2-40B4-BE49-F238E27FC236}">
                <a16:creationId xmlns:a16="http://schemas.microsoft.com/office/drawing/2014/main" id="{DB91F91A-48C9-544D-BEE4-8DCEC54229D5}"/>
              </a:ext>
            </a:extLst>
          </p:cNvPr>
          <p:cNvSpPr/>
          <p:nvPr/>
        </p:nvSpPr>
        <p:spPr>
          <a:xfrm>
            <a:off x="4620345" y="3864602"/>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20" name="Ellipse 19">
            <a:extLst>
              <a:ext uri="{FF2B5EF4-FFF2-40B4-BE49-F238E27FC236}">
                <a16:creationId xmlns:a16="http://schemas.microsoft.com/office/drawing/2014/main" id="{192E1DE9-AA7B-DA40-B439-22B660A3D19E}"/>
              </a:ext>
            </a:extLst>
          </p:cNvPr>
          <p:cNvSpPr/>
          <p:nvPr/>
        </p:nvSpPr>
        <p:spPr>
          <a:xfrm>
            <a:off x="3728837" y="5963004"/>
            <a:ext cx="306583" cy="2896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21" name="Ellipse 20">
            <a:extLst>
              <a:ext uri="{FF2B5EF4-FFF2-40B4-BE49-F238E27FC236}">
                <a16:creationId xmlns:a16="http://schemas.microsoft.com/office/drawing/2014/main" id="{42BB9702-2387-1849-AB94-6B78147638B0}"/>
              </a:ext>
            </a:extLst>
          </p:cNvPr>
          <p:cNvSpPr/>
          <p:nvPr/>
        </p:nvSpPr>
        <p:spPr>
          <a:xfrm>
            <a:off x="6960693" y="6245492"/>
            <a:ext cx="306583" cy="2896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23" name="Ellipse 22">
            <a:extLst>
              <a:ext uri="{FF2B5EF4-FFF2-40B4-BE49-F238E27FC236}">
                <a16:creationId xmlns:a16="http://schemas.microsoft.com/office/drawing/2014/main" id="{EF821824-8739-A341-9A53-F35AD0348593}"/>
              </a:ext>
            </a:extLst>
          </p:cNvPr>
          <p:cNvSpPr/>
          <p:nvPr/>
        </p:nvSpPr>
        <p:spPr>
          <a:xfrm>
            <a:off x="6735587" y="5414133"/>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24" name="Ellipse 23">
            <a:extLst>
              <a:ext uri="{FF2B5EF4-FFF2-40B4-BE49-F238E27FC236}">
                <a16:creationId xmlns:a16="http://schemas.microsoft.com/office/drawing/2014/main" id="{ACFF8F76-4A98-B748-9763-CEF74607C6C6}"/>
              </a:ext>
            </a:extLst>
          </p:cNvPr>
          <p:cNvSpPr/>
          <p:nvPr/>
        </p:nvSpPr>
        <p:spPr>
          <a:xfrm>
            <a:off x="9444929" y="5205722"/>
            <a:ext cx="1479646" cy="15123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Saudi Arabia </a:t>
            </a:r>
          </a:p>
        </p:txBody>
      </p:sp>
      <p:sp>
        <p:nvSpPr>
          <p:cNvPr id="25" name="Ellipse 24">
            <a:extLst>
              <a:ext uri="{FF2B5EF4-FFF2-40B4-BE49-F238E27FC236}">
                <a16:creationId xmlns:a16="http://schemas.microsoft.com/office/drawing/2014/main" id="{6869A871-A71B-EC4A-9D3C-16942E8B4A6B}"/>
              </a:ext>
            </a:extLst>
          </p:cNvPr>
          <p:cNvSpPr/>
          <p:nvPr/>
        </p:nvSpPr>
        <p:spPr>
          <a:xfrm>
            <a:off x="3501576" y="4713590"/>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26" name="Ellipse 25">
            <a:extLst>
              <a:ext uri="{FF2B5EF4-FFF2-40B4-BE49-F238E27FC236}">
                <a16:creationId xmlns:a16="http://schemas.microsoft.com/office/drawing/2014/main" id="{7716DB05-B933-644C-8045-58C64F7754D1}"/>
              </a:ext>
            </a:extLst>
          </p:cNvPr>
          <p:cNvSpPr/>
          <p:nvPr/>
        </p:nvSpPr>
        <p:spPr>
          <a:xfrm>
            <a:off x="7539224" y="4991691"/>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27" name="Ellipse 26">
            <a:extLst>
              <a:ext uri="{FF2B5EF4-FFF2-40B4-BE49-F238E27FC236}">
                <a16:creationId xmlns:a16="http://schemas.microsoft.com/office/drawing/2014/main" id="{8CE865B3-231E-E045-BB55-BEA8BB9781BD}"/>
              </a:ext>
            </a:extLst>
          </p:cNvPr>
          <p:cNvSpPr/>
          <p:nvPr/>
        </p:nvSpPr>
        <p:spPr>
          <a:xfrm>
            <a:off x="6352486" y="4791665"/>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28" name="Ellipse 27">
            <a:extLst>
              <a:ext uri="{FF2B5EF4-FFF2-40B4-BE49-F238E27FC236}">
                <a16:creationId xmlns:a16="http://schemas.microsoft.com/office/drawing/2014/main" id="{16CC8978-C870-314D-BE2C-279861620031}"/>
              </a:ext>
            </a:extLst>
          </p:cNvPr>
          <p:cNvSpPr/>
          <p:nvPr/>
        </p:nvSpPr>
        <p:spPr>
          <a:xfrm>
            <a:off x="5087657" y="2933580"/>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29" name="Ellipse 28">
            <a:extLst>
              <a:ext uri="{FF2B5EF4-FFF2-40B4-BE49-F238E27FC236}">
                <a16:creationId xmlns:a16="http://schemas.microsoft.com/office/drawing/2014/main" id="{D40A4281-A158-AB46-9E8D-AFA552DFC3BC}"/>
              </a:ext>
            </a:extLst>
          </p:cNvPr>
          <p:cNvSpPr/>
          <p:nvPr/>
        </p:nvSpPr>
        <p:spPr>
          <a:xfrm>
            <a:off x="5422363" y="4670481"/>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30" name="Ellipse 29">
            <a:extLst>
              <a:ext uri="{FF2B5EF4-FFF2-40B4-BE49-F238E27FC236}">
                <a16:creationId xmlns:a16="http://schemas.microsoft.com/office/drawing/2014/main" id="{A3980762-B4D5-8945-A786-DE1058732813}"/>
              </a:ext>
            </a:extLst>
          </p:cNvPr>
          <p:cNvSpPr/>
          <p:nvPr/>
        </p:nvSpPr>
        <p:spPr>
          <a:xfrm>
            <a:off x="228601" y="3072097"/>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32" name="Ellipse 31">
            <a:extLst>
              <a:ext uri="{FF2B5EF4-FFF2-40B4-BE49-F238E27FC236}">
                <a16:creationId xmlns:a16="http://schemas.microsoft.com/office/drawing/2014/main" id="{AA8B0ED0-7AE6-DE4E-A3C2-03D6D313714D}"/>
              </a:ext>
            </a:extLst>
          </p:cNvPr>
          <p:cNvSpPr/>
          <p:nvPr/>
        </p:nvSpPr>
        <p:spPr>
          <a:xfrm>
            <a:off x="4002434" y="5081552"/>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34" name="Ellipse 33">
            <a:extLst>
              <a:ext uri="{FF2B5EF4-FFF2-40B4-BE49-F238E27FC236}">
                <a16:creationId xmlns:a16="http://schemas.microsoft.com/office/drawing/2014/main" id="{530B6FB7-5FAE-4E42-B55A-6D01EF39E552}"/>
              </a:ext>
            </a:extLst>
          </p:cNvPr>
          <p:cNvSpPr/>
          <p:nvPr/>
        </p:nvSpPr>
        <p:spPr>
          <a:xfrm>
            <a:off x="10126265" y="4597715"/>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35" name="Ellipse 34">
            <a:extLst>
              <a:ext uri="{FF2B5EF4-FFF2-40B4-BE49-F238E27FC236}">
                <a16:creationId xmlns:a16="http://schemas.microsoft.com/office/drawing/2014/main" id="{9C878A01-242C-8244-BA4F-E18D46C8FB76}"/>
              </a:ext>
            </a:extLst>
          </p:cNvPr>
          <p:cNvSpPr/>
          <p:nvPr/>
        </p:nvSpPr>
        <p:spPr>
          <a:xfrm>
            <a:off x="7434828" y="6438011"/>
            <a:ext cx="306583" cy="2896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36" name="Ellipse 35">
            <a:extLst>
              <a:ext uri="{FF2B5EF4-FFF2-40B4-BE49-F238E27FC236}">
                <a16:creationId xmlns:a16="http://schemas.microsoft.com/office/drawing/2014/main" id="{4883237F-311F-8949-9CA4-6C3F07F4C684}"/>
              </a:ext>
            </a:extLst>
          </p:cNvPr>
          <p:cNvSpPr/>
          <p:nvPr/>
        </p:nvSpPr>
        <p:spPr>
          <a:xfrm>
            <a:off x="10084882" y="4053502"/>
            <a:ext cx="306583" cy="2896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37" name="Ellipse 36">
            <a:extLst>
              <a:ext uri="{FF2B5EF4-FFF2-40B4-BE49-F238E27FC236}">
                <a16:creationId xmlns:a16="http://schemas.microsoft.com/office/drawing/2014/main" id="{1446B8DF-0CAD-B64B-B825-98B2FFF390A5}"/>
              </a:ext>
            </a:extLst>
          </p:cNvPr>
          <p:cNvSpPr/>
          <p:nvPr/>
        </p:nvSpPr>
        <p:spPr>
          <a:xfrm>
            <a:off x="4256014" y="4470703"/>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38" name="Ellipse 37">
            <a:extLst>
              <a:ext uri="{FF2B5EF4-FFF2-40B4-BE49-F238E27FC236}">
                <a16:creationId xmlns:a16="http://schemas.microsoft.com/office/drawing/2014/main" id="{B57E7FA3-CF90-704B-8CCE-9C40ECD0B6C3}"/>
              </a:ext>
            </a:extLst>
          </p:cNvPr>
          <p:cNvSpPr/>
          <p:nvPr/>
        </p:nvSpPr>
        <p:spPr>
          <a:xfrm>
            <a:off x="9145032" y="4357686"/>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39" name="Ellipse 38">
            <a:extLst>
              <a:ext uri="{FF2B5EF4-FFF2-40B4-BE49-F238E27FC236}">
                <a16:creationId xmlns:a16="http://schemas.microsoft.com/office/drawing/2014/main" id="{A6FB79C0-A0D8-A044-852B-AB8CB24252F2}"/>
              </a:ext>
            </a:extLst>
          </p:cNvPr>
          <p:cNvSpPr/>
          <p:nvPr/>
        </p:nvSpPr>
        <p:spPr>
          <a:xfrm>
            <a:off x="11041853" y="6154052"/>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40" name="Ellipse 39">
            <a:extLst>
              <a:ext uri="{FF2B5EF4-FFF2-40B4-BE49-F238E27FC236}">
                <a16:creationId xmlns:a16="http://schemas.microsoft.com/office/drawing/2014/main" id="{E28831CE-69BE-144B-9A2F-FB00E24E7438}"/>
              </a:ext>
            </a:extLst>
          </p:cNvPr>
          <p:cNvSpPr/>
          <p:nvPr/>
        </p:nvSpPr>
        <p:spPr>
          <a:xfrm>
            <a:off x="11025187" y="5313446"/>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41" name="Ellipse 40">
            <a:extLst>
              <a:ext uri="{FF2B5EF4-FFF2-40B4-BE49-F238E27FC236}">
                <a16:creationId xmlns:a16="http://schemas.microsoft.com/office/drawing/2014/main" id="{077D1634-4E3C-E640-A835-5FBC9F942EC4}"/>
              </a:ext>
            </a:extLst>
          </p:cNvPr>
          <p:cNvSpPr/>
          <p:nvPr/>
        </p:nvSpPr>
        <p:spPr>
          <a:xfrm>
            <a:off x="538272" y="2100679"/>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44" name="Ellipse 43">
            <a:extLst>
              <a:ext uri="{FF2B5EF4-FFF2-40B4-BE49-F238E27FC236}">
                <a16:creationId xmlns:a16="http://schemas.microsoft.com/office/drawing/2014/main" id="{C60FDB90-DD00-DE4C-B461-0717CD74E525}"/>
              </a:ext>
            </a:extLst>
          </p:cNvPr>
          <p:cNvSpPr/>
          <p:nvPr/>
        </p:nvSpPr>
        <p:spPr>
          <a:xfrm>
            <a:off x="196458" y="6339929"/>
            <a:ext cx="306584" cy="2896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47" name="Ellipse 46">
            <a:extLst>
              <a:ext uri="{FF2B5EF4-FFF2-40B4-BE49-F238E27FC236}">
                <a16:creationId xmlns:a16="http://schemas.microsoft.com/office/drawing/2014/main" id="{CBA76BFA-F191-AF47-8DBB-15960BB74FF7}"/>
              </a:ext>
            </a:extLst>
          </p:cNvPr>
          <p:cNvSpPr/>
          <p:nvPr/>
        </p:nvSpPr>
        <p:spPr>
          <a:xfrm flipV="1">
            <a:off x="8959153" y="5002821"/>
            <a:ext cx="485775" cy="30157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50" name="Ellipse 49">
            <a:extLst>
              <a:ext uri="{FF2B5EF4-FFF2-40B4-BE49-F238E27FC236}">
                <a16:creationId xmlns:a16="http://schemas.microsoft.com/office/drawing/2014/main" id="{DAE0BEB9-2E9B-924B-9E65-CF800E9C4B70}"/>
              </a:ext>
            </a:extLst>
          </p:cNvPr>
          <p:cNvSpPr/>
          <p:nvPr/>
        </p:nvSpPr>
        <p:spPr>
          <a:xfrm>
            <a:off x="10980833" y="3898213"/>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52" name="Ellipse 51">
            <a:extLst>
              <a:ext uri="{FF2B5EF4-FFF2-40B4-BE49-F238E27FC236}">
                <a16:creationId xmlns:a16="http://schemas.microsoft.com/office/drawing/2014/main" id="{10CAB48C-596C-1742-9D78-41DF390620BB}"/>
              </a:ext>
            </a:extLst>
          </p:cNvPr>
          <p:cNvSpPr/>
          <p:nvPr/>
        </p:nvSpPr>
        <p:spPr>
          <a:xfrm>
            <a:off x="10903838" y="4556427"/>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53" name="Ellipse 52">
            <a:extLst>
              <a:ext uri="{FF2B5EF4-FFF2-40B4-BE49-F238E27FC236}">
                <a16:creationId xmlns:a16="http://schemas.microsoft.com/office/drawing/2014/main" id="{1FAA46CE-47E0-A940-9D35-F1C088A04B5C}"/>
              </a:ext>
            </a:extLst>
          </p:cNvPr>
          <p:cNvSpPr/>
          <p:nvPr/>
        </p:nvSpPr>
        <p:spPr>
          <a:xfrm>
            <a:off x="6012142" y="6220852"/>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55" name="Ellipse 54">
            <a:extLst>
              <a:ext uri="{FF2B5EF4-FFF2-40B4-BE49-F238E27FC236}">
                <a16:creationId xmlns:a16="http://schemas.microsoft.com/office/drawing/2014/main" id="{93C13B3F-AB8F-DF47-BCD0-1FBD4FF90CE2}"/>
              </a:ext>
            </a:extLst>
          </p:cNvPr>
          <p:cNvSpPr/>
          <p:nvPr/>
        </p:nvSpPr>
        <p:spPr>
          <a:xfrm>
            <a:off x="1485901" y="1655842"/>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56" name="Ellipse 55">
            <a:extLst>
              <a:ext uri="{FF2B5EF4-FFF2-40B4-BE49-F238E27FC236}">
                <a16:creationId xmlns:a16="http://schemas.microsoft.com/office/drawing/2014/main" id="{B85AE7EA-C783-7045-BAAA-DE4EBBC2BBE1}"/>
              </a:ext>
            </a:extLst>
          </p:cNvPr>
          <p:cNvSpPr/>
          <p:nvPr/>
        </p:nvSpPr>
        <p:spPr>
          <a:xfrm>
            <a:off x="5836769" y="1895547"/>
            <a:ext cx="3871913" cy="261461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Kina</a:t>
            </a:r>
          </a:p>
        </p:txBody>
      </p:sp>
      <p:sp>
        <p:nvSpPr>
          <p:cNvPr id="46" name="Ellipse 45">
            <a:extLst>
              <a:ext uri="{FF2B5EF4-FFF2-40B4-BE49-F238E27FC236}">
                <a16:creationId xmlns:a16="http://schemas.microsoft.com/office/drawing/2014/main" id="{223111C3-46F8-EC4D-BF50-4979F8FA1A07}"/>
              </a:ext>
            </a:extLst>
          </p:cNvPr>
          <p:cNvSpPr/>
          <p:nvPr/>
        </p:nvSpPr>
        <p:spPr>
          <a:xfrm>
            <a:off x="9873694" y="1592354"/>
            <a:ext cx="2261529" cy="20476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India </a:t>
            </a:r>
          </a:p>
        </p:txBody>
      </p:sp>
    </p:spTree>
    <p:extLst>
      <p:ext uri="{BB962C8B-B14F-4D97-AF65-F5344CB8AC3E}">
        <p14:creationId xmlns:p14="http://schemas.microsoft.com/office/powerpoint/2010/main" val="437120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verflade af eksplosion">
            <a:extLst>
              <a:ext uri="{FF2B5EF4-FFF2-40B4-BE49-F238E27FC236}">
                <a16:creationId xmlns:a16="http://schemas.microsoft.com/office/drawing/2014/main" id="{260C8917-9DE4-F86E-2758-89A0E6B5A6E4}"/>
              </a:ext>
            </a:extLst>
          </p:cNvPr>
          <p:cNvPicPr>
            <a:picLocks noChangeAspect="1"/>
          </p:cNvPicPr>
          <p:nvPr/>
        </p:nvPicPr>
        <p:blipFill rotWithShape="1">
          <a:blip r:embed="rId3"/>
          <a:srcRect t="21741" b="11592"/>
          <a:stretch/>
        </p:blipFill>
        <p:spPr>
          <a:xfrm>
            <a:off x="20" y="10"/>
            <a:ext cx="12191980" cy="4571990"/>
          </a:xfrm>
          <a:prstGeom prst="rect">
            <a:avLst/>
          </a:prstGeom>
        </p:spPr>
      </p:pic>
      <p:sp>
        <p:nvSpPr>
          <p:cNvPr id="2" name="Tittel 1">
            <a:extLst>
              <a:ext uri="{FF2B5EF4-FFF2-40B4-BE49-F238E27FC236}">
                <a16:creationId xmlns:a16="http://schemas.microsoft.com/office/drawing/2014/main" id="{3C155FBD-BBA1-2245-895B-0C0A2EB0D96E}"/>
              </a:ext>
            </a:extLst>
          </p:cNvPr>
          <p:cNvSpPr>
            <a:spLocks noGrp="1"/>
          </p:cNvSpPr>
          <p:nvPr>
            <p:ph type="title"/>
          </p:nvPr>
        </p:nvSpPr>
        <p:spPr>
          <a:xfrm>
            <a:off x="1600200" y="3753529"/>
            <a:ext cx="8991600" cy="1645759"/>
          </a:xfrm>
        </p:spPr>
        <p:txBody>
          <a:bodyPr vert="horz" lIns="274320" tIns="182880" rIns="274320" bIns="182880" rtlCol="0" anchor="ctr" anchorCtr="1">
            <a:normAutofit/>
          </a:bodyPr>
          <a:lstStyle/>
          <a:p>
            <a:r>
              <a:rPr lang="en-US" dirty="0"/>
              <a:t>Russia </a:t>
            </a:r>
            <a:r>
              <a:rPr lang="en-US" dirty="0" err="1"/>
              <a:t>invaderer</a:t>
            </a:r>
            <a:r>
              <a:rPr lang="en-US" dirty="0"/>
              <a:t> </a:t>
            </a:r>
            <a:r>
              <a:rPr lang="en-US" dirty="0" err="1"/>
              <a:t>Ukraina</a:t>
            </a:r>
            <a:endParaRPr lang="en-US" dirty="0"/>
          </a:p>
        </p:txBody>
      </p:sp>
      <p:sp>
        <p:nvSpPr>
          <p:cNvPr id="3" name="Plassholder for tekst 2">
            <a:extLst>
              <a:ext uri="{FF2B5EF4-FFF2-40B4-BE49-F238E27FC236}">
                <a16:creationId xmlns:a16="http://schemas.microsoft.com/office/drawing/2014/main" id="{9C7C27E8-21C5-4A4F-91E8-57AED4C12211}"/>
              </a:ext>
            </a:extLst>
          </p:cNvPr>
          <p:cNvSpPr>
            <a:spLocks noGrp="1"/>
          </p:cNvSpPr>
          <p:nvPr>
            <p:ph type="body" idx="1"/>
          </p:nvPr>
        </p:nvSpPr>
        <p:spPr>
          <a:xfrm>
            <a:off x="2695194" y="5704731"/>
            <a:ext cx="6801612" cy="513189"/>
          </a:xfrm>
        </p:spPr>
        <p:txBody>
          <a:bodyPr vert="horz" lIns="91440" tIns="45720" rIns="91440" bIns="45720" rtlCol="0">
            <a:normAutofit/>
          </a:bodyPr>
          <a:lstStyle/>
          <a:p>
            <a:pPr algn="ctr"/>
            <a:endParaRPr lang="en-US">
              <a:solidFill>
                <a:schemeClr val="tx1">
                  <a:lumMod val="75000"/>
                  <a:lumOff val="25000"/>
                </a:schemeClr>
              </a:solidFill>
            </a:endParaRPr>
          </a:p>
        </p:txBody>
      </p:sp>
    </p:spTree>
    <p:extLst>
      <p:ext uri="{BB962C8B-B14F-4D97-AF65-F5344CB8AC3E}">
        <p14:creationId xmlns:p14="http://schemas.microsoft.com/office/powerpoint/2010/main" val="2304555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E1CD30E3-ABE3-5548-BD6D-C3C299ACC080}"/>
              </a:ext>
            </a:extLst>
          </p:cNvPr>
          <p:cNvPicPr>
            <a:picLocks noChangeAspect="1"/>
          </p:cNvPicPr>
          <p:nvPr/>
        </p:nvPicPr>
        <p:blipFill>
          <a:blip r:embed="rId3"/>
          <a:stretch>
            <a:fillRect/>
          </a:stretch>
        </p:blipFill>
        <p:spPr>
          <a:xfrm>
            <a:off x="3662737" y="804671"/>
            <a:ext cx="4866525" cy="5149763"/>
          </a:xfrm>
          <a:prstGeom prst="rect">
            <a:avLst/>
          </a:prstGeom>
        </p:spPr>
      </p:pic>
      <p:sp>
        <p:nvSpPr>
          <p:cNvPr id="11" name="TekstSylinder 10">
            <a:extLst>
              <a:ext uri="{FF2B5EF4-FFF2-40B4-BE49-F238E27FC236}">
                <a16:creationId xmlns:a16="http://schemas.microsoft.com/office/drawing/2014/main" id="{F46CB38D-4D3E-754E-A0C0-29183C4D16C4}"/>
              </a:ext>
            </a:extLst>
          </p:cNvPr>
          <p:cNvSpPr txBox="1"/>
          <p:nvPr/>
        </p:nvSpPr>
        <p:spPr>
          <a:xfrm>
            <a:off x="8668535" y="5565095"/>
            <a:ext cx="2617709" cy="276999"/>
          </a:xfrm>
          <a:prstGeom prst="rect">
            <a:avLst/>
          </a:prstGeom>
          <a:noFill/>
        </p:spPr>
        <p:txBody>
          <a:bodyPr wrap="square" rtlCol="0">
            <a:spAutoFit/>
          </a:bodyPr>
          <a:lstStyle/>
          <a:p>
            <a:r>
              <a:rPr lang="nb-NO" sz="1200" err="1"/>
              <a:t>https</a:t>
            </a:r>
            <a:r>
              <a:rPr lang="nb-NO" sz="1200"/>
              <a:t>://</a:t>
            </a:r>
            <a:r>
              <a:rPr lang="nb-NO" sz="1200" err="1"/>
              <a:t>www.theatlantic.com</a:t>
            </a:r>
            <a:r>
              <a:rPr lang="nb-NO" sz="1200"/>
              <a:t>/</a:t>
            </a:r>
            <a:r>
              <a:rPr lang="nb-NO" sz="1200" err="1"/>
              <a:t>world</a:t>
            </a:r>
            <a:r>
              <a:rPr lang="nb-NO" sz="1200"/>
              <a:t>/</a:t>
            </a:r>
          </a:p>
        </p:txBody>
      </p:sp>
    </p:spTree>
    <p:extLst>
      <p:ext uri="{BB962C8B-B14F-4D97-AF65-F5344CB8AC3E}">
        <p14:creationId xmlns:p14="http://schemas.microsoft.com/office/powerpoint/2010/main" val="1212878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9A4D64-4578-814F-8396-77A43D403EAC}"/>
              </a:ext>
            </a:extLst>
          </p:cNvPr>
          <p:cNvSpPr>
            <a:spLocks noGrp="1"/>
          </p:cNvSpPr>
          <p:nvPr>
            <p:ph type="title"/>
          </p:nvPr>
        </p:nvSpPr>
        <p:spPr>
          <a:xfrm>
            <a:off x="2231136" y="378905"/>
            <a:ext cx="7729728" cy="1188720"/>
          </a:xfrm>
        </p:spPr>
        <p:txBody>
          <a:bodyPr/>
          <a:lstStyle/>
          <a:p>
            <a:r>
              <a:rPr lang="nb-NO" dirty="0"/>
              <a:t>USA + EU og Kina + Russland</a:t>
            </a:r>
          </a:p>
        </p:txBody>
      </p:sp>
      <p:sp>
        <p:nvSpPr>
          <p:cNvPr id="3" name="Ellipse 2">
            <a:extLst>
              <a:ext uri="{FF2B5EF4-FFF2-40B4-BE49-F238E27FC236}">
                <a16:creationId xmlns:a16="http://schemas.microsoft.com/office/drawing/2014/main" id="{13974152-F6F0-2F43-8665-DAA5A86C3588}"/>
              </a:ext>
            </a:extLst>
          </p:cNvPr>
          <p:cNvSpPr/>
          <p:nvPr/>
        </p:nvSpPr>
        <p:spPr>
          <a:xfrm>
            <a:off x="1303744" y="1868145"/>
            <a:ext cx="3871913" cy="261461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rPr>
              <a:t>USA</a:t>
            </a:r>
          </a:p>
        </p:txBody>
      </p:sp>
      <p:sp>
        <p:nvSpPr>
          <p:cNvPr id="4" name="Ellipse 3">
            <a:extLst>
              <a:ext uri="{FF2B5EF4-FFF2-40B4-BE49-F238E27FC236}">
                <a16:creationId xmlns:a16="http://schemas.microsoft.com/office/drawing/2014/main" id="{90F1618A-BB21-1A43-A188-BFAC3E324CB5}"/>
              </a:ext>
            </a:extLst>
          </p:cNvPr>
          <p:cNvSpPr/>
          <p:nvPr/>
        </p:nvSpPr>
        <p:spPr>
          <a:xfrm>
            <a:off x="385763" y="3886200"/>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6" name="Ellipse 5">
            <a:extLst>
              <a:ext uri="{FF2B5EF4-FFF2-40B4-BE49-F238E27FC236}">
                <a16:creationId xmlns:a16="http://schemas.microsoft.com/office/drawing/2014/main" id="{8A56F2EA-8094-0D4C-83FC-D57625993950}"/>
              </a:ext>
            </a:extLst>
          </p:cNvPr>
          <p:cNvSpPr/>
          <p:nvPr/>
        </p:nvSpPr>
        <p:spPr>
          <a:xfrm>
            <a:off x="196562" y="5671721"/>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7" name="Ellipse 6">
            <a:extLst>
              <a:ext uri="{FF2B5EF4-FFF2-40B4-BE49-F238E27FC236}">
                <a16:creationId xmlns:a16="http://schemas.microsoft.com/office/drawing/2014/main" id="{9CE0CF55-B701-6C41-9FD3-5EAEA2CD2CCE}"/>
              </a:ext>
            </a:extLst>
          </p:cNvPr>
          <p:cNvSpPr/>
          <p:nvPr/>
        </p:nvSpPr>
        <p:spPr>
          <a:xfrm>
            <a:off x="350045" y="4600574"/>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8" name="Ellipse 7">
            <a:extLst>
              <a:ext uri="{FF2B5EF4-FFF2-40B4-BE49-F238E27FC236}">
                <a16:creationId xmlns:a16="http://schemas.microsoft.com/office/drawing/2014/main" id="{4680FBB9-7BF3-934C-944A-29086B0710CF}"/>
              </a:ext>
            </a:extLst>
          </p:cNvPr>
          <p:cNvSpPr/>
          <p:nvPr/>
        </p:nvSpPr>
        <p:spPr>
          <a:xfrm>
            <a:off x="797898" y="5414133"/>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0" name="Ellipse 9">
            <a:extLst>
              <a:ext uri="{FF2B5EF4-FFF2-40B4-BE49-F238E27FC236}">
                <a16:creationId xmlns:a16="http://schemas.microsoft.com/office/drawing/2014/main" id="{6C46A48B-5A7E-E048-AF48-26D39BCF77E7}"/>
              </a:ext>
            </a:extLst>
          </p:cNvPr>
          <p:cNvSpPr/>
          <p:nvPr/>
        </p:nvSpPr>
        <p:spPr>
          <a:xfrm>
            <a:off x="1150147" y="6023248"/>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1" name="Ellipse 10">
            <a:extLst>
              <a:ext uri="{FF2B5EF4-FFF2-40B4-BE49-F238E27FC236}">
                <a16:creationId xmlns:a16="http://schemas.microsoft.com/office/drawing/2014/main" id="{5CB95454-E8FF-6F40-94B0-AAC971991995}"/>
              </a:ext>
            </a:extLst>
          </p:cNvPr>
          <p:cNvSpPr/>
          <p:nvPr/>
        </p:nvSpPr>
        <p:spPr>
          <a:xfrm>
            <a:off x="580305" y="859689"/>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2" name="Ellipse 11">
            <a:extLst>
              <a:ext uri="{FF2B5EF4-FFF2-40B4-BE49-F238E27FC236}">
                <a16:creationId xmlns:a16="http://schemas.microsoft.com/office/drawing/2014/main" id="{842BC832-EEA0-534D-AEEA-2EDB44E0929D}"/>
              </a:ext>
            </a:extLst>
          </p:cNvPr>
          <p:cNvSpPr/>
          <p:nvPr/>
        </p:nvSpPr>
        <p:spPr>
          <a:xfrm>
            <a:off x="4691189" y="5754001"/>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3" name="Ellipse 12">
            <a:extLst>
              <a:ext uri="{FF2B5EF4-FFF2-40B4-BE49-F238E27FC236}">
                <a16:creationId xmlns:a16="http://schemas.microsoft.com/office/drawing/2014/main" id="{6B0E645A-CAFA-D940-BA08-7A4E9963A2BC}"/>
              </a:ext>
            </a:extLst>
          </p:cNvPr>
          <p:cNvSpPr/>
          <p:nvPr/>
        </p:nvSpPr>
        <p:spPr>
          <a:xfrm>
            <a:off x="4587629" y="6278664"/>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14" name="Ellipse 13">
            <a:extLst>
              <a:ext uri="{FF2B5EF4-FFF2-40B4-BE49-F238E27FC236}">
                <a16:creationId xmlns:a16="http://schemas.microsoft.com/office/drawing/2014/main" id="{3BBE45E3-5ABA-BA49-B72D-812DAE33D94D}"/>
              </a:ext>
            </a:extLst>
          </p:cNvPr>
          <p:cNvSpPr/>
          <p:nvPr/>
        </p:nvSpPr>
        <p:spPr>
          <a:xfrm>
            <a:off x="8831261" y="4608730"/>
            <a:ext cx="1654296" cy="141451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rPr>
              <a:t>Russland </a:t>
            </a:r>
          </a:p>
        </p:txBody>
      </p:sp>
      <p:sp>
        <p:nvSpPr>
          <p:cNvPr id="16" name="Ellipse 15">
            <a:extLst>
              <a:ext uri="{FF2B5EF4-FFF2-40B4-BE49-F238E27FC236}">
                <a16:creationId xmlns:a16="http://schemas.microsoft.com/office/drawing/2014/main" id="{4353E763-DD34-9745-92EF-B3CB3F53A6C7}"/>
              </a:ext>
            </a:extLst>
          </p:cNvPr>
          <p:cNvSpPr/>
          <p:nvPr/>
        </p:nvSpPr>
        <p:spPr>
          <a:xfrm>
            <a:off x="1290127" y="4512818"/>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9" name="Ellipse 18">
            <a:extLst>
              <a:ext uri="{FF2B5EF4-FFF2-40B4-BE49-F238E27FC236}">
                <a16:creationId xmlns:a16="http://schemas.microsoft.com/office/drawing/2014/main" id="{DB91F91A-48C9-544D-BEE4-8DCEC54229D5}"/>
              </a:ext>
            </a:extLst>
          </p:cNvPr>
          <p:cNvSpPr/>
          <p:nvPr/>
        </p:nvSpPr>
        <p:spPr>
          <a:xfrm>
            <a:off x="5300920" y="3880138"/>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20" name="Ellipse 19">
            <a:extLst>
              <a:ext uri="{FF2B5EF4-FFF2-40B4-BE49-F238E27FC236}">
                <a16:creationId xmlns:a16="http://schemas.microsoft.com/office/drawing/2014/main" id="{192E1DE9-AA7B-DA40-B439-22B660A3D19E}"/>
              </a:ext>
            </a:extLst>
          </p:cNvPr>
          <p:cNvSpPr/>
          <p:nvPr/>
        </p:nvSpPr>
        <p:spPr>
          <a:xfrm>
            <a:off x="4348944" y="4335543"/>
            <a:ext cx="306583" cy="289609"/>
          </a:xfrm>
          <a:prstGeom prst="ellipse">
            <a:avLst/>
          </a:prstGeom>
          <a:solidFill>
            <a:srgbClr val="0070C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25" name="Ellipse 24">
            <a:extLst>
              <a:ext uri="{FF2B5EF4-FFF2-40B4-BE49-F238E27FC236}">
                <a16:creationId xmlns:a16="http://schemas.microsoft.com/office/drawing/2014/main" id="{6869A871-A71B-EC4A-9D3C-16942E8B4A6B}"/>
              </a:ext>
            </a:extLst>
          </p:cNvPr>
          <p:cNvSpPr/>
          <p:nvPr/>
        </p:nvSpPr>
        <p:spPr>
          <a:xfrm>
            <a:off x="600542" y="6235240"/>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26" name="Ellipse 25">
            <a:extLst>
              <a:ext uri="{FF2B5EF4-FFF2-40B4-BE49-F238E27FC236}">
                <a16:creationId xmlns:a16="http://schemas.microsoft.com/office/drawing/2014/main" id="{7716DB05-B933-644C-8045-58C64F7754D1}"/>
              </a:ext>
            </a:extLst>
          </p:cNvPr>
          <p:cNvSpPr/>
          <p:nvPr/>
        </p:nvSpPr>
        <p:spPr>
          <a:xfrm>
            <a:off x="9829839" y="6285450"/>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27" name="Ellipse 26">
            <a:extLst>
              <a:ext uri="{FF2B5EF4-FFF2-40B4-BE49-F238E27FC236}">
                <a16:creationId xmlns:a16="http://schemas.microsoft.com/office/drawing/2014/main" id="{8CE865B3-231E-E045-BB55-BEA8BB9781BD}"/>
              </a:ext>
            </a:extLst>
          </p:cNvPr>
          <p:cNvSpPr/>
          <p:nvPr/>
        </p:nvSpPr>
        <p:spPr>
          <a:xfrm>
            <a:off x="7146908" y="2248384"/>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28" name="Ellipse 27">
            <a:extLst>
              <a:ext uri="{FF2B5EF4-FFF2-40B4-BE49-F238E27FC236}">
                <a16:creationId xmlns:a16="http://schemas.microsoft.com/office/drawing/2014/main" id="{16CC8978-C870-314D-BE2C-279861620031}"/>
              </a:ext>
            </a:extLst>
          </p:cNvPr>
          <p:cNvSpPr/>
          <p:nvPr/>
        </p:nvSpPr>
        <p:spPr>
          <a:xfrm>
            <a:off x="5484296" y="3036074"/>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29" name="Ellipse 28">
            <a:extLst>
              <a:ext uri="{FF2B5EF4-FFF2-40B4-BE49-F238E27FC236}">
                <a16:creationId xmlns:a16="http://schemas.microsoft.com/office/drawing/2014/main" id="{D40A4281-A158-AB46-9E8D-AFA552DFC3BC}"/>
              </a:ext>
            </a:extLst>
          </p:cNvPr>
          <p:cNvSpPr/>
          <p:nvPr/>
        </p:nvSpPr>
        <p:spPr>
          <a:xfrm>
            <a:off x="5422363" y="4670481"/>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30" name="Ellipse 29">
            <a:extLst>
              <a:ext uri="{FF2B5EF4-FFF2-40B4-BE49-F238E27FC236}">
                <a16:creationId xmlns:a16="http://schemas.microsoft.com/office/drawing/2014/main" id="{A3980762-B4D5-8945-A786-DE1058732813}"/>
              </a:ext>
            </a:extLst>
          </p:cNvPr>
          <p:cNvSpPr/>
          <p:nvPr/>
        </p:nvSpPr>
        <p:spPr>
          <a:xfrm>
            <a:off x="228601" y="3072097"/>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32" name="Ellipse 31">
            <a:extLst>
              <a:ext uri="{FF2B5EF4-FFF2-40B4-BE49-F238E27FC236}">
                <a16:creationId xmlns:a16="http://schemas.microsoft.com/office/drawing/2014/main" id="{AA8B0ED0-7AE6-DE4E-A3C2-03D6D313714D}"/>
              </a:ext>
            </a:extLst>
          </p:cNvPr>
          <p:cNvSpPr/>
          <p:nvPr/>
        </p:nvSpPr>
        <p:spPr>
          <a:xfrm>
            <a:off x="5265589" y="5456994"/>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34" name="Ellipse 33">
            <a:extLst>
              <a:ext uri="{FF2B5EF4-FFF2-40B4-BE49-F238E27FC236}">
                <a16:creationId xmlns:a16="http://schemas.microsoft.com/office/drawing/2014/main" id="{530B6FB7-5FAE-4E42-B55A-6D01EF39E552}"/>
              </a:ext>
            </a:extLst>
          </p:cNvPr>
          <p:cNvSpPr/>
          <p:nvPr/>
        </p:nvSpPr>
        <p:spPr>
          <a:xfrm>
            <a:off x="6366114" y="2813636"/>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36" name="Ellipse 35">
            <a:extLst>
              <a:ext uri="{FF2B5EF4-FFF2-40B4-BE49-F238E27FC236}">
                <a16:creationId xmlns:a16="http://schemas.microsoft.com/office/drawing/2014/main" id="{4883237F-311F-8949-9CA4-6C3F07F4C684}"/>
              </a:ext>
            </a:extLst>
          </p:cNvPr>
          <p:cNvSpPr/>
          <p:nvPr/>
        </p:nvSpPr>
        <p:spPr>
          <a:xfrm>
            <a:off x="6455711" y="3636564"/>
            <a:ext cx="306583" cy="2896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37" name="Ellipse 36">
            <a:extLst>
              <a:ext uri="{FF2B5EF4-FFF2-40B4-BE49-F238E27FC236}">
                <a16:creationId xmlns:a16="http://schemas.microsoft.com/office/drawing/2014/main" id="{1446B8DF-0CAD-B64B-B825-98B2FFF390A5}"/>
              </a:ext>
            </a:extLst>
          </p:cNvPr>
          <p:cNvSpPr/>
          <p:nvPr/>
        </p:nvSpPr>
        <p:spPr>
          <a:xfrm>
            <a:off x="5280524" y="6111173"/>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39" name="Ellipse 38">
            <a:extLst>
              <a:ext uri="{FF2B5EF4-FFF2-40B4-BE49-F238E27FC236}">
                <a16:creationId xmlns:a16="http://schemas.microsoft.com/office/drawing/2014/main" id="{A6FB79C0-A0D8-A044-852B-AB8CB24252F2}"/>
              </a:ext>
            </a:extLst>
          </p:cNvPr>
          <p:cNvSpPr/>
          <p:nvPr/>
        </p:nvSpPr>
        <p:spPr>
          <a:xfrm>
            <a:off x="11041853" y="6154052"/>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40" name="Ellipse 39">
            <a:extLst>
              <a:ext uri="{FF2B5EF4-FFF2-40B4-BE49-F238E27FC236}">
                <a16:creationId xmlns:a16="http://schemas.microsoft.com/office/drawing/2014/main" id="{E28831CE-69BE-144B-9A2F-FB00E24E7438}"/>
              </a:ext>
            </a:extLst>
          </p:cNvPr>
          <p:cNvSpPr/>
          <p:nvPr/>
        </p:nvSpPr>
        <p:spPr>
          <a:xfrm>
            <a:off x="11025187" y="5313446"/>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41" name="Ellipse 40">
            <a:extLst>
              <a:ext uri="{FF2B5EF4-FFF2-40B4-BE49-F238E27FC236}">
                <a16:creationId xmlns:a16="http://schemas.microsoft.com/office/drawing/2014/main" id="{077D1634-4E3C-E640-A835-5FBC9F942EC4}"/>
              </a:ext>
            </a:extLst>
          </p:cNvPr>
          <p:cNvSpPr/>
          <p:nvPr/>
        </p:nvSpPr>
        <p:spPr>
          <a:xfrm>
            <a:off x="538272" y="2100679"/>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44" name="Ellipse 43">
            <a:extLst>
              <a:ext uri="{FF2B5EF4-FFF2-40B4-BE49-F238E27FC236}">
                <a16:creationId xmlns:a16="http://schemas.microsoft.com/office/drawing/2014/main" id="{C60FDB90-DD00-DE4C-B461-0717CD74E525}"/>
              </a:ext>
            </a:extLst>
          </p:cNvPr>
          <p:cNvSpPr/>
          <p:nvPr/>
        </p:nvSpPr>
        <p:spPr>
          <a:xfrm>
            <a:off x="196458" y="6339929"/>
            <a:ext cx="306584" cy="2896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47" name="Ellipse 46">
            <a:extLst>
              <a:ext uri="{FF2B5EF4-FFF2-40B4-BE49-F238E27FC236}">
                <a16:creationId xmlns:a16="http://schemas.microsoft.com/office/drawing/2014/main" id="{CBA76BFA-F191-AF47-8DBB-15960BB74FF7}"/>
              </a:ext>
            </a:extLst>
          </p:cNvPr>
          <p:cNvSpPr/>
          <p:nvPr/>
        </p:nvSpPr>
        <p:spPr>
          <a:xfrm flipV="1">
            <a:off x="8425902" y="6478690"/>
            <a:ext cx="485775" cy="30157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50" name="Ellipse 49">
            <a:extLst>
              <a:ext uri="{FF2B5EF4-FFF2-40B4-BE49-F238E27FC236}">
                <a16:creationId xmlns:a16="http://schemas.microsoft.com/office/drawing/2014/main" id="{DAE0BEB9-2E9B-924B-9E65-CF800E9C4B70}"/>
              </a:ext>
            </a:extLst>
          </p:cNvPr>
          <p:cNvSpPr/>
          <p:nvPr/>
        </p:nvSpPr>
        <p:spPr>
          <a:xfrm>
            <a:off x="11620429" y="4343111"/>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51" name="Ellipse 50">
            <a:extLst>
              <a:ext uri="{FF2B5EF4-FFF2-40B4-BE49-F238E27FC236}">
                <a16:creationId xmlns:a16="http://schemas.microsoft.com/office/drawing/2014/main" id="{44770CB9-CECC-7A4A-A007-004D49CBE5D2}"/>
              </a:ext>
            </a:extLst>
          </p:cNvPr>
          <p:cNvSpPr/>
          <p:nvPr/>
        </p:nvSpPr>
        <p:spPr>
          <a:xfrm>
            <a:off x="11025187" y="1367599"/>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52" name="Ellipse 51">
            <a:extLst>
              <a:ext uri="{FF2B5EF4-FFF2-40B4-BE49-F238E27FC236}">
                <a16:creationId xmlns:a16="http://schemas.microsoft.com/office/drawing/2014/main" id="{10CAB48C-596C-1742-9D78-41DF390620BB}"/>
              </a:ext>
            </a:extLst>
          </p:cNvPr>
          <p:cNvSpPr/>
          <p:nvPr/>
        </p:nvSpPr>
        <p:spPr>
          <a:xfrm>
            <a:off x="10903838" y="4556427"/>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53" name="Ellipse 52">
            <a:extLst>
              <a:ext uri="{FF2B5EF4-FFF2-40B4-BE49-F238E27FC236}">
                <a16:creationId xmlns:a16="http://schemas.microsoft.com/office/drawing/2014/main" id="{1FAA46CE-47E0-A940-9D35-F1C088A04B5C}"/>
              </a:ext>
            </a:extLst>
          </p:cNvPr>
          <p:cNvSpPr/>
          <p:nvPr/>
        </p:nvSpPr>
        <p:spPr>
          <a:xfrm>
            <a:off x="5665250" y="2338875"/>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54" name="Ellipse 53">
            <a:extLst>
              <a:ext uri="{FF2B5EF4-FFF2-40B4-BE49-F238E27FC236}">
                <a16:creationId xmlns:a16="http://schemas.microsoft.com/office/drawing/2014/main" id="{686679C7-5C9F-3047-A76D-B1632F4174D0}"/>
              </a:ext>
            </a:extLst>
          </p:cNvPr>
          <p:cNvSpPr/>
          <p:nvPr/>
        </p:nvSpPr>
        <p:spPr>
          <a:xfrm>
            <a:off x="6276073" y="1915366"/>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55" name="Ellipse 54">
            <a:extLst>
              <a:ext uri="{FF2B5EF4-FFF2-40B4-BE49-F238E27FC236}">
                <a16:creationId xmlns:a16="http://schemas.microsoft.com/office/drawing/2014/main" id="{93C13B3F-AB8F-DF47-BCD0-1FBD4FF90CE2}"/>
              </a:ext>
            </a:extLst>
          </p:cNvPr>
          <p:cNvSpPr/>
          <p:nvPr/>
        </p:nvSpPr>
        <p:spPr>
          <a:xfrm>
            <a:off x="1485901" y="1655842"/>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56" name="Ellipse 55">
            <a:extLst>
              <a:ext uri="{FF2B5EF4-FFF2-40B4-BE49-F238E27FC236}">
                <a16:creationId xmlns:a16="http://schemas.microsoft.com/office/drawing/2014/main" id="{B85AE7EA-C783-7045-BAAA-DE4EBBC2BBE1}"/>
              </a:ext>
            </a:extLst>
          </p:cNvPr>
          <p:cNvSpPr/>
          <p:nvPr/>
        </p:nvSpPr>
        <p:spPr>
          <a:xfrm>
            <a:off x="7800863" y="1826737"/>
            <a:ext cx="3871913" cy="261461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rPr>
              <a:t>Kina</a:t>
            </a:r>
          </a:p>
        </p:txBody>
      </p:sp>
      <p:sp>
        <p:nvSpPr>
          <p:cNvPr id="45" name="Ellipse 44">
            <a:extLst>
              <a:ext uri="{FF2B5EF4-FFF2-40B4-BE49-F238E27FC236}">
                <a16:creationId xmlns:a16="http://schemas.microsoft.com/office/drawing/2014/main" id="{93904E7D-AAB9-3D43-B78B-9A1B832A3F92}"/>
              </a:ext>
            </a:extLst>
          </p:cNvPr>
          <p:cNvSpPr/>
          <p:nvPr/>
        </p:nvSpPr>
        <p:spPr>
          <a:xfrm>
            <a:off x="2789224" y="4928783"/>
            <a:ext cx="219518" cy="16994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46" name="Ellipse 45">
            <a:extLst>
              <a:ext uri="{FF2B5EF4-FFF2-40B4-BE49-F238E27FC236}">
                <a16:creationId xmlns:a16="http://schemas.microsoft.com/office/drawing/2014/main" id="{67E43513-3404-1448-AE45-5D77FE37E969}"/>
              </a:ext>
            </a:extLst>
          </p:cNvPr>
          <p:cNvSpPr/>
          <p:nvPr/>
        </p:nvSpPr>
        <p:spPr>
          <a:xfrm>
            <a:off x="1703662" y="4543136"/>
            <a:ext cx="2784370" cy="212505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b-NO" dirty="0">
                <a:solidFill>
                  <a:srgbClr val="000000"/>
                </a:solidFill>
                <a:latin typeface="Gill Sans MT" panose="020B0502020104020203"/>
              </a:rPr>
              <a:t>EU</a:t>
            </a:r>
            <a:r>
              <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rPr>
              <a:t> </a:t>
            </a:r>
          </a:p>
        </p:txBody>
      </p:sp>
      <p:sp>
        <p:nvSpPr>
          <p:cNvPr id="48" name="Ellipse 47">
            <a:extLst>
              <a:ext uri="{FF2B5EF4-FFF2-40B4-BE49-F238E27FC236}">
                <a16:creationId xmlns:a16="http://schemas.microsoft.com/office/drawing/2014/main" id="{5D4C9E5A-BE63-C942-88DE-508BB384A06F}"/>
              </a:ext>
            </a:extLst>
          </p:cNvPr>
          <p:cNvSpPr/>
          <p:nvPr/>
        </p:nvSpPr>
        <p:spPr>
          <a:xfrm>
            <a:off x="6804980" y="3731473"/>
            <a:ext cx="1250882" cy="94959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Saudi Arabia </a:t>
            </a:r>
          </a:p>
        </p:txBody>
      </p:sp>
      <p:sp>
        <p:nvSpPr>
          <p:cNvPr id="49" name="Ellipse 48">
            <a:extLst>
              <a:ext uri="{FF2B5EF4-FFF2-40B4-BE49-F238E27FC236}">
                <a16:creationId xmlns:a16="http://schemas.microsoft.com/office/drawing/2014/main" id="{EC2D9743-E31E-A84E-A49B-C44EAF7CE6A4}"/>
              </a:ext>
            </a:extLst>
          </p:cNvPr>
          <p:cNvSpPr/>
          <p:nvPr/>
        </p:nvSpPr>
        <p:spPr>
          <a:xfrm>
            <a:off x="6290994" y="4806958"/>
            <a:ext cx="2175059" cy="17788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India </a:t>
            </a:r>
          </a:p>
        </p:txBody>
      </p:sp>
      <p:sp>
        <p:nvSpPr>
          <p:cNvPr id="42" name="TekstSylinder 41">
            <a:extLst>
              <a:ext uri="{FF2B5EF4-FFF2-40B4-BE49-F238E27FC236}">
                <a16:creationId xmlns:a16="http://schemas.microsoft.com/office/drawing/2014/main" id="{44808304-E3AF-264A-9DD0-79A76735E11D}"/>
              </a:ext>
            </a:extLst>
          </p:cNvPr>
          <p:cNvSpPr txBox="1"/>
          <p:nvPr/>
        </p:nvSpPr>
        <p:spPr>
          <a:xfrm>
            <a:off x="4179606" y="4701229"/>
            <a:ext cx="982061" cy="338554"/>
          </a:xfrm>
          <a:prstGeom prst="rect">
            <a:avLst/>
          </a:prstGeom>
          <a:noFill/>
        </p:spPr>
        <p:txBody>
          <a:bodyPr wrap="square" rtlCol="0">
            <a:spAutoFit/>
          </a:bodyPr>
          <a:lstStyle/>
          <a:p>
            <a:r>
              <a:rPr lang="nb-NO" sz="1600" dirty="0"/>
              <a:t>(Norge) </a:t>
            </a:r>
          </a:p>
        </p:txBody>
      </p:sp>
    </p:spTree>
    <p:extLst>
      <p:ext uri="{BB962C8B-B14F-4D97-AF65-F5344CB8AC3E}">
        <p14:creationId xmlns:p14="http://schemas.microsoft.com/office/powerpoint/2010/main" val="934361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C938C6D6-903F-DB4B-9028-9936F7F344BA}"/>
              </a:ext>
            </a:extLst>
          </p:cNvPr>
          <p:cNvPicPr>
            <a:picLocks noChangeAspect="1"/>
          </p:cNvPicPr>
          <p:nvPr/>
        </p:nvPicPr>
        <p:blipFill>
          <a:blip r:embed="rId2"/>
          <a:stretch>
            <a:fillRect/>
          </a:stretch>
        </p:blipFill>
        <p:spPr>
          <a:xfrm>
            <a:off x="1190082" y="804334"/>
            <a:ext cx="9811836" cy="5249332"/>
          </a:xfrm>
          <a:prstGeom prst="rect">
            <a:avLst/>
          </a:prstGeom>
        </p:spPr>
      </p:pic>
    </p:spTree>
    <p:extLst>
      <p:ext uri="{BB962C8B-B14F-4D97-AF65-F5344CB8AC3E}">
        <p14:creationId xmlns:p14="http://schemas.microsoft.com/office/powerpoint/2010/main" val="3947826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C60377E2-984D-2C43-A2F6-19EA920DACF9}"/>
              </a:ext>
            </a:extLst>
          </p:cNvPr>
          <p:cNvPicPr>
            <a:picLocks noChangeAspect="1"/>
          </p:cNvPicPr>
          <p:nvPr/>
        </p:nvPicPr>
        <p:blipFill>
          <a:blip r:embed="rId2"/>
          <a:stretch>
            <a:fillRect/>
          </a:stretch>
        </p:blipFill>
        <p:spPr>
          <a:xfrm>
            <a:off x="2222500" y="419100"/>
            <a:ext cx="7747000" cy="6019800"/>
          </a:xfrm>
          <a:prstGeom prst="rect">
            <a:avLst/>
          </a:prstGeom>
        </p:spPr>
      </p:pic>
    </p:spTree>
    <p:extLst>
      <p:ext uri="{BB962C8B-B14F-4D97-AF65-F5344CB8AC3E}">
        <p14:creationId xmlns:p14="http://schemas.microsoft.com/office/powerpoint/2010/main" val="3140958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672BDF2E-1301-F043-A906-F8A84AC1224E}"/>
              </a:ext>
            </a:extLst>
          </p:cNvPr>
          <p:cNvPicPr>
            <a:picLocks noChangeAspect="1"/>
          </p:cNvPicPr>
          <p:nvPr/>
        </p:nvPicPr>
        <p:blipFill>
          <a:blip r:embed="rId3"/>
          <a:stretch>
            <a:fillRect/>
          </a:stretch>
        </p:blipFill>
        <p:spPr>
          <a:xfrm>
            <a:off x="4029456" y="1288923"/>
            <a:ext cx="4133088" cy="4133088"/>
          </a:xfrm>
          <a:prstGeom prst="rect">
            <a:avLst/>
          </a:prstGeom>
        </p:spPr>
      </p:pic>
    </p:spTree>
    <p:extLst>
      <p:ext uri="{BB962C8B-B14F-4D97-AF65-F5344CB8AC3E}">
        <p14:creationId xmlns:p14="http://schemas.microsoft.com/office/powerpoint/2010/main" val="2886997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9A4D64-4578-814F-8396-77A43D403EAC}"/>
              </a:ext>
            </a:extLst>
          </p:cNvPr>
          <p:cNvSpPr>
            <a:spLocks noGrp="1"/>
          </p:cNvSpPr>
          <p:nvPr>
            <p:ph type="title"/>
          </p:nvPr>
        </p:nvSpPr>
        <p:spPr>
          <a:xfrm>
            <a:off x="2231136" y="378905"/>
            <a:ext cx="7729728" cy="1188720"/>
          </a:xfrm>
        </p:spPr>
        <p:txBody>
          <a:bodyPr/>
          <a:lstStyle/>
          <a:p>
            <a:r>
              <a:rPr lang="nb-NO" dirty="0"/>
              <a:t>Hva blir viktig i ‘Age </a:t>
            </a:r>
            <a:r>
              <a:rPr lang="nb-NO" dirty="0" err="1"/>
              <a:t>of</a:t>
            </a:r>
            <a:r>
              <a:rPr lang="nb-NO" dirty="0"/>
              <a:t> </a:t>
            </a:r>
            <a:r>
              <a:rPr lang="nb-NO" dirty="0" err="1"/>
              <a:t>disorder</a:t>
            </a:r>
            <a:r>
              <a:rPr lang="nb-NO" dirty="0"/>
              <a:t>’?</a:t>
            </a:r>
          </a:p>
        </p:txBody>
      </p:sp>
      <p:sp>
        <p:nvSpPr>
          <p:cNvPr id="3" name="Ellipse 2">
            <a:extLst>
              <a:ext uri="{FF2B5EF4-FFF2-40B4-BE49-F238E27FC236}">
                <a16:creationId xmlns:a16="http://schemas.microsoft.com/office/drawing/2014/main" id="{13974152-F6F0-2F43-8665-DAA5A86C3588}"/>
              </a:ext>
            </a:extLst>
          </p:cNvPr>
          <p:cNvSpPr/>
          <p:nvPr/>
        </p:nvSpPr>
        <p:spPr>
          <a:xfrm>
            <a:off x="1303744" y="1868145"/>
            <a:ext cx="3871913" cy="261461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rPr>
              <a:t>USA</a:t>
            </a:r>
          </a:p>
        </p:txBody>
      </p:sp>
      <p:sp>
        <p:nvSpPr>
          <p:cNvPr id="4" name="Ellipse 3">
            <a:extLst>
              <a:ext uri="{FF2B5EF4-FFF2-40B4-BE49-F238E27FC236}">
                <a16:creationId xmlns:a16="http://schemas.microsoft.com/office/drawing/2014/main" id="{90F1618A-BB21-1A43-A188-BFAC3E324CB5}"/>
              </a:ext>
            </a:extLst>
          </p:cNvPr>
          <p:cNvSpPr/>
          <p:nvPr/>
        </p:nvSpPr>
        <p:spPr>
          <a:xfrm>
            <a:off x="385763" y="3886200"/>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6" name="Ellipse 5">
            <a:extLst>
              <a:ext uri="{FF2B5EF4-FFF2-40B4-BE49-F238E27FC236}">
                <a16:creationId xmlns:a16="http://schemas.microsoft.com/office/drawing/2014/main" id="{8A56F2EA-8094-0D4C-83FC-D57625993950}"/>
              </a:ext>
            </a:extLst>
          </p:cNvPr>
          <p:cNvSpPr/>
          <p:nvPr/>
        </p:nvSpPr>
        <p:spPr>
          <a:xfrm>
            <a:off x="196562" y="5671721"/>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7" name="Ellipse 6">
            <a:extLst>
              <a:ext uri="{FF2B5EF4-FFF2-40B4-BE49-F238E27FC236}">
                <a16:creationId xmlns:a16="http://schemas.microsoft.com/office/drawing/2014/main" id="{9CE0CF55-B701-6C41-9FD3-5EAEA2CD2CCE}"/>
              </a:ext>
            </a:extLst>
          </p:cNvPr>
          <p:cNvSpPr/>
          <p:nvPr/>
        </p:nvSpPr>
        <p:spPr>
          <a:xfrm>
            <a:off x="350045" y="4600574"/>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8" name="Ellipse 7">
            <a:extLst>
              <a:ext uri="{FF2B5EF4-FFF2-40B4-BE49-F238E27FC236}">
                <a16:creationId xmlns:a16="http://schemas.microsoft.com/office/drawing/2014/main" id="{4680FBB9-7BF3-934C-944A-29086B0710CF}"/>
              </a:ext>
            </a:extLst>
          </p:cNvPr>
          <p:cNvSpPr/>
          <p:nvPr/>
        </p:nvSpPr>
        <p:spPr>
          <a:xfrm>
            <a:off x="797898" y="5414133"/>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0" name="Ellipse 9">
            <a:extLst>
              <a:ext uri="{FF2B5EF4-FFF2-40B4-BE49-F238E27FC236}">
                <a16:creationId xmlns:a16="http://schemas.microsoft.com/office/drawing/2014/main" id="{6C46A48B-5A7E-E048-AF48-26D39BCF77E7}"/>
              </a:ext>
            </a:extLst>
          </p:cNvPr>
          <p:cNvSpPr/>
          <p:nvPr/>
        </p:nvSpPr>
        <p:spPr>
          <a:xfrm>
            <a:off x="85708" y="5121854"/>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1" name="Ellipse 10">
            <a:extLst>
              <a:ext uri="{FF2B5EF4-FFF2-40B4-BE49-F238E27FC236}">
                <a16:creationId xmlns:a16="http://schemas.microsoft.com/office/drawing/2014/main" id="{5CB95454-E8FF-6F40-94B0-AAC971991995}"/>
              </a:ext>
            </a:extLst>
          </p:cNvPr>
          <p:cNvSpPr/>
          <p:nvPr/>
        </p:nvSpPr>
        <p:spPr>
          <a:xfrm>
            <a:off x="580305" y="859689"/>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2" name="Ellipse 11">
            <a:extLst>
              <a:ext uri="{FF2B5EF4-FFF2-40B4-BE49-F238E27FC236}">
                <a16:creationId xmlns:a16="http://schemas.microsoft.com/office/drawing/2014/main" id="{842BC832-EEA0-534D-AEEA-2EDB44E0929D}"/>
              </a:ext>
            </a:extLst>
          </p:cNvPr>
          <p:cNvSpPr/>
          <p:nvPr/>
        </p:nvSpPr>
        <p:spPr>
          <a:xfrm>
            <a:off x="4714167" y="5456994"/>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3" name="Ellipse 12">
            <a:extLst>
              <a:ext uri="{FF2B5EF4-FFF2-40B4-BE49-F238E27FC236}">
                <a16:creationId xmlns:a16="http://schemas.microsoft.com/office/drawing/2014/main" id="{6B0E645A-CAFA-D940-BA08-7A4E9963A2BC}"/>
              </a:ext>
            </a:extLst>
          </p:cNvPr>
          <p:cNvSpPr/>
          <p:nvPr/>
        </p:nvSpPr>
        <p:spPr>
          <a:xfrm>
            <a:off x="4587629" y="6278664"/>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14" name="Ellipse 13">
            <a:extLst>
              <a:ext uri="{FF2B5EF4-FFF2-40B4-BE49-F238E27FC236}">
                <a16:creationId xmlns:a16="http://schemas.microsoft.com/office/drawing/2014/main" id="{3BBE45E3-5ABA-BA49-B72D-812DAE33D94D}"/>
              </a:ext>
            </a:extLst>
          </p:cNvPr>
          <p:cNvSpPr/>
          <p:nvPr/>
        </p:nvSpPr>
        <p:spPr>
          <a:xfrm>
            <a:off x="8831261" y="4608730"/>
            <a:ext cx="1654296" cy="141451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rPr>
              <a:t>Russland </a:t>
            </a:r>
          </a:p>
        </p:txBody>
      </p:sp>
      <p:sp>
        <p:nvSpPr>
          <p:cNvPr id="16" name="Ellipse 15">
            <a:extLst>
              <a:ext uri="{FF2B5EF4-FFF2-40B4-BE49-F238E27FC236}">
                <a16:creationId xmlns:a16="http://schemas.microsoft.com/office/drawing/2014/main" id="{4353E763-DD34-9745-92EF-B3CB3F53A6C7}"/>
              </a:ext>
            </a:extLst>
          </p:cNvPr>
          <p:cNvSpPr/>
          <p:nvPr/>
        </p:nvSpPr>
        <p:spPr>
          <a:xfrm>
            <a:off x="4902769" y="1915366"/>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19" name="Ellipse 18">
            <a:extLst>
              <a:ext uri="{FF2B5EF4-FFF2-40B4-BE49-F238E27FC236}">
                <a16:creationId xmlns:a16="http://schemas.microsoft.com/office/drawing/2014/main" id="{DB91F91A-48C9-544D-BEE4-8DCEC54229D5}"/>
              </a:ext>
            </a:extLst>
          </p:cNvPr>
          <p:cNvSpPr/>
          <p:nvPr/>
        </p:nvSpPr>
        <p:spPr>
          <a:xfrm>
            <a:off x="5300920" y="3880138"/>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20" name="Ellipse 19">
            <a:extLst>
              <a:ext uri="{FF2B5EF4-FFF2-40B4-BE49-F238E27FC236}">
                <a16:creationId xmlns:a16="http://schemas.microsoft.com/office/drawing/2014/main" id="{192E1DE9-AA7B-DA40-B439-22B660A3D19E}"/>
              </a:ext>
            </a:extLst>
          </p:cNvPr>
          <p:cNvSpPr/>
          <p:nvPr/>
        </p:nvSpPr>
        <p:spPr>
          <a:xfrm>
            <a:off x="4545916" y="4288724"/>
            <a:ext cx="306583" cy="289609"/>
          </a:xfrm>
          <a:prstGeom prst="ellipse">
            <a:avLst/>
          </a:prstGeom>
          <a:solidFill>
            <a:srgbClr val="0070C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25" name="Ellipse 24">
            <a:extLst>
              <a:ext uri="{FF2B5EF4-FFF2-40B4-BE49-F238E27FC236}">
                <a16:creationId xmlns:a16="http://schemas.microsoft.com/office/drawing/2014/main" id="{6869A871-A71B-EC4A-9D3C-16942E8B4A6B}"/>
              </a:ext>
            </a:extLst>
          </p:cNvPr>
          <p:cNvSpPr/>
          <p:nvPr/>
        </p:nvSpPr>
        <p:spPr>
          <a:xfrm>
            <a:off x="600542" y="6235240"/>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26" name="Ellipse 25">
            <a:extLst>
              <a:ext uri="{FF2B5EF4-FFF2-40B4-BE49-F238E27FC236}">
                <a16:creationId xmlns:a16="http://schemas.microsoft.com/office/drawing/2014/main" id="{7716DB05-B933-644C-8045-58C64F7754D1}"/>
              </a:ext>
            </a:extLst>
          </p:cNvPr>
          <p:cNvSpPr/>
          <p:nvPr/>
        </p:nvSpPr>
        <p:spPr>
          <a:xfrm>
            <a:off x="9829839" y="6285450"/>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27" name="Ellipse 26">
            <a:extLst>
              <a:ext uri="{FF2B5EF4-FFF2-40B4-BE49-F238E27FC236}">
                <a16:creationId xmlns:a16="http://schemas.microsoft.com/office/drawing/2014/main" id="{8CE865B3-231E-E045-BB55-BEA8BB9781BD}"/>
              </a:ext>
            </a:extLst>
          </p:cNvPr>
          <p:cNvSpPr/>
          <p:nvPr/>
        </p:nvSpPr>
        <p:spPr>
          <a:xfrm>
            <a:off x="7146908" y="2248384"/>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28" name="Ellipse 27">
            <a:extLst>
              <a:ext uri="{FF2B5EF4-FFF2-40B4-BE49-F238E27FC236}">
                <a16:creationId xmlns:a16="http://schemas.microsoft.com/office/drawing/2014/main" id="{16CC8978-C870-314D-BE2C-279861620031}"/>
              </a:ext>
            </a:extLst>
          </p:cNvPr>
          <p:cNvSpPr/>
          <p:nvPr/>
        </p:nvSpPr>
        <p:spPr>
          <a:xfrm>
            <a:off x="5484296" y="3036074"/>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29" name="Ellipse 28">
            <a:extLst>
              <a:ext uri="{FF2B5EF4-FFF2-40B4-BE49-F238E27FC236}">
                <a16:creationId xmlns:a16="http://schemas.microsoft.com/office/drawing/2014/main" id="{D40A4281-A158-AB46-9E8D-AFA552DFC3BC}"/>
              </a:ext>
            </a:extLst>
          </p:cNvPr>
          <p:cNvSpPr/>
          <p:nvPr/>
        </p:nvSpPr>
        <p:spPr>
          <a:xfrm>
            <a:off x="5422363" y="4670481"/>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30" name="Ellipse 29">
            <a:extLst>
              <a:ext uri="{FF2B5EF4-FFF2-40B4-BE49-F238E27FC236}">
                <a16:creationId xmlns:a16="http://schemas.microsoft.com/office/drawing/2014/main" id="{A3980762-B4D5-8945-A786-DE1058732813}"/>
              </a:ext>
            </a:extLst>
          </p:cNvPr>
          <p:cNvSpPr/>
          <p:nvPr/>
        </p:nvSpPr>
        <p:spPr>
          <a:xfrm>
            <a:off x="228601" y="3072097"/>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32" name="Ellipse 31">
            <a:extLst>
              <a:ext uri="{FF2B5EF4-FFF2-40B4-BE49-F238E27FC236}">
                <a16:creationId xmlns:a16="http://schemas.microsoft.com/office/drawing/2014/main" id="{AA8B0ED0-7AE6-DE4E-A3C2-03D6D313714D}"/>
              </a:ext>
            </a:extLst>
          </p:cNvPr>
          <p:cNvSpPr/>
          <p:nvPr/>
        </p:nvSpPr>
        <p:spPr>
          <a:xfrm>
            <a:off x="5265589" y="5456994"/>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34" name="Ellipse 33">
            <a:extLst>
              <a:ext uri="{FF2B5EF4-FFF2-40B4-BE49-F238E27FC236}">
                <a16:creationId xmlns:a16="http://schemas.microsoft.com/office/drawing/2014/main" id="{530B6FB7-5FAE-4E42-B55A-6D01EF39E552}"/>
              </a:ext>
            </a:extLst>
          </p:cNvPr>
          <p:cNvSpPr/>
          <p:nvPr/>
        </p:nvSpPr>
        <p:spPr>
          <a:xfrm>
            <a:off x="6366114" y="2813636"/>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36" name="Ellipse 35">
            <a:extLst>
              <a:ext uri="{FF2B5EF4-FFF2-40B4-BE49-F238E27FC236}">
                <a16:creationId xmlns:a16="http://schemas.microsoft.com/office/drawing/2014/main" id="{4883237F-311F-8949-9CA4-6C3F07F4C684}"/>
              </a:ext>
            </a:extLst>
          </p:cNvPr>
          <p:cNvSpPr/>
          <p:nvPr/>
        </p:nvSpPr>
        <p:spPr>
          <a:xfrm>
            <a:off x="6455711" y="3636564"/>
            <a:ext cx="306583" cy="2896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37" name="Ellipse 36">
            <a:extLst>
              <a:ext uri="{FF2B5EF4-FFF2-40B4-BE49-F238E27FC236}">
                <a16:creationId xmlns:a16="http://schemas.microsoft.com/office/drawing/2014/main" id="{1446B8DF-0CAD-B64B-B825-98B2FFF390A5}"/>
              </a:ext>
            </a:extLst>
          </p:cNvPr>
          <p:cNvSpPr/>
          <p:nvPr/>
        </p:nvSpPr>
        <p:spPr>
          <a:xfrm>
            <a:off x="5280524" y="6111173"/>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39" name="Ellipse 38">
            <a:extLst>
              <a:ext uri="{FF2B5EF4-FFF2-40B4-BE49-F238E27FC236}">
                <a16:creationId xmlns:a16="http://schemas.microsoft.com/office/drawing/2014/main" id="{A6FB79C0-A0D8-A044-852B-AB8CB24252F2}"/>
              </a:ext>
            </a:extLst>
          </p:cNvPr>
          <p:cNvSpPr/>
          <p:nvPr/>
        </p:nvSpPr>
        <p:spPr>
          <a:xfrm>
            <a:off x="11041853" y="6154052"/>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40" name="Ellipse 39">
            <a:extLst>
              <a:ext uri="{FF2B5EF4-FFF2-40B4-BE49-F238E27FC236}">
                <a16:creationId xmlns:a16="http://schemas.microsoft.com/office/drawing/2014/main" id="{E28831CE-69BE-144B-9A2F-FB00E24E7438}"/>
              </a:ext>
            </a:extLst>
          </p:cNvPr>
          <p:cNvSpPr/>
          <p:nvPr/>
        </p:nvSpPr>
        <p:spPr>
          <a:xfrm>
            <a:off x="11025187" y="5313446"/>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41" name="Ellipse 40">
            <a:extLst>
              <a:ext uri="{FF2B5EF4-FFF2-40B4-BE49-F238E27FC236}">
                <a16:creationId xmlns:a16="http://schemas.microsoft.com/office/drawing/2014/main" id="{077D1634-4E3C-E640-A835-5FBC9F942EC4}"/>
              </a:ext>
            </a:extLst>
          </p:cNvPr>
          <p:cNvSpPr/>
          <p:nvPr/>
        </p:nvSpPr>
        <p:spPr>
          <a:xfrm>
            <a:off x="538272" y="2100679"/>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44" name="Ellipse 43">
            <a:extLst>
              <a:ext uri="{FF2B5EF4-FFF2-40B4-BE49-F238E27FC236}">
                <a16:creationId xmlns:a16="http://schemas.microsoft.com/office/drawing/2014/main" id="{C60FDB90-DD00-DE4C-B461-0717CD74E525}"/>
              </a:ext>
            </a:extLst>
          </p:cNvPr>
          <p:cNvSpPr/>
          <p:nvPr/>
        </p:nvSpPr>
        <p:spPr>
          <a:xfrm>
            <a:off x="196458" y="6339929"/>
            <a:ext cx="306584" cy="2896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47" name="Ellipse 46">
            <a:extLst>
              <a:ext uri="{FF2B5EF4-FFF2-40B4-BE49-F238E27FC236}">
                <a16:creationId xmlns:a16="http://schemas.microsoft.com/office/drawing/2014/main" id="{CBA76BFA-F191-AF47-8DBB-15960BB74FF7}"/>
              </a:ext>
            </a:extLst>
          </p:cNvPr>
          <p:cNvSpPr/>
          <p:nvPr/>
        </p:nvSpPr>
        <p:spPr>
          <a:xfrm flipV="1">
            <a:off x="8425902" y="6478690"/>
            <a:ext cx="485775" cy="30157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50" name="Ellipse 49">
            <a:extLst>
              <a:ext uri="{FF2B5EF4-FFF2-40B4-BE49-F238E27FC236}">
                <a16:creationId xmlns:a16="http://schemas.microsoft.com/office/drawing/2014/main" id="{DAE0BEB9-2E9B-924B-9E65-CF800E9C4B70}"/>
              </a:ext>
            </a:extLst>
          </p:cNvPr>
          <p:cNvSpPr/>
          <p:nvPr/>
        </p:nvSpPr>
        <p:spPr>
          <a:xfrm>
            <a:off x="11620429" y="4343111"/>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51" name="Ellipse 50">
            <a:extLst>
              <a:ext uri="{FF2B5EF4-FFF2-40B4-BE49-F238E27FC236}">
                <a16:creationId xmlns:a16="http://schemas.microsoft.com/office/drawing/2014/main" id="{44770CB9-CECC-7A4A-A007-004D49CBE5D2}"/>
              </a:ext>
            </a:extLst>
          </p:cNvPr>
          <p:cNvSpPr/>
          <p:nvPr/>
        </p:nvSpPr>
        <p:spPr>
          <a:xfrm>
            <a:off x="11025187" y="1367599"/>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52" name="Ellipse 51">
            <a:extLst>
              <a:ext uri="{FF2B5EF4-FFF2-40B4-BE49-F238E27FC236}">
                <a16:creationId xmlns:a16="http://schemas.microsoft.com/office/drawing/2014/main" id="{10CAB48C-596C-1742-9D78-41DF390620BB}"/>
              </a:ext>
            </a:extLst>
          </p:cNvPr>
          <p:cNvSpPr/>
          <p:nvPr/>
        </p:nvSpPr>
        <p:spPr>
          <a:xfrm>
            <a:off x="10903838" y="4556427"/>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53" name="Ellipse 52">
            <a:extLst>
              <a:ext uri="{FF2B5EF4-FFF2-40B4-BE49-F238E27FC236}">
                <a16:creationId xmlns:a16="http://schemas.microsoft.com/office/drawing/2014/main" id="{1FAA46CE-47E0-A940-9D35-F1C088A04B5C}"/>
              </a:ext>
            </a:extLst>
          </p:cNvPr>
          <p:cNvSpPr/>
          <p:nvPr/>
        </p:nvSpPr>
        <p:spPr>
          <a:xfrm>
            <a:off x="5665250" y="2338875"/>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54" name="Ellipse 53">
            <a:extLst>
              <a:ext uri="{FF2B5EF4-FFF2-40B4-BE49-F238E27FC236}">
                <a16:creationId xmlns:a16="http://schemas.microsoft.com/office/drawing/2014/main" id="{686679C7-5C9F-3047-A76D-B1632F4174D0}"/>
              </a:ext>
            </a:extLst>
          </p:cNvPr>
          <p:cNvSpPr/>
          <p:nvPr/>
        </p:nvSpPr>
        <p:spPr>
          <a:xfrm>
            <a:off x="6276073" y="1915366"/>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55" name="Ellipse 54">
            <a:extLst>
              <a:ext uri="{FF2B5EF4-FFF2-40B4-BE49-F238E27FC236}">
                <a16:creationId xmlns:a16="http://schemas.microsoft.com/office/drawing/2014/main" id="{93C13B3F-AB8F-DF47-BCD0-1FBD4FF90CE2}"/>
              </a:ext>
            </a:extLst>
          </p:cNvPr>
          <p:cNvSpPr/>
          <p:nvPr/>
        </p:nvSpPr>
        <p:spPr>
          <a:xfrm>
            <a:off x="1485901" y="1655842"/>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56" name="Ellipse 55">
            <a:extLst>
              <a:ext uri="{FF2B5EF4-FFF2-40B4-BE49-F238E27FC236}">
                <a16:creationId xmlns:a16="http://schemas.microsoft.com/office/drawing/2014/main" id="{B85AE7EA-C783-7045-BAAA-DE4EBBC2BBE1}"/>
              </a:ext>
            </a:extLst>
          </p:cNvPr>
          <p:cNvSpPr/>
          <p:nvPr/>
        </p:nvSpPr>
        <p:spPr>
          <a:xfrm>
            <a:off x="7800863" y="1826737"/>
            <a:ext cx="3871913" cy="261461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rPr>
              <a:t>Kina</a:t>
            </a:r>
          </a:p>
        </p:txBody>
      </p:sp>
      <p:sp>
        <p:nvSpPr>
          <p:cNvPr id="45" name="Ellipse 44">
            <a:extLst>
              <a:ext uri="{FF2B5EF4-FFF2-40B4-BE49-F238E27FC236}">
                <a16:creationId xmlns:a16="http://schemas.microsoft.com/office/drawing/2014/main" id="{93904E7D-AAB9-3D43-B78B-9A1B832A3F92}"/>
              </a:ext>
            </a:extLst>
          </p:cNvPr>
          <p:cNvSpPr/>
          <p:nvPr/>
        </p:nvSpPr>
        <p:spPr>
          <a:xfrm>
            <a:off x="2789224" y="4928783"/>
            <a:ext cx="219518" cy="16994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46" name="Ellipse 45">
            <a:extLst>
              <a:ext uri="{FF2B5EF4-FFF2-40B4-BE49-F238E27FC236}">
                <a16:creationId xmlns:a16="http://schemas.microsoft.com/office/drawing/2014/main" id="{67E43513-3404-1448-AE45-5D77FE37E969}"/>
              </a:ext>
            </a:extLst>
          </p:cNvPr>
          <p:cNvSpPr/>
          <p:nvPr/>
        </p:nvSpPr>
        <p:spPr>
          <a:xfrm>
            <a:off x="1613276" y="4681072"/>
            <a:ext cx="2612627" cy="208520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b-NO" dirty="0">
                <a:solidFill>
                  <a:srgbClr val="000000"/>
                </a:solidFill>
                <a:latin typeface="Gill Sans MT" panose="020B0502020104020203"/>
              </a:rPr>
              <a:t>EU</a:t>
            </a:r>
            <a:r>
              <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rPr>
              <a:t> </a:t>
            </a:r>
          </a:p>
        </p:txBody>
      </p:sp>
      <p:sp>
        <p:nvSpPr>
          <p:cNvPr id="48" name="Ellipse 47">
            <a:extLst>
              <a:ext uri="{FF2B5EF4-FFF2-40B4-BE49-F238E27FC236}">
                <a16:creationId xmlns:a16="http://schemas.microsoft.com/office/drawing/2014/main" id="{5D4C9E5A-BE63-C942-88DE-508BB384A06F}"/>
              </a:ext>
            </a:extLst>
          </p:cNvPr>
          <p:cNvSpPr/>
          <p:nvPr/>
        </p:nvSpPr>
        <p:spPr>
          <a:xfrm>
            <a:off x="6804980" y="3731473"/>
            <a:ext cx="1250882" cy="94959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Saudi Arabia </a:t>
            </a:r>
          </a:p>
        </p:txBody>
      </p:sp>
      <p:sp>
        <p:nvSpPr>
          <p:cNvPr id="49" name="Ellipse 48">
            <a:extLst>
              <a:ext uri="{FF2B5EF4-FFF2-40B4-BE49-F238E27FC236}">
                <a16:creationId xmlns:a16="http://schemas.microsoft.com/office/drawing/2014/main" id="{EC2D9743-E31E-A84E-A49B-C44EAF7CE6A4}"/>
              </a:ext>
            </a:extLst>
          </p:cNvPr>
          <p:cNvSpPr/>
          <p:nvPr/>
        </p:nvSpPr>
        <p:spPr>
          <a:xfrm>
            <a:off x="6290994" y="4806958"/>
            <a:ext cx="2175059" cy="17788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India </a:t>
            </a:r>
          </a:p>
        </p:txBody>
      </p:sp>
      <p:sp>
        <p:nvSpPr>
          <p:cNvPr id="42" name="TekstSylinder 41">
            <a:extLst>
              <a:ext uri="{FF2B5EF4-FFF2-40B4-BE49-F238E27FC236}">
                <a16:creationId xmlns:a16="http://schemas.microsoft.com/office/drawing/2014/main" id="{62161B6A-F977-A847-853E-6F8CF912A7F0}"/>
              </a:ext>
            </a:extLst>
          </p:cNvPr>
          <p:cNvSpPr txBox="1"/>
          <p:nvPr/>
        </p:nvSpPr>
        <p:spPr>
          <a:xfrm>
            <a:off x="4076141" y="4637681"/>
            <a:ext cx="982061" cy="338554"/>
          </a:xfrm>
          <a:prstGeom prst="rect">
            <a:avLst/>
          </a:prstGeom>
          <a:noFill/>
        </p:spPr>
        <p:txBody>
          <a:bodyPr wrap="square" rtlCol="0">
            <a:spAutoFit/>
          </a:bodyPr>
          <a:lstStyle/>
          <a:p>
            <a:r>
              <a:rPr lang="nb-NO" sz="1600" dirty="0"/>
              <a:t>(Norge) </a:t>
            </a:r>
          </a:p>
        </p:txBody>
      </p:sp>
    </p:spTree>
    <p:extLst>
      <p:ext uri="{BB962C8B-B14F-4D97-AF65-F5344CB8AC3E}">
        <p14:creationId xmlns:p14="http://schemas.microsoft.com/office/powerpoint/2010/main" val="3239337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2AD7556-C90D-4946-8E4E-1E79D5B3D2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B0CC56-54B2-4AE0-87C5-296E78A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5"/>
            <a:ext cx="12192000" cy="2615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A16BBA8-779D-AC4C-9A11-184B7F3F8E35}"/>
              </a:ext>
            </a:extLst>
          </p:cNvPr>
          <p:cNvSpPr>
            <a:spLocks noGrp="1"/>
          </p:cNvSpPr>
          <p:nvPr>
            <p:ph type="title"/>
          </p:nvPr>
        </p:nvSpPr>
        <p:spPr>
          <a:xfrm>
            <a:off x="1600200" y="3418891"/>
            <a:ext cx="8991600" cy="1645920"/>
          </a:xfrm>
        </p:spPr>
        <p:txBody>
          <a:bodyPr vert="horz" lIns="274320" tIns="182880" rIns="274320" bIns="182880" rtlCol="0" anchor="ctr" anchorCtr="1">
            <a:normAutofit/>
          </a:bodyPr>
          <a:lstStyle/>
          <a:p>
            <a:r>
              <a:rPr lang="en-US"/>
              <a:t>1. Allianser blir viktigere </a:t>
            </a:r>
          </a:p>
        </p:txBody>
      </p:sp>
      <p:sp>
        <p:nvSpPr>
          <p:cNvPr id="3" name="Plassholder for tekst 2">
            <a:extLst>
              <a:ext uri="{FF2B5EF4-FFF2-40B4-BE49-F238E27FC236}">
                <a16:creationId xmlns:a16="http://schemas.microsoft.com/office/drawing/2014/main" id="{260B7772-8917-AB41-A8B7-EAEEF6389AD7}"/>
              </a:ext>
            </a:extLst>
          </p:cNvPr>
          <p:cNvSpPr>
            <a:spLocks noGrp="1"/>
          </p:cNvSpPr>
          <p:nvPr>
            <p:ph type="body" idx="1"/>
          </p:nvPr>
        </p:nvSpPr>
        <p:spPr>
          <a:xfrm>
            <a:off x="2695194" y="5384691"/>
            <a:ext cx="6801612" cy="736976"/>
          </a:xfrm>
        </p:spPr>
        <p:txBody>
          <a:bodyPr vert="horz" lIns="91440" tIns="45720" rIns="91440" bIns="45720" rtlCol="0">
            <a:normAutofit/>
          </a:bodyPr>
          <a:lstStyle/>
          <a:p>
            <a:pPr algn="ctr"/>
            <a:endParaRPr lang="en-US" sz="2000" kern="1200">
              <a:solidFill>
                <a:srgbClr val="FFFFFF"/>
              </a:solidFill>
              <a:latin typeface="+mn-lt"/>
              <a:ea typeface="+mn-ea"/>
              <a:cs typeface="+mn-cs"/>
            </a:endParaRPr>
          </a:p>
        </p:txBody>
      </p:sp>
      <p:pic>
        <p:nvPicPr>
          <p:cNvPr id="7" name="Graphic 6" descr="Håndtrykk">
            <a:extLst>
              <a:ext uri="{FF2B5EF4-FFF2-40B4-BE49-F238E27FC236}">
                <a16:creationId xmlns:a16="http://schemas.microsoft.com/office/drawing/2014/main" id="{520F17C1-0C73-10C0-A93E-600BAEC287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67820" y="640079"/>
            <a:ext cx="2456360" cy="2456360"/>
          </a:xfrm>
          <a:prstGeom prst="rect">
            <a:avLst/>
          </a:prstGeom>
        </p:spPr>
      </p:pic>
    </p:spTree>
    <p:extLst>
      <p:ext uri="{BB962C8B-B14F-4D97-AF65-F5344CB8AC3E}">
        <p14:creationId xmlns:p14="http://schemas.microsoft.com/office/powerpoint/2010/main" val="364357412"/>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7D3A4E0-C908-4EA9-ABDF-E82AD6BDE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68568F1-B9C2-4A46-9390-F2F2A6433E68}"/>
              </a:ext>
            </a:extLst>
          </p:cNvPr>
          <p:cNvSpPr>
            <a:spLocks noGrp="1"/>
          </p:cNvSpPr>
          <p:nvPr>
            <p:ph type="title"/>
          </p:nvPr>
        </p:nvSpPr>
        <p:spPr>
          <a:xfrm>
            <a:off x="1600200" y="2363323"/>
            <a:ext cx="8991600" cy="1692771"/>
          </a:xfrm>
        </p:spPr>
        <p:txBody>
          <a:bodyPr vert="horz" lIns="274320" tIns="182880" rIns="274320" bIns="182880" rtlCol="0" anchor="ctr" anchorCtr="1">
            <a:normAutofit/>
          </a:bodyPr>
          <a:lstStyle/>
          <a:p>
            <a:r>
              <a:rPr lang="en-US" sz="3800" kern="1200" cap="all" spc="200" baseline="0" dirty="0">
                <a:solidFill>
                  <a:srgbClr val="262626"/>
                </a:solidFill>
                <a:latin typeface="+mj-lt"/>
                <a:ea typeface="+mj-ea"/>
                <a:cs typeface="+mj-cs"/>
              </a:rPr>
              <a:t>NATO + EU + </a:t>
            </a:r>
            <a:r>
              <a:rPr lang="en-US" sz="3800" kern="1200" cap="all" spc="200" baseline="0" dirty="0" err="1">
                <a:solidFill>
                  <a:srgbClr val="262626"/>
                </a:solidFill>
                <a:latin typeface="+mj-lt"/>
                <a:ea typeface="+mj-ea"/>
                <a:cs typeface="+mj-cs"/>
              </a:rPr>
              <a:t>Sanksjoner</a:t>
            </a:r>
            <a:r>
              <a:rPr lang="en-US" sz="3800" kern="1200" cap="all" spc="200" baseline="0" dirty="0">
                <a:solidFill>
                  <a:srgbClr val="262626"/>
                </a:solidFill>
                <a:latin typeface="+mj-lt"/>
                <a:ea typeface="+mj-ea"/>
                <a:cs typeface="+mj-cs"/>
              </a:rPr>
              <a:t> </a:t>
            </a:r>
          </a:p>
        </p:txBody>
      </p:sp>
    </p:spTree>
    <p:extLst>
      <p:ext uri="{BB962C8B-B14F-4D97-AF65-F5344CB8AC3E}">
        <p14:creationId xmlns:p14="http://schemas.microsoft.com/office/powerpoint/2010/main" val="658579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EC7FF834-B204-4967-8D47-8BB36EAF0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780A22D-61EA-43E3-BD94-3E39CF902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4C4EE32-90EE-3845-8A51-A83EE3A97472}"/>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dirty="0"/>
              <a:t>2. </a:t>
            </a:r>
            <a:r>
              <a:rPr lang="en-US" sz="3200" dirty="0" err="1"/>
              <a:t>Fragmentert</a:t>
            </a:r>
            <a:r>
              <a:rPr lang="en-US" sz="3200" dirty="0"/>
              <a:t> </a:t>
            </a:r>
            <a:r>
              <a:rPr lang="en-US" sz="3200" dirty="0" err="1"/>
              <a:t>globalisering</a:t>
            </a:r>
            <a:endParaRPr lang="en-US" sz="3200" dirty="0"/>
          </a:p>
        </p:txBody>
      </p:sp>
      <p:sp>
        <p:nvSpPr>
          <p:cNvPr id="3" name="Plassholder for tekst 2">
            <a:extLst>
              <a:ext uri="{FF2B5EF4-FFF2-40B4-BE49-F238E27FC236}">
                <a16:creationId xmlns:a16="http://schemas.microsoft.com/office/drawing/2014/main" id="{9044655E-0A50-1447-B756-99B88BADFA90}"/>
              </a:ext>
            </a:extLst>
          </p:cNvPr>
          <p:cNvSpPr>
            <a:spLocks noGrp="1"/>
          </p:cNvSpPr>
          <p:nvPr>
            <p:ph type="body" idx="1"/>
          </p:nvPr>
        </p:nvSpPr>
        <p:spPr>
          <a:xfrm>
            <a:off x="2695194" y="5688535"/>
            <a:ext cx="6801612" cy="536125"/>
          </a:xfrm>
        </p:spPr>
        <p:txBody>
          <a:bodyPr vert="horz" lIns="91440" tIns="45720" rIns="91440" bIns="45720" rtlCol="0">
            <a:normAutofit/>
          </a:bodyPr>
          <a:lstStyle/>
          <a:p>
            <a:pPr algn="ctr"/>
            <a:endParaRPr lang="en-US" sz="1800" kern="1200">
              <a:solidFill>
                <a:srgbClr val="FFFFFF"/>
              </a:solidFill>
              <a:latin typeface="+mn-lt"/>
              <a:ea typeface="+mn-ea"/>
              <a:cs typeface="+mn-cs"/>
            </a:endParaRPr>
          </a:p>
        </p:txBody>
      </p:sp>
      <p:pic>
        <p:nvPicPr>
          <p:cNvPr id="7" name="Graphic 6" descr="Kuleramme med heldekkende fyll">
            <a:extLst>
              <a:ext uri="{FF2B5EF4-FFF2-40B4-BE49-F238E27FC236}">
                <a16:creationId xmlns:a16="http://schemas.microsoft.com/office/drawing/2014/main" id="{312392A6-50A5-1843-B541-9DB6DC8033F0}"/>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a:xfrm>
            <a:off x="4445346" y="640078"/>
            <a:ext cx="3301307" cy="3301307"/>
          </a:xfrm>
          <a:prstGeom prst="rect">
            <a:avLst/>
          </a:prstGeom>
        </p:spPr>
      </p:pic>
    </p:spTree>
    <p:extLst>
      <p:ext uri="{BB962C8B-B14F-4D97-AF65-F5344CB8AC3E}">
        <p14:creationId xmlns:p14="http://schemas.microsoft.com/office/powerpoint/2010/main" val="3009830449"/>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9A4D64-4578-814F-8396-77A43D403EAC}"/>
              </a:ext>
            </a:extLst>
          </p:cNvPr>
          <p:cNvSpPr>
            <a:spLocks noGrp="1"/>
          </p:cNvSpPr>
          <p:nvPr>
            <p:ph type="title"/>
          </p:nvPr>
        </p:nvSpPr>
        <p:spPr>
          <a:xfrm>
            <a:off x="2286161" y="351592"/>
            <a:ext cx="7729728" cy="1188720"/>
          </a:xfrm>
        </p:spPr>
        <p:txBody>
          <a:bodyPr/>
          <a:lstStyle/>
          <a:p>
            <a:r>
              <a:rPr lang="nb-NO" dirty="0"/>
              <a:t>USA + EU og Kina + Russland</a:t>
            </a:r>
          </a:p>
        </p:txBody>
      </p:sp>
      <p:sp>
        <p:nvSpPr>
          <p:cNvPr id="3" name="Ellipse 2">
            <a:extLst>
              <a:ext uri="{FF2B5EF4-FFF2-40B4-BE49-F238E27FC236}">
                <a16:creationId xmlns:a16="http://schemas.microsoft.com/office/drawing/2014/main" id="{13974152-F6F0-2F43-8665-DAA5A86C3588}"/>
              </a:ext>
            </a:extLst>
          </p:cNvPr>
          <p:cNvSpPr/>
          <p:nvPr/>
        </p:nvSpPr>
        <p:spPr>
          <a:xfrm>
            <a:off x="1303744" y="1868145"/>
            <a:ext cx="3871913" cy="261461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rPr>
              <a:t>USA</a:t>
            </a:r>
          </a:p>
        </p:txBody>
      </p:sp>
      <p:sp>
        <p:nvSpPr>
          <p:cNvPr id="4" name="Ellipse 3">
            <a:extLst>
              <a:ext uri="{FF2B5EF4-FFF2-40B4-BE49-F238E27FC236}">
                <a16:creationId xmlns:a16="http://schemas.microsoft.com/office/drawing/2014/main" id="{90F1618A-BB21-1A43-A188-BFAC3E324CB5}"/>
              </a:ext>
            </a:extLst>
          </p:cNvPr>
          <p:cNvSpPr/>
          <p:nvPr/>
        </p:nvSpPr>
        <p:spPr>
          <a:xfrm>
            <a:off x="385763" y="3886200"/>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6" name="Ellipse 5">
            <a:extLst>
              <a:ext uri="{FF2B5EF4-FFF2-40B4-BE49-F238E27FC236}">
                <a16:creationId xmlns:a16="http://schemas.microsoft.com/office/drawing/2014/main" id="{8A56F2EA-8094-0D4C-83FC-D57625993950}"/>
              </a:ext>
            </a:extLst>
          </p:cNvPr>
          <p:cNvSpPr/>
          <p:nvPr/>
        </p:nvSpPr>
        <p:spPr>
          <a:xfrm>
            <a:off x="196562" y="5671721"/>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7" name="Ellipse 6">
            <a:extLst>
              <a:ext uri="{FF2B5EF4-FFF2-40B4-BE49-F238E27FC236}">
                <a16:creationId xmlns:a16="http://schemas.microsoft.com/office/drawing/2014/main" id="{9CE0CF55-B701-6C41-9FD3-5EAEA2CD2CCE}"/>
              </a:ext>
            </a:extLst>
          </p:cNvPr>
          <p:cNvSpPr/>
          <p:nvPr/>
        </p:nvSpPr>
        <p:spPr>
          <a:xfrm>
            <a:off x="350045" y="4600574"/>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8" name="Ellipse 7">
            <a:extLst>
              <a:ext uri="{FF2B5EF4-FFF2-40B4-BE49-F238E27FC236}">
                <a16:creationId xmlns:a16="http://schemas.microsoft.com/office/drawing/2014/main" id="{4680FBB9-7BF3-934C-944A-29086B0710CF}"/>
              </a:ext>
            </a:extLst>
          </p:cNvPr>
          <p:cNvSpPr/>
          <p:nvPr/>
        </p:nvSpPr>
        <p:spPr>
          <a:xfrm>
            <a:off x="797898" y="5414133"/>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0" name="Ellipse 9">
            <a:extLst>
              <a:ext uri="{FF2B5EF4-FFF2-40B4-BE49-F238E27FC236}">
                <a16:creationId xmlns:a16="http://schemas.microsoft.com/office/drawing/2014/main" id="{6C46A48B-5A7E-E048-AF48-26D39BCF77E7}"/>
              </a:ext>
            </a:extLst>
          </p:cNvPr>
          <p:cNvSpPr/>
          <p:nvPr/>
        </p:nvSpPr>
        <p:spPr>
          <a:xfrm>
            <a:off x="1150147" y="6023248"/>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1" name="Ellipse 10">
            <a:extLst>
              <a:ext uri="{FF2B5EF4-FFF2-40B4-BE49-F238E27FC236}">
                <a16:creationId xmlns:a16="http://schemas.microsoft.com/office/drawing/2014/main" id="{5CB95454-E8FF-6F40-94B0-AAC971991995}"/>
              </a:ext>
            </a:extLst>
          </p:cNvPr>
          <p:cNvSpPr/>
          <p:nvPr/>
        </p:nvSpPr>
        <p:spPr>
          <a:xfrm>
            <a:off x="580305" y="859689"/>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2" name="Ellipse 11">
            <a:extLst>
              <a:ext uri="{FF2B5EF4-FFF2-40B4-BE49-F238E27FC236}">
                <a16:creationId xmlns:a16="http://schemas.microsoft.com/office/drawing/2014/main" id="{842BC832-EEA0-534D-AEEA-2EDB44E0929D}"/>
              </a:ext>
            </a:extLst>
          </p:cNvPr>
          <p:cNvSpPr/>
          <p:nvPr/>
        </p:nvSpPr>
        <p:spPr>
          <a:xfrm>
            <a:off x="4705772" y="4862796"/>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3" name="Ellipse 12">
            <a:extLst>
              <a:ext uri="{FF2B5EF4-FFF2-40B4-BE49-F238E27FC236}">
                <a16:creationId xmlns:a16="http://schemas.microsoft.com/office/drawing/2014/main" id="{6B0E645A-CAFA-D940-BA08-7A4E9963A2BC}"/>
              </a:ext>
            </a:extLst>
          </p:cNvPr>
          <p:cNvSpPr/>
          <p:nvPr/>
        </p:nvSpPr>
        <p:spPr>
          <a:xfrm>
            <a:off x="4587629" y="6278664"/>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14" name="Ellipse 13">
            <a:extLst>
              <a:ext uri="{FF2B5EF4-FFF2-40B4-BE49-F238E27FC236}">
                <a16:creationId xmlns:a16="http://schemas.microsoft.com/office/drawing/2014/main" id="{3BBE45E3-5ABA-BA49-B72D-812DAE33D94D}"/>
              </a:ext>
            </a:extLst>
          </p:cNvPr>
          <p:cNvSpPr/>
          <p:nvPr/>
        </p:nvSpPr>
        <p:spPr>
          <a:xfrm>
            <a:off x="8831261" y="4608730"/>
            <a:ext cx="1654296" cy="141451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rPr>
              <a:t>Russland </a:t>
            </a:r>
          </a:p>
        </p:txBody>
      </p:sp>
      <p:sp>
        <p:nvSpPr>
          <p:cNvPr id="16" name="Ellipse 15">
            <a:extLst>
              <a:ext uri="{FF2B5EF4-FFF2-40B4-BE49-F238E27FC236}">
                <a16:creationId xmlns:a16="http://schemas.microsoft.com/office/drawing/2014/main" id="{4353E763-DD34-9745-92EF-B3CB3F53A6C7}"/>
              </a:ext>
            </a:extLst>
          </p:cNvPr>
          <p:cNvSpPr/>
          <p:nvPr/>
        </p:nvSpPr>
        <p:spPr>
          <a:xfrm>
            <a:off x="1290127" y="4512818"/>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9" name="Ellipse 18">
            <a:extLst>
              <a:ext uri="{FF2B5EF4-FFF2-40B4-BE49-F238E27FC236}">
                <a16:creationId xmlns:a16="http://schemas.microsoft.com/office/drawing/2014/main" id="{DB91F91A-48C9-544D-BEE4-8DCEC54229D5}"/>
              </a:ext>
            </a:extLst>
          </p:cNvPr>
          <p:cNvSpPr/>
          <p:nvPr/>
        </p:nvSpPr>
        <p:spPr>
          <a:xfrm>
            <a:off x="5300920" y="3880138"/>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20" name="Ellipse 19">
            <a:extLst>
              <a:ext uri="{FF2B5EF4-FFF2-40B4-BE49-F238E27FC236}">
                <a16:creationId xmlns:a16="http://schemas.microsoft.com/office/drawing/2014/main" id="{192E1DE9-AA7B-DA40-B439-22B660A3D19E}"/>
              </a:ext>
            </a:extLst>
          </p:cNvPr>
          <p:cNvSpPr/>
          <p:nvPr/>
        </p:nvSpPr>
        <p:spPr>
          <a:xfrm>
            <a:off x="4348944" y="4335543"/>
            <a:ext cx="306583" cy="289609"/>
          </a:xfrm>
          <a:prstGeom prst="ellipse">
            <a:avLst/>
          </a:prstGeom>
          <a:solidFill>
            <a:srgbClr val="0070C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25" name="Ellipse 24">
            <a:extLst>
              <a:ext uri="{FF2B5EF4-FFF2-40B4-BE49-F238E27FC236}">
                <a16:creationId xmlns:a16="http://schemas.microsoft.com/office/drawing/2014/main" id="{6869A871-A71B-EC4A-9D3C-16942E8B4A6B}"/>
              </a:ext>
            </a:extLst>
          </p:cNvPr>
          <p:cNvSpPr/>
          <p:nvPr/>
        </p:nvSpPr>
        <p:spPr>
          <a:xfrm>
            <a:off x="600542" y="6235240"/>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26" name="Ellipse 25">
            <a:extLst>
              <a:ext uri="{FF2B5EF4-FFF2-40B4-BE49-F238E27FC236}">
                <a16:creationId xmlns:a16="http://schemas.microsoft.com/office/drawing/2014/main" id="{7716DB05-B933-644C-8045-58C64F7754D1}"/>
              </a:ext>
            </a:extLst>
          </p:cNvPr>
          <p:cNvSpPr/>
          <p:nvPr/>
        </p:nvSpPr>
        <p:spPr>
          <a:xfrm>
            <a:off x="9829839" y="6285450"/>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27" name="Ellipse 26">
            <a:extLst>
              <a:ext uri="{FF2B5EF4-FFF2-40B4-BE49-F238E27FC236}">
                <a16:creationId xmlns:a16="http://schemas.microsoft.com/office/drawing/2014/main" id="{8CE865B3-231E-E045-BB55-BEA8BB9781BD}"/>
              </a:ext>
            </a:extLst>
          </p:cNvPr>
          <p:cNvSpPr/>
          <p:nvPr/>
        </p:nvSpPr>
        <p:spPr>
          <a:xfrm>
            <a:off x="7146908" y="2248384"/>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28" name="Ellipse 27">
            <a:extLst>
              <a:ext uri="{FF2B5EF4-FFF2-40B4-BE49-F238E27FC236}">
                <a16:creationId xmlns:a16="http://schemas.microsoft.com/office/drawing/2014/main" id="{16CC8978-C870-314D-BE2C-279861620031}"/>
              </a:ext>
            </a:extLst>
          </p:cNvPr>
          <p:cNvSpPr/>
          <p:nvPr/>
        </p:nvSpPr>
        <p:spPr>
          <a:xfrm>
            <a:off x="5484296" y="3036074"/>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29" name="Ellipse 28">
            <a:extLst>
              <a:ext uri="{FF2B5EF4-FFF2-40B4-BE49-F238E27FC236}">
                <a16:creationId xmlns:a16="http://schemas.microsoft.com/office/drawing/2014/main" id="{D40A4281-A158-AB46-9E8D-AFA552DFC3BC}"/>
              </a:ext>
            </a:extLst>
          </p:cNvPr>
          <p:cNvSpPr/>
          <p:nvPr/>
        </p:nvSpPr>
        <p:spPr>
          <a:xfrm>
            <a:off x="5422363" y="4670481"/>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30" name="Ellipse 29">
            <a:extLst>
              <a:ext uri="{FF2B5EF4-FFF2-40B4-BE49-F238E27FC236}">
                <a16:creationId xmlns:a16="http://schemas.microsoft.com/office/drawing/2014/main" id="{A3980762-B4D5-8945-A786-DE1058732813}"/>
              </a:ext>
            </a:extLst>
          </p:cNvPr>
          <p:cNvSpPr/>
          <p:nvPr/>
        </p:nvSpPr>
        <p:spPr>
          <a:xfrm>
            <a:off x="228601" y="3072097"/>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32" name="Ellipse 31">
            <a:extLst>
              <a:ext uri="{FF2B5EF4-FFF2-40B4-BE49-F238E27FC236}">
                <a16:creationId xmlns:a16="http://schemas.microsoft.com/office/drawing/2014/main" id="{AA8B0ED0-7AE6-DE4E-A3C2-03D6D313714D}"/>
              </a:ext>
            </a:extLst>
          </p:cNvPr>
          <p:cNvSpPr/>
          <p:nvPr/>
        </p:nvSpPr>
        <p:spPr>
          <a:xfrm>
            <a:off x="5265589" y="5456994"/>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34" name="Ellipse 33">
            <a:extLst>
              <a:ext uri="{FF2B5EF4-FFF2-40B4-BE49-F238E27FC236}">
                <a16:creationId xmlns:a16="http://schemas.microsoft.com/office/drawing/2014/main" id="{530B6FB7-5FAE-4E42-B55A-6D01EF39E552}"/>
              </a:ext>
            </a:extLst>
          </p:cNvPr>
          <p:cNvSpPr/>
          <p:nvPr/>
        </p:nvSpPr>
        <p:spPr>
          <a:xfrm>
            <a:off x="6366114" y="2813636"/>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36" name="Ellipse 35">
            <a:extLst>
              <a:ext uri="{FF2B5EF4-FFF2-40B4-BE49-F238E27FC236}">
                <a16:creationId xmlns:a16="http://schemas.microsoft.com/office/drawing/2014/main" id="{4883237F-311F-8949-9CA4-6C3F07F4C684}"/>
              </a:ext>
            </a:extLst>
          </p:cNvPr>
          <p:cNvSpPr/>
          <p:nvPr/>
        </p:nvSpPr>
        <p:spPr>
          <a:xfrm>
            <a:off x="6455711" y="3636564"/>
            <a:ext cx="306583" cy="2896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37" name="Ellipse 36">
            <a:extLst>
              <a:ext uri="{FF2B5EF4-FFF2-40B4-BE49-F238E27FC236}">
                <a16:creationId xmlns:a16="http://schemas.microsoft.com/office/drawing/2014/main" id="{1446B8DF-0CAD-B64B-B825-98B2FFF390A5}"/>
              </a:ext>
            </a:extLst>
          </p:cNvPr>
          <p:cNvSpPr/>
          <p:nvPr/>
        </p:nvSpPr>
        <p:spPr>
          <a:xfrm>
            <a:off x="5280524" y="6111173"/>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39" name="Ellipse 38">
            <a:extLst>
              <a:ext uri="{FF2B5EF4-FFF2-40B4-BE49-F238E27FC236}">
                <a16:creationId xmlns:a16="http://schemas.microsoft.com/office/drawing/2014/main" id="{A6FB79C0-A0D8-A044-852B-AB8CB24252F2}"/>
              </a:ext>
            </a:extLst>
          </p:cNvPr>
          <p:cNvSpPr/>
          <p:nvPr/>
        </p:nvSpPr>
        <p:spPr>
          <a:xfrm>
            <a:off x="11041853" y="6154052"/>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40" name="Ellipse 39">
            <a:extLst>
              <a:ext uri="{FF2B5EF4-FFF2-40B4-BE49-F238E27FC236}">
                <a16:creationId xmlns:a16="http://schemas.microsoft.com/office/drawing/2014/main" id="{E28831CE-69BE-144B-9A2F-FB00E24E7438}"/>
              </a:ext>
            </a:extLst>
          </p:cNvPr>
          <p:cNvSpPr/>
          <p:nvPr/>
        </p:nvSpPr>
        <p:spPr>
          <a:xfrm>
            <a:off x="11025187" y="5313446"/>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41" name="Ellipse 40">
            <a:extLst>
              <a:ext uri="{FF2B5EF4-FFF2-40B4-BE49-F238E27FC236}">
                <a16:creationId xmlns:a16="http://schemas.microsoft.com/office/drawing/2014/main" id="{077D1634-4E3C-E640-A835-5FBC9F942EC4}"/>
              </a:ext>
            </a:extLst>
          </p:cNvPr>
          <p:cNvSpPr/>
          <p:nvPr/>
        </p:nvSpPr>
        <p:spPr>
          <a:xfrm>
            <a:off x="538272" y="2100679"/>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44" name="Ellipse 43">
            <a:extLst>
              <a:ext uri="{FF2B5EF4-FFF2-40B4-BE49-F238E27FC236}">
                <a16:creationId xmlns:a16="http://schemas.microsoft.com/office/drawing/2014/main" id="{C60FDB90-DD00-DE4C-B461-0717CD74E525}"/>
              </a:ext>
            </a:extLst>
          </p:cNvPr>
          <p:cNvSpPr/>
          <p:nvPr/>
        </p:nvSpPr>
        <p:spPr>
          <a:xfrm>
            <a:off x="196458" y="6339929"/>
            <a:ext cx="306584" cy="2896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47" name="Ellipse 46">
            <a:extLst>
              <a:ext uri="{FF2B5EF4-FFF2-40B4-BE49-F238E27FC236}">
                <a16:creationId xmlns:a16="http://schemas.microsoft.com/office/drawing/2014/main" id="{CBA76BFA-F191-AF47-8DBB-15960BB74FF7}"/>
              </a:ext>
            </a:extLst>
          </p:cNvPr>
          <p:cNvSpPr/>
          <p:nvPr/>
        </p:nvSpPr>
        <p:spPr>
          <a:xfrm flipV="1">
            <a:off x="8425902" y="6478690"/>
            <a:ext cx="485775" cy="30157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50" name="Ellipse 49">
            <a:extLst>
              <a:ext uri="{FF2B5EF4-FFF2-40B4-BE49-F238E27FC236}">
                <a16:creationId xmlns:a16="http://schemas.microsoft.com/office/drawing/2014/main" id="{DAE0BEB9-2E9B-924B-9E65-CF800E9C4B70}"/>
              </a:ext>
            </a:extLst>
          </p:cNvPr>
          <p:cNvSpPr/>
          <p:nvPr/>
        </p:nvSpPr>
        <p:spPr>
          <a:xfrm>
            <a:off x="11620429" y="4343111"/>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51" name="Ellipse 50">
            <a:extLst>
              <a:ext uri="{FF2B5EF4-FFF2-40B4-BE49-F238E27FC236}">
                <a16:creationId xmlns:a16="http://schemas.microsoft.com/office/drawing/2014/main" id="{44770CB9-CECC-7A4A-A007-004D49CBE5D2}"/>
              </a:ext>
            </a:extLst>
          </p:cNvPr>
          <p:cNvSpPr/>
          <p:nvPr/>
        </p:nvSpPr>
        <p:spPr>
          <a:xfrm>
            <a:off x="11025187" y="1367599"/>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52" name="Ellipse 51">
            <a:extLst>
              <a:ext uri="{FF2B5EF4-FFF2-40B4-BE49-F238E27FC236}">
                <a16:creationId xmlns:a16="http://schemas.microsoft.com/office/drawing/2014/main" id="{10CAB48C-596C-1742-9D78-41DF390620BB}"/>
              </a:ext>
            </a:extLst>
          </p:cNvPr>
          <p:cNvSpPr/>
          <p:nvPr/>
        </p:nvSpPr>
        <p:spPr>
          <a:xfrm>
            <a:off x="10903838" y="4556427"/>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53" name="Ellipse 52">
            <a:extLst>
              <a:ext uri="{FF2B5EF4-FFF2-40B4-BE49-F238E27FC236}">
                <a16:creationId xmlns:a16="http://schemas.microsoft.com/office/drawing/2014/main" id="{1FAA46CE-47E0-A940-9D35-F1C088A04B5C}"/>
              </a:ext>
            </a:extLst>
          </p:cNvPr>
          <p:cNvSpPr/>
          <p:nvPr/>
        </p:nvSpPr>
        <p:spPr>
          <a:xfrm>
            <a:off x="5665250" y="2338875"/>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54" name="Ellipse 53">
            <a:extLst>
              <a:ext uri="{FF2B5EF4-FFF2-40B4-BE49-F238E27FC236}">
                <a16:creationId xmlns:a16="http://schemas.microsoft.com/office/drawing/2014/main" id="{686679C7-5C9F-3047-A76D-B1632F4174D0}"/>
              </a:ext>
            </a:extLst>
          </p:cNvPr>
          <p:cNvSpPr/>
          <p:nvPr/>
        </p:nvSpPr>
        <p:spPr>
          <a:xfrm>
            <a:off x="6276073" y="1915366"/>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55" name="Ellipse 54">
            <a:extLst>
              <a:ext uri="{FF2B5EF4-FFF2-40B4-BE49-F238E27FC236}">
                <a16:creationId xmlns:a16="http://schemas.microsoft.com/office/drawing/2014/main" id="{93C13B3F-AB8F-DF47-BCD0-1FBD4FF90CE2}"/>
              </a:ext>
            </a:extLst>
          </p:cNvPr>
          <p:cNvSpPr/>
          <p:nvPr/>
        </p:nvSpPr>
        <p:spPr>
          <a:xfrm>
            <a:off x="1485901" y="1655842"/>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56" name="Ellipse 55">
            <a:extLst>
              <a:ext uri="{FF2B5EF4-FFF2-40B4-BE49-F238E27FC236}">
                <a16:creationId xmlns:a16="http://schemas.microsoft.com/office/drawing/2014/main" id="{B85AE7EA-C783-7045-BAAA-DE4EBBC2BBE1}"/>
              </a:ext>
            </a:extLst>
          </p:cNvPr>
          <p:cNvSpPr/>
          <p:nvPr/>
        </p:nvSpPr>
        <p:spPr>
          <a:xfrm>
            <a:off x="7800863" y="1826737"/>
            <a:ext cx="3871913" cy="261461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rPr>
              <a:t>Kina</a:t>
            </a:r>
          </a:p>
        </p:txBody>
      </p:sp>
      <p:sp>
        <p:nvSpPr>
          <p:cNvPr id="45" name="Ellipse 44">
            <a:extLst>
              <a:ext uri="{FF2B5EF4-FFF2-40B4-BE49-F238E27FC236}">
                <a16:creationId xmlns:a16="http://schemas.microsoft.com/office/drawing/2014/main" id="{93904E7D-AAB9-3D43-B78B-9A1B832A3F92}"/>
              </a:ext>
            </a:extLst>
          </p:cNvPr>
          <p:cNvSpPr/>
          <p:nvPr/>
        </p:nvSpPr>
        <p:spPr>
          <a:xfrm>
            <a:off x="2789224" y="4928783"/>
            <a:ext cx="219518" cy="16994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46" name="Ellipse 45">
            <a:extLst>
              <a:ext uri="{FF2B5EF4-FFF2-40B4-BE49-F238E27FC236}">
                <a16:creationId xmlns:a16="http://schemas.microsoft.com/office/drawing/2014/main" id="{67E43513-3404-1448-AE45-5D77FE37E969}"/>
              </a:ext>
            </a:extLst>
          </p:cNvPr>
          <p:cNvSpPr/>
          <p:nvPr/>
        </p:nvSpPr>
        <p:spPr>
          <a:xfrm>
            <a:off x="1854360" y="4743161"/>
            <a:ext cx="2663690" cy="203710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b-NO" dirty="0">
                <a:solidFill>
                  <a:srgbClr val="000000"/>
                </a:solidFill>
                <a:latin typeface="Gill Sans MT" panose="020B0502020104020203"/>
              </a:rPr>
              <a:t>EU</a:t>
            </a:r>
            <a:r>
              <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rPr>
              <a:t> </a:t>
            </a:r>
          </a:p>
        </p:txBody>
      </p:sp>
      <p:sp>
        <p:nvSpPr>
          <p:cNvPr id="48" name="Ellipse 47">
            <a:extLst>
              <a:ext uri="{FF2B5EF4-FFF2-40B4-BE49-F238E27FC236}">
                <a16:creationId xmlns:a16="http://schemas.microsoft.com/office/drawing/2014/main" id="{5D4C9E5A-BE63-C942-88DE-508BB384A06F}"/>
              </a:ext>
            </a:extLst>
          </p:cNvPr>
          <p:cNvSpPr/>
          <p:nvPr/>
        </p:nvSpPr>
        <p:spPr>
          <a:xfrm>
            <a:off x="6804980" y="3731473"/>
            <a:ext cx="1250882" cy="94959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Saudi Arabia </a:t>
            </a:r>
          </a:p>
        </p:txBody>
      </p:sp>
      <p:sp>
        <p:nvSpPr>
          <p:cNvPr id="49" name="Ellipse 48">
            <a:extLst>
              <a:ext uri="{FF2B5EF4-FFF2-40B4-BE49-F238E27FC236}">
                <a16:creationId xmlns:a16="http://schemas.microsoft.com/office/drawing/2014/main" id="{EC2D9743-E31E-A84E-A49B-C44EAF7CE6A4}"/>
              </a:ext>
            </a:extLst>
          </p:cNvPr>
          <p:cNvSpPr/>
          <p:nvPr/>
        </p:nvSpPr>
        <p:spPr>
          <a:xfrm>
            <a:off x="6290994" y="4806958"/>
            <a:ext cx="2175059" cy="17788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India </a:t>
            </a:r>
          </a:p>
        </p:txBody>
      </p:sp>
      <mc:AlternateContent xmlns:mc="http://schemas.openxmlformats.org/markup-compatibility/2006" xmlns:p14="http://schemas.microsoft.com/office/powerpoint/2010/main">
        <mc:Choice Requires="p14">
          <p:contentPart p14:bwMode="auto" r:id="rId3">
            <p14:nvContentPartPr>
              <p14:cNvPr id="5" name="Håndskrift 4">
                <a:extLst>
                  <a:ext uri="{FF2B5EF4-FFF2-40B4-BE49-F238E27FC236}">
                    <a16:creationId xmlns:a16="http://schemas.microsoft.com/office/drawing/2014/main" id="{939F9C3B-772E-714F-8B14-AA58629AC92B}"/>
                  </a:ext>
                </a:extLst>
              </p14:cNvPr>
              <p14:cNvContentPartPr/>
              <p14:nvPr/>
            </p14:nvContentPartPr>
            <p14:xfrm>
              <a:off x="5053566" y="1733651"/>
              <a:ext cx="1375920" cy="5115240"/>
            </p14:xfrm>
          </p:contentPart>
        </mc:Choice>
        <mc:Fallback xmlns="">
          <p:pic>
            <p:nvPicPr>
              <p:cNvPr id="5" name="Håndskrift 4">
                <a:extLst>
                  <a:ext uri="{FF2B5EF4-FFF2-40B4-BE49-F238E27FC236}">
                    <a16:creationId xmlns:a16="http://schemas.microsoft.com/office/drawing/2014/main" id="{939F9C3B-772E-714F-8B14-AA58629AC92B}"/>
                  </a:ext>
                </a:extLst>
              </p:cNvPr>
              <p:cNvPicPr/>
              <p:nvPr/>
            </p:nvPicPr>
            <p:blipFill>
              <a:blip r:embed="rId4"/>
              <a:stretch>
                <a:fillRect/>
              </a:stretch>
            </p:blipFill>
            <p:spPr>
              <a:xfrm>
                <a:off x="5017926" y="1697651"/>
                <a:ext cx="1447560" cy="5186880"/>
              </a:xfrm>
              <a:prstGeom prst="rect">
                <a:avLst/>
              </a:prstGeom>
            </p:spPr>
          </p:pic>
        </mc:Fallback>
      </mc:AlternateContent>
    </p:spTree>
    <p:extLst>
      <p:ext uri="{BB962C8B-B14F-4D97-AF65-F5344CB8AC3E}">
        <p14:creationId xmlns:p14="http://schemas.microsoft.com/office/powerpoint/2010/main" val="1493031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028A07A-C9FA-FD45-8CCB-E8BE4C8BB553}"/>
              </a:ext>
            </a:extLst>
          </p:cNvPr>
          <p:cNvSpPr>
            <a:spLocks noGrp="1"/>
          </p:cNvSpPr>
          <p:nvPr>
            <p:ph type="title"/>
          </p:nvPr>
        </p:nvSpPr>
        <p:spPr>
          <a:xfrm>
            <a:off x="2231136" y="964692"/>
            <a:ext cx="7729728" cy="1188720"/>
          </a:xfrm>
        </p:spPr>
        <p:txBody>
          <a:bodyPr vert="horz" lIns="182880" tIns="182880" rIns="182880" bIns="182880" rtlCol="0" anchor="ctr">
            <a:normAutofit/>
          </a:bodyPr>
          <a:lstStyle/>
          <a:p>
            <a:r>
              <a:rPr lang="en-US"/>
              <a:t>økt proteksjonisme? </a:t>
            </a:r>
          </a:p>
        </p:txBody>
      </p:sp>
      <p:pic>
        <p:nvPicPr>
          <p:cNvPr id="4" name="Plassholder for innhold 3">
            <a:extLst>
              <a:ext uri="{FF2B5EF4-FFF2-40B4-BE49-F238E27FC236}">
                <a16:creationId xmlns:a16="http://schemas.microsoft.com/office/drawing/2014/main" id="{E15BAD5E-8DA4-474D-B2DF-6D4D28ED304A}"/>
              </a:ext>
            </a:extLst>
          </p:cNvPr>
          <p:cNvPicPr>
            <a:picLocks noGrp="1" noChangeAspect="1"/>
          </p:cNvPicPr>
          <p:nvPr>
            <p:ph idx="1"/>
          </p:nvPr>
        </p:nvPicPr>
        <p:blipFill>
          <a:blip r:embed="rId3"/>
          <a:stretch>
            <a:fillRect/>
          </a:stretch>
        </p:blipFill>
        <p:spPr>
          <a:xfrm>
            <a:off x="2231136" y="2638044"/>
            <a:ext cx="7729728" cy="2879324"/>
          </a:xfrm>
          <a:prstGeom prst="rect">
            <a:avLst/>
          </a:prstGeom>
        </p:spPr>
      </p:pic>
      <p:sp>
        <p:nvSpPr>
          <p:cNvPr id="5" name="TekstSylinder 4">
            <a:extLst>
              <a:ext uri="{FF2B5EF4-FFF2-40B4-BE49-F238E27FC236}">
                <a16:creationId xmlns:a16="http://schemas.microsoft.com/office/drawing/2014/main" id="{AFEDE024-B858-0545-A73A-7816AC6A1DDF}"/>
              </a:ext>
            </a:extLst>
          </p:cNvPr>
          <p:cNvSpPr txBox="1"/>
          <p:nvPr/>
        </p:nvSpPr>
        <p:spPr>
          <a:xfrm>
            <a:off x="559837" y="6002000"/>
            <a:ext cx="6176866" cy="646331"/>
          </a:xfrm>
          <a:prstGeom prst="rect">
            <a:avLst/>
          </a:prstGeom>
          <a:noFill/>
        </p:spPr>
        <p:txBody>
          <a:bodyPr wrap="square" rtlCol="0">
            <a:spAutoFit/>
          </a:bodyPr>
          <a:lstStyle/>
          <a:p>
            <a:r>
              <a:rPr lang="nb-NO" dirty="0" err="1"/>
              <a:t>https</a:t>
            </a:r>
            <a:r>
              <a:rPr lang="nb-NO" dirty="0"/>
              <a:t>://e24.no/</a:t>
            </a:r>
            <a:r>
              <a:rPr lang="nb-NO" dirty="0" err="1"/>
              <a:t>naeringsliv</a:t>
            </a:r>
            <a:r>
              <a:rPr lang="nb-NO" dirty="0"/>
              <a:t>/i/Xb5aox/usa-skattepakke-kan-bety-krise-for-norsk-batteriindustri-kan-ikke-bare-kreve-og-klage</a:t>
            </a:r>
          </a:p>
        </p:txBody>
      </p:sp>
    </p:spTree>
    <p:extLst>
      <p:ext uri="{BB962C8B-B14F-4D97-AF65-F5344CB8AC3E}">
        <p14:creationId xmlns:p14="http://schemas.microsoft.com/office/powerpoint/2010/main" val="4215805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D3A4E0-C908-4EA9-ABDF-E82AD6BDE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64BC12E-DE93-7142-BE6C-4AC51F070A7D}"/>
              </a:ext>
            </a:extLst>
          </p:cNvPr>
          <p:cNvSpPr>
            <a:spLocks noGrp="1"/>
          </p:cNvSpPr>
          <p:nvPr>
            <p:ph type="title"/>
          </p:nvPr>
        </p:nvSpPr>
        <p:spPr>
          <a:xfrm>
            <a:off x="1600200" y="2363323"/>
            <a:ext cx="8991600" cy="1692771"/>
          </a:xfrm>
        </p:spPr>
        <p:txBody>
          <a:bodyPr vert="horz" lIns="274320" tIns="182880" rIns="274320" bIns="182880" rtlCol="0" anchor="ctr" anchorCtr="1">
            <a:normAutofit/>
          </a:bodyPr>
          <a:lstStyle/>
          <a:p>
            <a:r>
              <a:rPr lang="en-US" sz="3500" kern="1200" cap="all" spc="200" baseline="0" dirty="0">
                <a:solidFill>
                  <a:srgbClr val="262626"/>
                </a:solidFill>
                <a:latin typeface="+mj-lt"/>
                <a:ea typeface="+mj-ea"/>
                <a:cs typeface="+mj-cs"/>
              </a:rPr>
              <a:t>Denne fragmenteringen gjør langtidsplanlegging vanskelig</a:t>
            </a:r>
          </a:p>
        </p:txBody>
      </p:sp>
      <p:sp>
        <p:nvSpPr>
          <p:cNvPr id="3" name="Plassholder for tekst 2">
            <a:extLst>
              <a:ext uri="{FF2B5EF4-FFF2-40B4-BE49-F238E27FC236}">
                <a16:creationId xmlns:a16="http://schemas.microsoft.com/office/drawing/2014/main" id="{1D23B200-1675-5742-8F88-CCA58B290510}"/>
              </a:ext>
            </a:extLst>
          </p:cNvPr>
          <p:cNvSpPr>
            <a:spLocks noGrp="1"/>
          </p:cNvSpPr>
          <p:nvPr>
            <p:ph type="body" idx="1"/>
          </p:nvPr>
        </p:nvSpPr>
        <p:spPr>
          <a:xfrm>
            <a:off x="6579220" y="5374888"/>
            <a:ext cx="3995955" cy="758282"/>
          </a:xfrm>
        </p:spPr>
        <p:txBody>
          <a:bodyPr vert="horz" lIns="91440" tIns="45720" rIns="91440" bIns="45720" rtlCol="0">
            <a:normAutofit/>
          </a:bodyPr>
          <a:lstStyle/>
          <a:p>
            <a:pPr algn="r"/>
            <a:endParaRPr lang="en-US">
              <a:solidFill>
                <a:schemeClr val="bg1"/>
              </a:solidFill>
            </a:endParaRPr>
          </a:p>
        </p:txBody>
      </p:sp>
    </p:spTree>
    <p:extLst>
      <p:ext uri="{BB962C8B-B14F-4D97-AF65-F5344CB8AC3E}">
        <p14:creationId xmlns:p14="http://schemas.microsoft.com/office/powerpoint/2010/main" val="2403083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EC7FF834-B204-4967-8D47-8BB36EAF0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1" name="Rectangle 30">
            <a:extLst>
              <a:ext uri="{FF2B5EF4-FFF2-40B4-BE49-F238E27FC236}">
                <a16:creationId xmlns:a16="http://schemas.microsoft.com/office/drawing/2014/main" id="{F780A22D-61EA-43E3-BD94-3E39CF902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tel 1">
            <a:extLst>
              <a:ext uri="{FF2B5EF4-FFF2-40B4-BE49-F238E27FC236}">
                <a16:creationId xmlns:a16="http://schemas.microsoft.com/office/drawing/2014/main" id="{D4C4EE32-90EE-3845-8A51-A83EE3A97472}"/>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dirty="0"/>
              <a:t>3. </a:t>
            </a:r>
            <a:r>
              <a:rPr lang="en-US" sz="3200" dirty="0" err="1"/>
              <a:t>Forholdet</a:t>
            </a:r>
            <a:r>
              <a:rPr lang="en-US" sz="3200" dirty="0"/>
              <a:t> </a:t>
            </a:r>
            <a:r>
              <a:rPr lang="en-US" sz="3200" dirty="0" err="1"/>
              <a:t>til</a:t>
            </a:r>
            <a:r>
              <a:rPr lang="en-US" sz="3200" dirty="0"/>
              <a:t> kina</a:t>
            </a:r>
          </a:p>
        </p:txBody>
      </p:sp>
      <p:sp>
        <p:nvSpPr>
          <p:cNvPr id="3" name="Plassholder for tekst 2">
            <a:extLst>
              <a:ext uri="{FF2B5EF4-FFF2-40B4-BE49-F238E27FC236}">
                <a16:creationId xmlns:a16="http://schemas.microsoft.com/office/drawing/2014/main" id="{9044655E-0A50-1447-B756-99B88BADFA90}"/>
              </a:ext>
            </a:extLst>
          </p:cNvPr>
          <p:cNvSpPr>
            <a:spLocks noGrp="1"/>
          </p:cNvSpPr>
          <p:nvPr>
            <p:ph type="body" idx="1"/>
          </p:nvPr>
        </p:nvSpPr>
        <p:spPr>
          <a:xfrm>
            <a:off x="2695194" y="5688535"/>
            <a:ext cx="6801612" cy="536125"/>
          </a:xfrm>
        </p:spPr>
        <p:txBody>
          <a:bodyPr vert="horz" lIns="91440" tIns="45720" rIns="91440" bIns="45720" rtlCol="0">
            <a:normAutofit/>
          </a:bodyPr>
          <a:lstStyle/>
          <a:p>
            <a:pPr algn="ctr"/>
            <a:endParaRPr lang="en-US" sz="1800" kern="1200">
              <a:solidFill>
                <a:srgbClr val="FFFFFF"/>
              </a:solidFill>
              <a:latin typeface="+mn-lt"/>
              <a:ea typeface="+mn-ea"/>
              <a:cs typeface="+mn-cs"/>
            </a:endParaRPr>
          </a:p>
        </p:txBody>
      </p:sp>
      <p:pic>
        <p:nvPicPr>
          <p:cNvPr id="7" name="Graphic 6" descr="Dragedans med heldekkende fyll">
            <a:extLst>
              <a:ext uri="{FF2B5EF4-FFF2-40B4-BE49-F238E27FC236}">
                <a16:creationId xmlns:a16="http://schemas.microsoft.com/office/drawing/2014/main" id="{312392A6-50A5-1843-B541-9DB6DC8033F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445346" y="640078"/>
            <a:ext cx="3301307" cy="3301307"/>
          </a:xfrm>
          <a:prstGeom prst="rect">
            <a:avLst/>
          </a:prstGeom>
        </p:spPr>
      </p:pic>
    </p:spTree>
    <p:extLst>
      <p:ext uri="{BB962C8B-B14F-4D97-AF65-F5344CB8AC3E}">
        <p14:creationId xmlns:p14="http://schemas.microsoft.com/office/powerpoint/2010/main" val="1445474628"/>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9A4D64-4578-814F-8396-77A43D403EAC}"/>
              </a:ext>
            </a:extLst>
          </p:cNvPr>
          <p:cNvSpPr>
            <a:spLocks noGrp="1"/>
          </p:cNvSpPr>
          <p:nvPr>
            <p:ph type="title"/>
          </p:nvPr>
        </p:nvSpPr>
        <p:spPr>
          <a:xfrm>
            <a:off x="2231136" y="378905"/>
            <a:ext cx="7729728" cy="1188720"/>
          </a:xfrm>
        </p:spPr>
        <p:txBody>
          <a:bodyPr/>
          <a:lstStyle/>
          <a:p>
            <a:r>
              <a:rPr lang="nb-NO" dirty="0"/>
              <a:t>To supermakter innen 2030/40?</a:t>
            </a:r>
          </a:p>
        </p:txBody>
      </p:sp>
      <p:sp>
        <p:nvSpPr>
          <p:cNvPr id="3" name="Ellipse 2">
            <a:extLst>
              <a:ext uri="{FF2B5EF4-FFF2-40B4-BE49-F238E27FC236}">
                <a16:creationId xmlns:a16="http://schemas.microsoft.com/office/drawing/2014/main" id="{13974152-F6F0-2F43-8665-DAA5A86C3588}"/>
              </a:ext>
            </a:extLst>
          </p:cNvPr>
          <p:cNvSpPr/>
          <p:nvPr/>
        </p:nvSpPr>
        <p:spPr>
          <a:xfrm>
            <a:off x="1095080" y="1894234"/>
            <a:ext cx="3871913" cy="261461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USA</a:t>
            </a:r>
          </a:p>
        </p:txBody>
      </p:sp>
      <p:sp>
        <p:nvSpPr>
          <p:cNvPr id="4" name="Ellipse 3">
            <a:extLst>
              <a:ext uri="{FF2B5EF4-FFF2-40B4-BE49-F238E27FC236}">
                <a16:creationId xmlns:a16="http://schemas.microsoft.com/office/drawing/2014/main" id="{90F1618A-BB21-1A43-A188-BFAC3E324CB5}"/>
              </a:ext>
            </a:extLst>
          </p:cNvPr>
          <p:cNvSpPr/>
          <p:nvPr/>
        </p:nvSpPr>
        <p:spPr>
          <a:xfrm>
            <a:off x="385763" y="3886200"/>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6" name="Ellipse 5">
            <a:extLst>
              <a:ext uri="{FF2B5EF4-FFF2-40B4-BE49-F238E27FC236}">
                <a16:creationId xmlns:a16="http://schemas.microsoft.com/office/drawing/2014/main" id="{8A56F2EA-8094-0D4C-83FC-D57625993950}"/>
              </a:ext>
            </a:extLst>
          </p:cNvPr>
          <p:cNvSpPr/>
          <p:nvPr/>
        </p:nvSpPr>
        <p:spPr>
          <a:xfrm>
            <a:off x="385763" y="5472112"/>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7" name="Ellipse 6">
            <a:extLst>
              <a:ext uri="{FF2B5EF4-FFF2-40B4-BE49-F238E27FC236}">
                <a16:creationId xmlns:a16="http://schemas.microsoft.com/office/drawing/2014/main" id="{9CE0CF55-B701-6C41-9FD3-5EAEA2CD2CCE}"/>
              </a:ext>
            </a:extLst>
          </p:cNvPr>
          <p:cNvSpPr/>
          <p:nvPr/>
        </p:nvSpPr>
        <p:spPr>
          <a:xfrm>
            <a:off x="350045" y="4600574"/>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8" name="Ellipse 7">
            <a:extLst>
              <a:ext uri="{FF2B5EF4-FFF2-40B4-BE49-F238E27FC236}">
                <a16:creationId xmlns:a16="http://schemas.microsoft.com/office/drawing/2014/main" id="{4680FBB9-7BF3-934C-944A-29086B0710CF}"/>
              </a:ext>
            </a:extLst>
          </p:cNvPr>
          <p:cNvSpPr/>
          <p:nvPr/>
        </p:nvSpPr>
        <p:spPr>
          <a:xfrm>
            <a:off x="1040149" y="4597715"/>
            <a:ext cx="2658333" cy="218361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EU</a:t>
            </a:r>
          </a:p>
        </p:txBody>
      </p:sp>
      <p:sp>
        <p:nvSpPr>
          <p:cNvPr id="10" name="Ellipse 9">
            <a:extLst>
              <a:ext uri="{FF2B5EF4-FFF2-40B4-BE49-F238E27FC236}">
                <a16:creationId xmlns:a16="http://schemas.microsoft.com/office/drawing/2014/main" id="{6C46A48B-5A7E-E048-AF48-26D39BCF77E7}"/>
              </a:ext>
            </a:extLst>
          </p:cNvPr>
          <p:cNvSpPr/>
          <p:nvPr/>
        </p:nvSpPr>
        <p:spPr>
          <a:xfrm>
            <a:off x="606882" y="6241845"/>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11" name="Ellipse 10">
            <a:extLst>
              <a:ext uri="{FF2B5EF4-FFF2-40B4-BE49-F238E27FC236}">
                <a16:creationId xmlns:a16="http://schemas.microsoft.com/office/drawing/2014/main" id="{5CB95454-E8FF-6F40-94B0-AAC971991995}"/>
              </a:ext>
            </a:extLst>
          </p:cNvPr>
          <p:cNvSpPr/>
          <p:nvPr/>
        </p:nvSpPr>
        <p:spPr>
          <a:xfrm>
            <a:off x="3698484" y="6353417"/>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12" name="Ellipse 11">
            <a:extLst>
              <a:ext uri="{FF2B5EF4-FFF2-40B4-BE49-F238E27FC236}">
                <a16:creationId xmlns:a16="http://schemas.microsoft.com/office/drawing/2014/main" id="{842BC832-EEA0-534D-AEEA-2EDB44E0929D}"/>
              </a:ext>
            </a:extLst>
          </p:cNvPr>
          <p:cNvSpPr/>
          <p:nvPr/>
        </p:nvSpPr>
        <p:spPr>
          <a:xfrm>
            <a:off x="3831724" y="5501858"/>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14" name="Ellipse 13">
            <a:extLst>
              <a:ext uri="{FF2B5EF4-FFF2-40B4-BE49-F238E27FC236}">
                <a16:creationId xmlns:a16="http://schemas.microsoft.com/office/drawing/2014/main" id="{3BBE45E3-5ABA-BA49-B72D-812DAE33D94D}"/>
              </a:ext>
            </a:extLst>
          </p:cNvPr>
          <p:cNvSpPr/>
          <p:nvPr/>
        </p:nvSpPr>
        <p:spPr>
          <a:xfrm>
            <a:off x="4308409" y="5316717"/>
            <a:ext cx="1576747" cy="14646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Russland </a:t>
            </a:r>
          </a:p>
        </p:txBody>
      </p:sp>
      <p:sp>
        <p:nvSpPr>
          <p:cNvPr id="15" name="Ellipse 14">
            <a:extLst>
              <a:ext uri="{FF2B5EF4-FFF2-40B4-BE49-F238E27FC236}">
                <a16:creationId xmlns:a16="http://schemas.microsoft.com/office/drawing/2014/main" id="{6817BD81-D798-F541-B1DA-FDFBDCD31CC0}"/>
              </a:ext>
            </a:extLst>
          </p:cNvPr>
          <p:cNvSpPr/>
          <p:nvPr/>
        </p:nvSpPr>
        <p:spPr>
          <a:xfrm>
            <a:off x="7693555" y="5322733"/>
            <a:ext cx="1362076" cy="118629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Brasil</a:t>
            </a:r>
          </a:p>
        </p:txBody>
      </p:sp>
      <p:sp>
        <p:nvSpPr>
          <p:cNvPr id="19" name="Ellipse 18">
            <a:extLst>
              <a:ext uri="{FF2B5EF4-FFF2-40B4-BE49-F238E27FC236}">
                <a16:creationId xmlns:a16="http://schemas.microsoft.com/office/drawing/2014/main" id="{DB91F91A-48C9-544D-BEE4-8DCEC54229D5}"/>
              </a:ext>
            </a:extLst>
          </p:cNvPr>
          <p:cNvSpPr/>
          <p:nvPr/>
        </p:nvSpPr>
        <p:spPr>
          <a:xfrm>
            <a:off x="5300920" y="3880138"/>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20" name="Ellipse 19">
            <a:extLst>
              <a:ext uri="{FF2B5EF4-FFF2-40B4-BE49-F238E27FC236}">
                <a16:creationId xmlns:a16="http://schemas.microsoft.com/office/drawing/2014/main" id="{192E1DE9-AA7B-DA40-B439-22B660A3D19E}"/>
              </a:ext>
            </a:extLst>
          </p:cNvPr>
          <p:cNvSpPr/>
          <p:nvPr/>
        </p:nvSpPr>
        <p:spPr>
          <a:xfrm>
            <a:off x="5191766" y="2162276"/>
            <a:ext cx="306583" cy="2896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21" name="Ellipse 20">
            <a:extLst>
              <a:ext uri="{FF2B5EF4-FFF2-40B4-BE49-F238E27FC236}">
                <a16:creationId xmlns:a16="http://schemas.microsoft.com/office/drawing/2014/main" id="{42BB9702-2387-1849-AB94-6B78147638B0}"/>
              </a:ext>
            </a:extLst>
          </p:cNvPr>
          <p:cNvSpPr/>
          <p:nvPr/>
        </p:nvSpPr>
        <p:spPr>
          <a:xfrm>
            <a:off x="6960693" y="6245492"/>
            <a:ext cx="306583" cy="2896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23" name="Ellipse 22">
            <a:extLst>
              <a:ext uri="{FF2B5EF4-FFF2-40B4-BE49-F238E27FC236}">
                <a16:creationId xmlns:a16="http://schemas.microsoft.com/office/drawing/2014/main" id="{EF821824-8739-A341-9A53-F35AD0348593}"/>
              </a:ext>
            </a:extLst>
          </p:cNvPr>
          <p:cNvSpPr/>
          <p:nvPr/>
        </p:nvSpPr>
        <p:spPr>
          <a:xfrm>
            <a:off x="6735587" y="5414133"/>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24" name="Ellipse 23">
            <a:extLst>
              <a:ext uri="{FF2B5EF4-FFF2-40B4-BE49-F238E27FC236}">
                <a16:creationId xmlns:a16="http://schemas.microsoft.com/office/drawing/2014/main" id="{ACFF8F76-4A98-B748-9763-CEF74607C6C6}"/>
              </a:ext>
            </a:extLst>
          </p:cNvPr>
          <p:cNvSpPr/>
          <p:nvPr/>
        </p:nvSpPr>
        <p:spPr>
          <a:xfrm>
            <a:off x="9444929" y="5205722"/>
            <a:ext cx="1479646" cy="15123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Saudi Arabia </a:t>
            </a:r>
          </a:p>
        </p:txBody>
      </p:sp>
      <p:sp>
        <p:nvSpPr>
          <p:cNvPr id="25" name="Ellipse 24">
            <a:extLst>
              <a:ext uri="{FF2B5EF4-FFF2-40B4-BE49-F238E27FC236}">
                <a16:creationId xmlns:a16="http://schemas.microsoft.com/office/drawing/2014/main" id="{6869A871-A71B-EC4A-9D3C-16942E8B4A6B}"/>
              </a:ext>
            </a:extLst>
          </p:cNvPr>
          <p:cNvSpPr/>
          <p:nvPr/>
        </p:nvSpPr>
        <p:spPr>
          <a:xfrm>
            <a:off x="4147035" y="5050351"/>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26" name="Ellipse 25">
            <a:extLst>
              <a:ext uri="{FF2B5EF4-FFF2-40B4-BE49-F238E27FC236}">
                <a16:creationId xmlns:a16="http://schemas.microsoft.com/office/drawing/2014/main" id="{7716DB05-B933-644C-8045-58C64F7754D1}"/>
              </a:ext>
            </a:extLst>
          </p:cNvPr>
          <p:cNvSpPr/>
          <p:nvPr/>
        </p:nvSpPr>
        <p:spPr>
          <a:xfrm>
            <a:off x="6912522" y="4728757"/>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27" name="Ellipse 26">
            <a:extLst>
              <a:ext uri="{FF2B5EF4-FFF2-40B4-BE49-F238E27FC236}">
                <a16:creationId xmlns:a16="http://schemas.microsoft.com/office/drawing/2014/main" id="{8CE865B3-231E-E045-BB55-BEA8BB9781BD}"/>
              </a:ext>
            </a:extLst>
          </p:cNvPr>
          <p:cNvSpPr/>
          <p:nvPr/>
        </p:nvSpPr>
        <p:spPr>
          <a:xfrm>
            <a:off x="6033186" y="5113420"/>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28" name="Ellipse 27">
            <a:extLst>
              <a:ext uri="{FF2B5EF4-FFF2-40B4-BE49-F238E27FC236}">
                <a16:creationId xmlns:a16="http://schemas.microsoft.com/office/drawing/2014/main" id="{16CC8978-C870-314D-BE2C-279861620031}"/>
              </a:ext>
            </a:extLst>
          </p:cNvPr>
          <p:cNvSpPr/>
          <p:nvPr/>
        </p:nvSpPr>
        <p:spPr>
          <a:xfrm>
            <a:off x="5255462" y="3072096"/>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29" name="Ellipse 28">
            <a:extLst>
              <a:ext uri="{FF2B5EF4-FFF2-40B4-BE49-F238E27FC236}">
                <a16:creationId xmlns:a16="http://schemas.microsoft.com/office/drawing/2014/main" id="{D40A4281-A158-AB46-9E8D-AFA552DFC3BC}"/>
              </a:ext>
            </a:extLst>
          </p:cNvPr>
          <p:cNvSpPr/>
          <p:nvPr/>
        </p:nvSpPr>
        <p:spPr>
          <a:xfrm>
            <a:off x="5422363" y="4670481"/>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30" name="Ellipse 29">
            <a:extLst>
              <a:ext uri="{FF2B5EF4-FFF2-40B4-BE49-F238E27FC236}">
                <a16:creationId xmlns:a16="http://schemas.microsoft.com/office/drawing/2014/main" id="{A3980762-B4D5-8945-A786-DE1058732813}"/>
              </a:ext>
            </a:extLst>
          </p:cNvPr>
          <p:cNvSpPr/>
          <p:nvPr/>
        </p:nvSpPr>
        <p:spPr>
          <a:xfrm>
            <a:off x="228601" y="3072097"/>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32" name="Ellipse 31">
            <a:extLst>
              <a:ext uri="{FF2B5EF4-FFF2-40B4-BE49-F238E27FC236}">
                <a16:creationId xmlns:a16="http://schemas.microsoft.com/office/drawing/2014/main" id="{AA8B0ED0-7AE6-DE4E-A3C2-03D6D313714D}"/>
              </a:ext>
            </a:extLst>
          </p:cNvPr>
          <p:cNvSpPr/>
          <p:nvPr/>
        </p:nvSpPr>
        <p:spPr>
          <a:xfrm>
            <a:off x="6180322" y="4396134"/>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34" name="Ellipse 33">
            <a:extLst>
              <a:ext uri="{FF2B5EF4-FFF2-40B4-BE49-F238E27FC236}">
                <a16:creationId xmlns:a16="http://schemas.microsoft.com/office/drawing/2014/main" id="{530B6FB7-5FAE-4E42-B55A-6D01EF39E552}"/>
              </a:ext>
            </a:extLst>
          </p:cNvPr>
          <p:cNvSpPr/>
          <p:nvPr/>
        </p:nvSpPr>
        <p:spPr>
          <a:xfrm>
            <a:off x="10126265" y="4597715"/>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35" name="Ellipse 34">
            <a:extLst>
              <a:ext uri="{FF2B5EF4-FFF2-40B4-BE49-F238E27FC236}">
                <a16:creationId xmlns:a16="http://schemas.microsoft.com/office/drawing/2014/main" id="{9C878A01-242C-8244-BA4F-E18D46C8FB76}"/>
              </a:ext>
            </a:extLst>
          </p:cNvPr>
          <p:cNvSpPr/>
          <p:nvPr/>
        </p:nvSpPr>
        <p:spPr>
          <a:xfrm>
            <a:off x="7741823" y="4726492"/>
            <a:ext cx="306583" cy="2896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36" name="Ellipse 35">
            <a:extLst>
              <a:ext uri="{FF2B5EF4-FFF2-40B4-BE49-F238E27FC236}">
                <a16:creationId xmlns:a16="http://schemas.microsoft.com/office/drawing/2014/main" id="{4883237F-311F-8949-9CA4-6C3F07F4C684}"/>
              </a:ext>
            </a:extLst>
          </p:cNvPr>
          <p:cNvSpPr/>
          <p:nvPr/>
        </p:nvSpPr>
        <p:spPr>
          <a:xfrm>
            <a:off x="10084882" y="4053502"/>
            <a:ext cx="306583" cy="2896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37" name="Ellipse 36">
            <a:extLst>
              <a:ext uri="{FF2B5EF4-FFF2-40B4-BE49-F238E27FC236}">
                <a16:creationId xmlns:a16="http://schemas.microsoft.com/office/drawing/2014/main" id="{1446B8DF-0CAD-B64B-B825-98B2FFF390A5}"/>
              </a:ext>
            </a:extLst>
          </p:cNvPr>
          <p:cNvSpPr/>
          <p:nvPr/>
        </p:nvSpPr>
        <p:spPr>
          <a:xfrm>
            <a:off x="4256014" y="4470703"/>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38" name="Ellipse 37">
            <a:extLst>
              <a:ext uri="{FF2B5EF4-FFF2-40B4-BE49-F238E27FC236}">
                <a16:creationId xmlns:a16="http://schemas.microsoft.com/office/drawing/2014/main" id="{B57E7FA3-CF90-704B-8CCE-9C40ECD0B6C3}"/>
              </a:ext>
            </a:extLst>
          </p:cNvPr>
          <p:cNvSpPr/>
          <p:nvPr/>
        </p:nvSpPr>
        <p:spPr>
          <a:xfrm>
            <a:off x="9145032" y="4357686"/>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39" name="Ellipse 38">
            <a:extLst>
              <a:ext uri="{FF2B5EF4-FFF2-40B4-BE49-F238E27FC236}">
                <a16:creationId xmlns:a16="http://schemas.microsoft.com/office/drawing/2014/main" id="{A6FB79C0-A0D8-A044-852B-AB8CB24252F2}"/>
              </a:ext>
            </a:extLst>
          </p:cNvPr>
          <p:cNvSpPr/>
          <p:nvPr/>
        </p:nvSpPr>
        <p:spPr>
          <a:xfrm>
            <a:off x="11041853" y="6154052"/>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40" name="Ellipse 39">
            <a:extLst>
              <a:ext uri="{FF2B5EF4-FFF2-40B4-BE49-F238E27FC236}">
                <a16:creationId xmlns:a16="http://schemas.microsoft.com/office/drawing/2014/main" id="{E28831CE-69BE-144B-9A2F-FB00E24E7438}"/>
              </a:ext>
            </a:extLst>
          </p:cNvPr>
          <p:cNvSpPr/>
          <p:nvPr/>
        </p:nvSpPr>
        <p:spPr>
          <a:xfrm>
            <a:off x="11025187" y="5313446"/>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41" name="Ellipse 40">
            <a:extLst>
              <a:ext uri="{FF2B5EF4-FFF2-40B4-BE49-F238E27FC236}">
                <a16:creationId xmlns:a16="http://schemas.microsoft.com/office/drawing/2014/main" id="{077D1634-4E3C-E640-A835-5FBC9F942EC4}"/>
              </a:ext>
            </a:extLst>
          </p:cNvPr>
          <p:cNvSpPr/>
          <p:nvPr/>
        </p:nvSpPr>
        <p:spPr>
          <a:xfrm>
            <a:off x="538272" y="2100679"/>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44" name="Ellipse 43">
            <a:extLst>
              <a:ext uri="{FF2B5EF4-FFF2-40B4-BE49-F238E27FC236}">
                <a16:creationId xmlns:a16="http://schemas.microsoft.com/office/drawing/2014/main" id="{C60FDB90-DD00-DE4C-B461-0717CD74E525}"/>
              </a:ext>
            </a:extLst>
          </p:cNvPr>
          <p:cNvSpPr/>
          <p:nvPr/>
        </p:nvSpPr>
        <p:spPr>
          <a:xfrm>
            <a:off x="196458" y="6339929"/>
            <a:ext cx="306584" cy="2896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47" name="Ellipse 46">
            <a:extLst>
              <a:ext uri="{FF2B5EF4-FFF2-40B4-BE49-F238E27FC236}">
                <a16:creationId xmlns:a16="http://schemas.microsoft.com/office/drawing/2014/main" id="{CBA76BFA-F191-AF47-8DBB-15960BB74FF7}"/>
              </a:ext>
            </a:extLst>
          </p:cNvPr>
          <p:cNvSpPr/>
          <p:nvPr/>
        </p:nvSpPr>
        <p:spPr>
          <a:xfrm flipV="1">
            <a:off x="8959153" y="5002821"/>
            <a:ext cx="485775" cy="30157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49" name="Ellipse 48">
            <a:extLst>
              <a:ext uri="{FF2B5EF4-FFF2-40B4-BE49-F238E27FC236}">
                <a16:creationId xmlns:a16="http://schemas.microsoft.com/office/drawing/2014/main" id="{CA3BE7A6-C40D-C045-8B2E-09B7F9AF190E}"/>
              </a:ext>
            </a:extLst>
          </p:cNvPr>
          <p:cNvSpPr/>
          <p:nvPr/>
        </p:nvSpPr>
        <p:spPr>
          <a:xfrm>
            <a:off x="3163129" y="4595856"/>
            <a:ext cx="219518" cy="16994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0" name="Ellipse 49">
            <a:extLst>
              <a:ext uri="{FF2B5EF4-FFF2-40B4-BE49-F238E27FC236}">
                <a16:creationId xmlns:a16="http://schemas.microsoft.com/office/drawing/2014/main" id="{DAE0BEB9-2E9B-924B-9E65-CF800E9C4B70}"/>
              </a:ext>
            </a:extLst>
          </p:cNvPr>
          <p:cNvSpPr/>
          <p:nvPr/>
        </p:nvSpPr>
        <p:spPr>
          <a:xfrm>
            <a:off x="6118953" y="6002097"/>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51" name="Ellipse 50">
            <a:extLst>
              <a:ext uri="{FF2B5EF4-FFF2-40B4-BE49-F238E27FC236}">
                <a16:creationId xmlns:a16="http://schemas.microsoft.com/office/drawing/2014/main" id="{44770CB9-CECC-7A4A-A007-004D49CBE5D2}"/>
              </a:ext>
            </a:extLst>
          </p:cNvPr>
          <p:cNvSpPr/>
          <p:nvPr/>
        </p:nvSpPr>
        <p:spPr>
          <a:xfrm>
            <a:off x="9873694" y="1712966"/>
            <a:ext cx="2220072" cy="198090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India </a:t>
            </a:r>
          </a:p>
        </p:txBody>
      </p:sp>
      <p:sp>
        <p:nvSpPr>
          <p:cNvPr id="52" name="Ellipse 51">
            <a:extLst>
              <a:ext uri="{FF2B5EF4-FFF2-40B4-BE49-F238E27FC236}">
                <a16:creationId xmlns:a16="http://schemas.microsoft.com/office/drawing/2014/main" id="{10CAB48C-596C-1742-9D78-41DF390620BB}"/>
              </a:ext>
            </a:extLst>
          </p:cNvPr>
          <p:cNvSpPr/>
          <p:nvPr/>
        </p:nvSpPr>
        <p:spPr>
          <a:xfrm>
            <a:off x="10903838" y="4556427"/>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53" name="Ellipse 52">
            <a:extLst>
              <a:ext uri="{FF2B5EF4-FFF2-40B4-BE49-F238E27FC236}">
                <a16:creationId xmlns:a16="http://schemas.microsoft.com/office/drawing/2014/main" id="{1FAA46CE-47E0-A940-9D35-F1C088A04B5C}"/>
              </a:ext>
            </a:extLst>
          </p:cNvPr>
          <p:cNvSpPr/>
          <p:nvPr/>
        </p:nvSpPr>
        <p:spPr>
          <a:xfrm>
            <a:off x="11163296" y="3920872"/>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54" name="Ellipse 53">
            <a:extLst>
              <a:ext uri="{FF2B5EF4-FFF2-40B4-BE49-F238E27FC236}">
                <a16:creationId xmlns:a16="http://schemas.microsoft.com/office/drawing/2014/main" id="{686679C7-5C9F-3047-A76D-B1632F4174D0}"/>
              </a:ext>
            </a:extLst>
          </p:cNvPr>
          <p:cNvSpPr/>
          <p:nvPr/>
        </p:nvSpPr>
        <p:spPr>
          <a:xfrm>
            <a:off x="11620429" y="4560056"/>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dirty="0"/>
          </a:p>
        </p:txBody>
      </p:sp>
      <p:sp>
        <p:nvSpPr>
          <p:cNvPr id="55" name="Ellipse 54">
            <a:extLst>
              <a:ext uri="{FF2B5EF4-FFF2-40B4-BE49-F238E27FC236}">
                <a16:creationId xmlns:a16="http://schemas.microsoft.com/office/drawing/2014/main" id="{93C13B3F-AB8F-DF47-BCD0-1FBD4FF90CE2}"/>
              </a:ext>
            </a:extLst>
          </p:cNvPr>
          <p:cNvSpPr/>
          <p:nvPr/>
        </p:nvSpPr>
        <p:spPr>
          <a:xfrm>
            <a:off x="1485901" y="1655842"/>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56" name="Ellipse 55">
            <a:extLst>
              <a:ext uri="{FF2B5EF4-FFF2-40B4-BE49-F238E27FC236}">
                <a16:creationId xmlns:a16="http://schemas.microsoft.com/office/drawing/2014/main" id="{B85AE7EA-C783-7045-BAAA-DE4EBBC2BBE1}"/>
              </a:ext>
            </a:extLst>
          </p:cNvPr>
          <p:cNvSpPr/>
          <p:nvPr/>
        </p:nvSpPr>
        <p:spPr>
          <a:xfrm>
            <a:off x="5908138" y="1826554"/>
            <a:ext cx="3871913" cy="261461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Kina</a:t>
            </a:r>
          </a:p>
        </p:txBody>
      </p:sp>
    </p:spTree>
    <p:extLst>
      <p:ext uri="{BB962C8B-B14F-4D97-AF65-F5344CB8AC3E}">
        <p14:creationId xmlns:p14="http://schemas.microsoft.com/office/powerpoint/2010/main" val="31842507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041AB2-A9B4-4D3F-B120-38E7860A8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334" y="804334"/>
            <a:ext cx="10583332" cy="5249332"/>
          </a:xfrm>
          <a:prstGeom prst="rect">
            <a:avLst/>
          </a:prstGeom>
          <a:solidFill>
            <a:srgbClr val="FFFFFF"/>
          </a:solidFill>
          <a:ln w="190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ilde 1">
            <a:extLst>
              <a:ext uri="{FF2B5EF4-FFF2-40B4-BE49-F238E27FC236}">
                <a16:creationId xmlns:a16="http://schemas.microsoft.com/office/drawing/2014/main" id="{48BC5FA1-861F-DA44-8C68-E0DBF051E4EC}"/>
              </a:ext>
            </a:extLst>
          </p:cNvPr>
          <p:cNvPicPr>
            <a:picLocks noChangeAspect="1"/>
          </p:cNvPicPr>
          <p:nvPr/>
        </p:nvPicPr>
        <p:blipFill>
          <a:blip r:embed="rId3"/>
          <a:stretch>
            <a:fillRect/>
          </a:stretch>
        </p:blipFill>
        <p:spPr>
          <a:xfrm>
            <a:off x="1848464" y="1124712"/>
            <a:ext cx="8495071" cy="4608576"/>
          </a:xfrm>
          <a:prstGeom prst="rect">
            <a:avLst/>
          </a:prstGeom>
        </p:spPr>
      </p:pic>
      <p:sp>
        <p:nvSpPr>
          <p:cNvPr id="3" name="TekstSylinder 2">
            <a:extLst>
              <a:ext uri="{FF2B5EF4-FFF2-40B4-BE49-F238E27FC236}">
                <a16:creationId xmlns:a16="http://schemas.microsoft.com/office/drawing/2014/main" id="{9D4F1754-B1EC-9341-BD1E-98BD7E745092}"/>
              </a:ext>
            </a:extLst>
          </p:cNvPr>
          <p:cNvSpPr txBox="1"/>
          <p:nvPr/>
        </p:nvSpPr>
        <p:spPr>
          <a:xfrm>
            <a:off x="965200" y="6053666"/>
            <a:ext cx="8869485" cy="276999"/>
          </a:xfrm>
          <a:prstGeom prst="rect">
            <a:avLst/>
          </a:prstGeom>
          <a:noFill/>
        </p:spPr>
        <p:txBody>
          <a:bodyPr wrap="square" rtlCol="0">
            <a:spAutoFit/>
          </a:bodyPr>
          <a:lstStyle/>
          <a:p>
            <a:r>
              <a:rPr lang="nb-NO" sz="1200" dirty="0" err="1"/>
              <a:t>https</a:t>
            </a:r>
            <a:r>
              <a:rPr lang="nb-NO" sz="1200" dirty="0"/>
              <a:t>://</a:t>
            </a:r>
            <a:r>
              <a:rPr lang="nb-NO" sz="1200" dirty="0" err="1"/>
              <a:t>www.whitehouse.gov</a:t>
            </a:r>
            <a:r>
              <a:rPr lang="nb-NO" sz="1200" dirty="0"/>
              <a:t>/</a:t>
            </a:r>
            <a:r>
              <a:rPr lang="nb-NO" sz="1200" dirty="0" err="1"/>
              <a:t>wp-content</a:t>
            </a:r>
            <a:r>
              <a:rPr lang="nb-NO" sz="1200" dirty="0"/>
              <a:t>/</a:t>
            </a:r>
            <a:r>
              <a:rPr lang="nb-NO" sz="1200" dirty="0" err="1"/>
              <a:t>uploads</a:t>
            </a:r>
            <a:r>
              <a:rPr lang="nb-NO" sz="1200" dirty="0"/>
              <a:t>/2022/10/Biden-Harris-Administrations-National-Security-Strategy-10.2022.pdf</a:t>
            </a:r>
          </a:p>
        </p:txBody>
      </p:sp>
    </p:spTree>
    <p:extLst>
      <p:ext uri="{BB962C8B-B14F-4D97-AF65-F5344CB8AC3E}">
        <p14:creationId xmlns:p14="http://schemas.microsoft.com/office/powerpoint/2010/main" val="1587527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9A4D64-4578-814F-8396-77A43D403EAC}"/>
              </a:ext>
            </a:extLst>
          </p:cNvPr>
          <p:cNvSpPr>
            <a:spLocks noGrp="1"/>
          </p:cNvSpPr>
          <p:nvPr>
            <p:ph type="title"/>
          </p:nvPr>
        </p:nvSpPr>
        <p:spPr>
          <a:xfrm>
            <a:off x="2231136" y="378905"/>
            <a:ext cx="7729728" cy="1188720"/>
          </a:xfrm>
        </p:spPr>
        <p:txBody>
          <a:bodyPr/>
          <a:lstStyle/>
          <a:p>
            <a:r>
              <a:rPr lang="nb-NO" dirty="0"/>
              <a:t>Norge i en urolig tid </a:t>
            </a:r>
          </a:p>
        </p:txBody>
      </p:sp>
      <p:sp>
        <p:nvSpPr>
          <p:cNvPr id="3" name="Ellipse 2">
            <a:extLst>
              <a:ext uri="{FF2B5EF4-FFF2-40B4-BE49-F238E27FC236}">
                <a16:creationId xmlns:a16="http://schemas.microsoft.com/office/drawing/2014/main" id="{13974152-F6F0-2F43-8665-DAA5A86C3588}"/>
              </a:ext>
            </a:extLst>
          </p:cNvPr>
          <p:cNvSpPr/>
          <p:nvPr/>
        </p:nvSpPr>
        <p:spPr>
          <a:xfrm>
            <a:off x="1485901" y="1868146"/>
            <a:ext cx="3689756" cy="24480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rPr>
              <a:t>USA</a:t>
            </a:r>
          </a:p>
        </p:txBody>
      </p:sp>
      <p:sp>
        <p:nvSpPr>
          <p:cNvPr id="4" name="Ellipse 3">
            <a:extLst>
              <a:ext uri="{FF2B5EF4-FFF2-40B4-BE49-F238E27FC236}">
                <a16:creationId xmlns:a16="http://schemas.microsoft.com/office/drawing/2014/main" id="{90F1618A-BB21-1A43-A188-BFAC3E324CB5}"/>
              </a:ext>
            </a:extLst>
          </p:cNvPr>
          <p:cNvSpPr/>
          <p:nvPr/>
        </p:nvSpPr>
        <p:spPr>
          <a:xfrm>
            <a:off x="385763" y="3886200"/>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6" name="Ellipse 5">
            <a:extLst>
              <a:ext uri="{FF2B5EF4-FFF2-40B4-BE49-F238E27FC236}">
                <a16:creationId xmlns:a16="http://schemas.microsoft.com/office/drawing/2014/main" id="{8A56F2EA-8094-0D4C-83FC-D57625993950}"/>
              </a:ext>
            </a:extLst>
          </p:cNvPr>
          <p:cNvSpPr/>
          <p:nvPr/>
        </p:nvSpPr>
        <p:spPr>
          <a:xfrm>
            <a:off x="196562" y="5671721"/>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7" name="Ellipse 6">
            <a:extLst>
              <a:ext uri="{FF2B5EF4-FFF2-40B4-BE49-F238E27FC236}">
                <a16:creationId xmlns:a16="http://schemas.microsoft.com/office/drawing/2014/main" id="{9CE0CF55-B701-6C41-9FD3-5EAEA2CD2CCE}"/>
              </a:ext>
            </a:extLst>
          </p:cNvPr>
          <p:cNvSpPr/>
          <p:nvPr/>
        </p:nvSpPr>
        <p:spPr>
          <a:xfrm>
            <a:off x="350045" y="4600574"/>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8" name="Ellipse 7">
            <a:extLst>
              <a:ext uri="{FF2B5EF4-FFF2-40B4-BE49-F238E27FC236}">
                <a16:creationId xmlns:a16="http://schemas.microsoft.com/office/drawing/2014/main" id="{4680FBB9-7BF3-934C-944A-29086B0710CF}"/>
              </a:ext>
            </a:extLst>
          </p:cNvPr>
          <p:cNvSpPr/>
          <p:nvPr/>
        </p:nvSpPr>
        <p:spPr>
          <a:xfrm>
            <a:off x="797898" y="5414133"/>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0" name="Ellipse 9">
            <a:extLst>
              <a:ext uri="{FF2B5EF4-FFF2-40B4-BE49-F238E27FC236}">
                <a16:creationId xmlns:a16="http://schemas.microsoft.com/office/drawing/2014/main" id="{6C46A48B-5A7E-E048-AF48-26D39BCF77E7}"/>
              </a:ext>
            </a:extLst>
          </p:cNvPr>
          <p:cNvSpPr/>
          <p:nvPr/>
        </p:nvSpPr>
        <p:spPr>
          <a:xfrm>
            <a:off x="1150147" y="6023248"/>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1" name="Ellipse 10">
            <a:extLst>
              <a:ext uri="{FF2B5EF4-FFF2-40B4-BE49-F238E27FC236}">
                <a16:creationId xmlns:a16="http://schemas.microsoft.com/office/drawing/2014/main" id="{5CB95454-E8FF-6F40-94B0-AAC971991995}"/>
              </a:ext>
            </a:extLst>
          </p:cNvPr>
          <p:cNvSpPr/>
          <p:nvPr/>
        </p:nvSpPr>
        <p:spPr>
          <a:xfrm>
            <a:off x="580305" y="859689"/>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2" name="Ellipse 11">
            <a:extLst>
              <a:ext uri="{FF2B5EF4-FFF2-40B4-BE49-F238E27FC236}">
                <a16:creationId xmlns:a16="http://schemas.microsoft.com/office/drawing/2014/main" id="{842BC832-EEA0-534D-AEEA-2EDB44E0929D}"/>
              </a:ext>
            </a:extLst>
          </p:cNvPr>
          <p:cNvSpPr/>
          <p:nvPr/>
        </p:nvSpPr>
        <p:spPr>
          <a:xfrm>
            <a:off x="4691189" y="5731315"/>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3" name="Ellipse 12">
            <a:extLst>
              <a:ext uri="{FF2B5EF4-FFF2-40B4-BE49-F238E27FC236}">
                <a16:creationId xmlns:a16="http://schemas.microsoft.com/office/drawing/2014/main" id="{6B0E645A-CAFA-D940-BA08-7A4E9963A2BC}"/>
              </a:ext>
            </a:extLst>
          </p:cNvPr>
          <p:cNvSpPr/>
          <p:nvPr/>
        </p:nvSpPr>
        <p:spPr>
          <a:xfrm>
            <a:off x="4587629" y="6278664"/>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14" name="Ellipse 13">
            <a:extLst>
              <a:ext uri="{FF2B5EF4-FFF2-40B4-BE49-F238E27FC236}">
                <a16:creationId xmlns:a16="http://schemas.microsoft.com/office/drawing/2014/main" id="{3BBE45E3-5ABA-BA49-B72D-812DAE33D94D}"/>
              </a:ext>
            </a:extLst>
          </p:cNvPr>
          <p:cNvSpPr/>
          <p:nvPr/>
        </p:nvSpPr>
        <p:spPr>
          <a:xfrm>
            <a:off x="8911677" y="4608730"/>
            <a:ext cx="1573880" cy="119049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rPr>
              <a:t>Russland </a:t>
            </a:r>
          </a:p>
        </p:txBody>
      </p:sp>
      <p:sp>
        <p:nvSpPr>
          <p:cNvPr id="16" name="Ellipse 15">
            <a:extLst>
              <a:ext uri="{FF2B5EF4-FFF2-40B4-BE49-F238E27FC236}">
                <a16:creationId xmlns:a16="http://schemas.microsoft.com/office/drawing/2014/main" id="{4353E763-DD34-9745-92EF-B3CB3F53A6C7}"/>
              </a:ext>
            </a:extLst>
          </p:cNvPr>
          <p:cNvSpPr/>
          <p:nvPr/>
        </p:nvSpPr>
        <p:spPr>
          <a:xfrm>
            <a:off x="1290127" y="4512818"/>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9" name="Ellipse 18">
            <a:extLst>
              <a:ext uri="{FF2B5EF4-FFF2-40B4-BE49-F238E27FC236}">
                <a16:creationId xmlns:a16="http://schemas.microsoft.com/office/drawing/2014/main" id="{DB91F91A-48C9-544D-BEE4-8DCEC54229D5}"/>
              </a:ext>
            </a:extLst>
          </p:cNvPr>
          <p:cNvSpPr/>
          <p:nvPr/>
        </p:nvSpPr>
        <p:spPr>
          <a:xfrm>
            <a:off x="5431384" y="3732029"/>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20" name="Ellipse 19">
            <a:extLst>
              <a:ext uri="{FF2B5EF4-FFF2-40B4-BE49-F238E27FC236}">
                <a16:creationId xmlns:a16="http://schemas.microsoft.com/office/drawing/2014/main" id="{192E1DE9-AA7B-DA40-B439-22B660A3D19E}"/>
              </a:ext>
            </a:extLst>
          </p:cNvPr>
          <p:cNvSpPr/>
          <p:nvPr/>
        </p:nvSpPr>
        <p:spPr>
          <a:xfrm>
            <a:off x="4348944" y="4335543"/>
            <a:ext cx="306583" cy="289609"/>
          </a:xfrm>
          <a:prstGeom prst="ellipse">
            <a:avLst/>
          </a:prstGeom>
          <a:solidFill>
            <a:srgbClr val="0070C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25" name="Ellipse 24">
            <a:extLst>
              <a:ext uri="{FF2B5EF4-FFF2-40B4-BE49-F238E27FC236}">
                <a16:creationId xmlns:a16="http://schemas.microsoft.com/office/drawing/2014/main" id="{6869A871-A71B-EC4A-9D3C-16942E8B4A6B}"/>
              </a:ext>
            </a:extLst>
          </p:cNvPr>
          <p:cNvSpPr/>
          <p:nvPr/>
        </p:nvSpPr>
        <p:spPr>
          <a:xfrm>
            <a:off x="600542" y="6235240"/>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26" name="Ellipse 25">
            <a:extLst>
              <a:ext uri="{FF2B5EF4-FFF2-40B4-BE49-F238E27FC236}">
                <a16:creationId xmlns:a16="http://schemas.microsoft.com/office/drawing/2014/main" id="{7716DB05-B933-644C-8045-58C64F7754D1}"/>
              </a:ext>
            </a:extLst>
          </p:cNvPr>
          <p:cNvSpPr/>
          <p:nvPr/>
        </p:nvSpPr>
        <p:spPr>
          <a:xfrm>
            <a:off x="9829839" y="6285450"/>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27" name="Ellipse 26">
            <a:extLst>
              <a:ext uri="{FF2B5EF4-FFF2-40B4-BE49-F238E27FC236}">
                <a16:creationId xmlns:a16="http://schemas.microsoft.com/office/drawing/2014/main" id="{8CE865B3-231E-E045-BB55-BEA8BB9781BD}"/>
              </a:ext>
            </a:extLst>
          </p:cNvPr>
          <p:cNvSpPr/>
          <p:nvPr/>
        </p:nvSpPr>
        <p:spPr>
          <a:xfrm>
            <a:off x="7146908" y="2248384"/>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28" name="Ellipse 27">
            <a:extLst>
              <a:ext uri="{FF2B5EF4-FFF2-40B4-BE49-F238E27FC236}">
                <a16:creationId xmlns:a16="http://schemas.microsoft.com/office/drawing/2014/main" id="{16CC8978-C870-314D-BE2C-279861620031}"/>
              </a:ext>
            </a:extLst>
          </p:cNvPr>
          <p:cNvSpPr/>
          <p:nvPr/>
        </p:nvSpPr>
        <p:spPr>
          <a:xfrm>
            <a:off x="5484296" y="3036074"/>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29" name="Ellipse 28">
            <a:extLst>
              <a:ext uri="{FF2B5EF4-FFF2-40B4-BE49-F238E27FC236}">
                <a16:creationId xmlns:a16="http://schemas.microsoft.com/office/drawing/2014/main" id="{D40A4281-A158-AB46-9E8D-AFA552DFC3BC}"/>
              </a:ext>
            </a:extLst>
          </p:cNvPr>
          <p:cNvSpPr/>
          <p:nvPr/>
        </p:nvSpPr>
        <p:spPr>
          <a:xfrm>
            <a:off x="5699147" y="4613704"/>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30" name="Ellipse 29">
            <a:extLst>
              <a:ext uri="{FF2B5EF4-FFF2-40B4-BE49-F238E27FC236}">
                <a16:creationId xmlns:a16="http://schemas.microsoft.com/office/drawing/2014/main" id="{A3980762-B4D5-8945-A786-DE1058732813}"/>
              </a:ext>
            </a:extLst>
          </p:cNvPr>
          <p:cNvSpPr/>
          <p:nvPr/>
        </p:nvSpPr>
        <p:spPr>
          <a:xfrm>
            <a:off x="228601" y="3072097"/>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32" name="Ellipse 31">
            <a:extLst>
              <a:ext uri="{FF2B5EF4-FFF2-40B4-BE49-F238E27FC236}">
                <a16:creationId xmlns:a16="http://schemas.microsoft.com/office/drawing/2014/main" id="{AA8B0ED0-7AE6-DE4E-A3C2-03D6D313714D}"/>
              </a:ext>
            </a:extLst>
          </p:cNvPr>
          <p:cNvSpPr/>
          <p:nvPr/>
        </p:nvSpPr>
        <p:spPr>
          <a:xfrm>
            <a:off x="5528383" y="5375100"/>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34" name="Ellipse 33">
            <a:extLst>
              <a:ext uri="{FF2B5EF4-FFF2-40B4-BE49-F238E27FC236}">
                <a16:creationId xmlns:a16="http://schemas.microsoft.com/office/drawing/2014/main" id="{530B6FB7-5FAE-4E42-B55A-6D01EF39E552}"/>
              </a:ext>
            </a:extLst>
          </p:cNvPr>
          <p:cNvSpPr/>
          <p:nvPr/>
        </p:nvSpPr>
        <p:spPr>
          <a:xfrm>
            <a:off x="6366114" y="2813636"/>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36" name="Ellipse 35">
            <a:extLst>
              <a:ext uri="{FF2B5EF4-FFF2-40B4-BE49-F238E27FC236}">
                <a16:creationId xmlns:a16="http://schemas.microsoft.com/office/drawing/2014/main" id="{4883237F-311F-8949-9CA4-6C3F07F4C684}"/>
              </a:ext>
            </a:extLst>
          </p:cNvPr>
          <p:cNvSpPr/>
          <p:nvPr/>
        </p:nvSpPr>
        <p:spPr>
          <a:xfrm>
            <a:off x="6455711" y="3636564"/>
            <a:ext cx="306583" cy="2896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37" name="Ellipse 36">
            <a:extLst>
              <a:ext uri="{FF2B5EF4-FFF2-40B4-BE49-F238E27FC236}">
                <a16:creationId xmlns:a16="http://schemas.microsoft.com/office/drawing/2014/main" id="{1446B8DF-0CAD-B64B-B825-98B2FFF390A5}"/>
              </a:ext>
            </a:extLst>
          </p:cNvPr>
          <p:cNvSpPr/>
          <p:nvPr/>
        </p:nvSpPr>
        <p:spPr>
          <a:xfrm>
            <a:off x="5456260" y="6174940"/>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39" name="Ellipse 38">
            <a:extLst>
              <a:ext uri="{FF2B5EF4-FFF2-40B4-BE49-F238E27FC236}">
                <a16:creationId xmlns:a16="http://schemas.microsoft.com/office/drawing/2014/main" id="{A6FB79C0-A0D8-A044-852B-AB8CB24252F2}"/>
              </a:ext>
            </a:extLst>
          </p:cNvPr>
          <p:cNvSpPr/>
          <p:nvPr/>
        </p:nvSpPr>
        <p:spPr>
          <a:xfrm>
            <a:off x="11041853" y="6154052"/>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40" name="Ellipse 39">
            <a:extLst>
              <a:ext uri="{FF2B5EF4-FFF2-40B4-BE49-F238E27FC236}">
                <a16:creationId xmlns:a16="http://schemas.microsoft.com/office/drawing/2014/main" id="{E28831CE-69BE-144B-9A2F-FB00E24E7438}"/>
              </a:ext>
            </a:extLst>
          </p:cNvPr>
          <p:cNvSpPr/>
          <p:nvPr/>
        </p:nvSpPr>
        <p:spPr>
          <a:xfrm>
            <a:off x="11025187" y="5313446"/>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41" name="Ellipse 40">
            <a:extLst>
              <a:ext uri="{FF2B5EF4-FFF2-40B4-BE49-F238E27FC236}">
                <a16:creationId xmlns:a16="http://schemas.microsoft.com/office/drawing/2014/main" id="{077D1634-4E3C-E640-A835-5FBC9F942EC4}"/>
              </a:ext>
            </a:extLst>
          </p:cNvPr>
          <p:cNvSpPr/>
          <p:nvPr/>
        </p:nvSpPr>
        <p:spPr>
          <a:xfrm>
            <a:off x="538272" y="2100679"/>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44" name="Ellipse 43">
            <a:extLst>
              <a:ext uri="{FF2B5EF4-FFF2-40B4-BE49-F238E27FC236}">
                <a16:creationId xmlns:a16="http://schemas.microsoft.com/office/drawing/2014/main" id="{C60FDB90-DD00-DE4C-B461-0717CD74E525}"/>
              </a:ext>
            </a:extLst>
          </p:cNvPr>
          <p:cNvSpPr/>
          <p:nvPr/>
        </p:nvSpPr>
        <p:spPr>
          <a:xfrm>
            <a:off x="196458" y="6339929"/>
            <a:ext cx="306584" cy="2896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47" name="Ellipse 46">
            <a:extLst>
              <a:ext uri="{FF2B5EF4-FFF2-40B4-BE49-F238E27FC236}">
                <a16:creationId xmlns:a16="http://schemas.microsoft.com/office/drawing/2014/main" id="{CBA76BFA-F191-AF47-8DBB-15960BB74FF7}"/>
              </a:ext>
            </a:extLst>
          </p:cNvPr>
          <p:cNvSpPr/>
          <p:nvPr/>
        </p:nvSpPr>
        <p:spPr>
          <a:xfrm flipV="1">
            <a:off x="9192292" y="6003263"/>
            <a:ext cx="485775" cy="30157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50" name="Ellipse 49">
            <a:extLst>
              <a:ext uri="{FF2B5EF4-FFF2-40B4-BE49-F238E27FC236}">
                <a16:creationId xmlns:a16="http://schemas.microsoft.com/office/drawing/2014/main" id="{DAE0BEB9-2E9B-924B-9E65-CF800E9C4B70}"/>
              </a:ext>
            </a:extLst>
          </p:cNvPr>
          <p:cNvSpPr/>
          <p:nvPr/>
        </p:nvSpPr>
        <p:spPr>
          <a:xfrm>
            <a:off x="11620429" y="4343111"/>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51" name="Ellipse 50">
            <a:extLst>
              <a:ext uri="{FF2B5EF4-FFF2-40B4-BE49-F238E27FC236}">
                <a16:creationId xmlns:a16="http://schemas.microsoft.com/office/drawing/2014/main" id="{44770CB9-CECC-7A4A-A007-004D49CBE5D2}"/>
              </a:ext>
            </a:extLst>
          </p:cNvPr>
          <p:cNvSpPr/>
          <p:nvPr/>
        </p:nvSpPr>
        <p:spPr>
          <a:xfrm>
            <a:off x="11025187" y="1367599"/>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52" name="Ellipse 51">
            <a:extLst>
              <a:ext uri="{FF2B5EF4-FFF2-40B4-BE49-F238E27FC236}">
                <a16:creationId xmlns:a16="http://schemas.microsoft.com/office/drawing/2014/main" id="{10CAB48C-596C-1742-9D78-41DF390620BB}"/>
              </a:ext>
            </a:extLst>
          </p:cNvPr>
          <p:cNvSpPr/>
          <p:nvPr/>
        </p:nvSpPr>
        <p:spPr>
          <a:xfrm>
            <a:off x="10903838" y="4556427"/>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53" name="Ellipse 52">
            <a:extLst>
              <a:ext uri="{FF2B5EF4-FFF2-40B4-BE49-F238E27FC236}">
                <a16:creationId xmlns:a16="http://schemas.microsoft.com/office/drawing/2014/main" id="{1FAA46CE-47E0-A940-9D35-F1C088A04B5C}"/>
              </a:ext>
            </a:extLst>
          </p:cNvPr>
          <p:cNvSpPr/>
          <p:nvPr/>
        </p:nvSpPr>
        <p:spPr>
          <a:xfrm>
            <a:off x="5665250" y="2338875"/>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54" name="Ellipse 53">
            <a:extLst>
              <a:ext uri="{FF2B5EF4-FFF2-40B4-BE49-F238E27FC236}">
                <a16:creationId xmlns:a16="http://schemas.microsoft.com/office/drawing/2014/main" id="{686679C7-5C9F-3047-A76D-B1632F4174D0}"/>
              </a:ext>
            </a:extLst>
          </p:cNvPr>
          <p:cNvSpPr/>
          <p:nvPr/>
        </p:nvSpPr>
        <p:spPr>
          <a:xfrm>
            <a:off x="6276073" y="1915366"/>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55" name="Ellipse 54">
            <a:extLst>
              <a:ext uri="{FF2B5EF4-FFF2-40B4-BE49-F238E27FC236}">
                <a16:creationId xmlns:a16="http://schemas.microsoft.com/office/drawing/2014/main" id="{93C13B3F-AB8F-DF47-BCD0-1FBD4FF90CE2}"/>
              </a:ext>
            </a:extLst>
          </p:cNvPr>
          <p:cNvSpPr/>
          <p:nvPr/>
        </p:nvSpPr>
        <p:spPr>
          <a:xfrm>
            <a:off x="1485901" y="1655842"/>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56" name="Ellipse 55">
            <a:extLst>
              <a:ext uri="{FF2B5EF4-FFF2-40B4-BE49-F238E27FC236}">
                <a16:creationId xmlns:a16="http://schemas.microsoft.com/office/drawing/2014/main" id="{B85AE7EA-C783-7045-BAAA-DE4EBBC2BBE1}"/>
              </a:ext>
            </a:extLst>
          </p:cNvPr>
          <p:cNvSpPr/>
          <p:nvPr/>
        </p:nvSpPr>
        <p:spPr>
          <a:xfrm>
            <a:off x="7926559" y="1855675"/>
            <a:ext cx="3124510" cy="24480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rPr>
              <a:t>Kina</a:t>
            </a:r>
          </a:p>
        </p:txBody>
      </p:sp>
      <p:sp>
        <p:nvSpPr>
          <p:cNvPr id="45" name="Ellipse 44">
            <a:extLst>
              <a:ext uri="{FF2B5EF4-FFF2-40B4-BE49-F238E27FC236}">
                <a16:creationId xmlns:a16="http://schemas.microsoft.com/office/drawing/2014/main" id="{93904E7D-AAB9-3D43-B78B-9A1B832A3F92}"/>
              </a:ext>
            </a:extLst>
          </p:cNvPr>
          <p:cNvSpPr/>
          <p:nvPr/>
        </p:nvSpPr>
        <p:spPr>
          <a:xfrm>
            <a:off x="2789224" y="4928783"/>
            <a:ext cx="219518" cy="16994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46" name="Ellipse 45">
            <a:extLst>
              <a:ext uri="{FF2B5EF4-FFF2-40B4-BE49-F238E27FC236}">
                <a16:creationId xmlns:a16="http://schemas.microsoft.com/office/drawing/2014/main" id="{67E43513-3404-1448-AE45-5D77FE37E969}"/>
              </a:ext>
            </a:extLst>
          </p:cNvPr>
          <p:cNvSpPr/>
          <p:nvPr/>
        </p:nvSpPr>
        <p:spPr>
          <a:xfrm>
            <a:off x="1854360" y="4743161"/>
            <a:ext cx="2663690" cy="203710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b-NO" dirty="0">
                <a:solidFill>
                  <a:srgbClr val="000000"/>
                </a:solidFill>
                <a:latin typeface="Gill Sans MT" panose="020B0502020104020203"/>
              </a:rPr>
              <a:t>EU</a:t>
            </a:r>
            <a:r>
              <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rPr>
              <a:t> </a:t>
            </a:r>
          </a:p>
        </p:txBody>
      </p:sp>
      <p:sp>
        <p:nvSpPr>
          <p:cNvPr id="48" name="Ellipse 47">
            <a:extLst>
              <a:ext uri="{FF2B5EF4-FFF2-40B4-BE49-F238E27FC236}">
                <a16:creationId xmlns:a16="http://schemas.microsoft.com/office/drawing/2014/main" id="{5D4C9E5A-BE63-C942-88DE-508BB384A06F}"/>
              </a:ext>
            </a:extLst>
          </p:cNvPr>
          <p:cNvSpPr/>
          <p:nvPr/>
        </p:nvSpPr>
        <p:spPr>
          <a:xfrm>
            <a:off x="6804980" y="3731473"/>
            <a:ext cx="1250882" cy="94959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Saudi Arabia </a:t>
            </a:r>
          </a:p>
        </p:txBody>
      </p:sp>
      <p:sp>
        <p:nvSpPr>
          <p:cNvPr id="49" name="Ellipse 48">
            <a:extLst>
              <a:ext uri="{FF2B5EF4-FFF2-40B4-BE49-F238E27FC236}">
                <a16:creationId xmlns:a16="http://schemas.microsoft.com/office/drawing/2014/main" id="{EC2D9743-E31E-A84E-A49B-C44EAF7CE6A4}"/>
              </a:ext>
            </a:extLst>
          </p:cNvPr>
          <p:cNvSpPr/>
          <p:nvPr/>
        </p:nvSpPr>
        <p:spPr>
          <a:xfrm>
            <a:off x="6290994" y="4806957"/>
            <a:ext cx="2566328" cy="187854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India </a:t>
            </a:r>
          </a:p>
        </p:txBody>
      </p:sp>
      <p:sp>
        <p:nvSpPr>
          <p:cNvPr id="5" name="TekstSylinder 4">
            <a:extLst>
              <a:ext uri="{FF2B5EF4-FFF2-40B4-BE49-F238E27FC236}">
                <a16:creationId xmlns:a16="http://schemas.microsoft.com/office/drawing/2014/main" id="{625B280B-2DFE-324F-A855-5C8142243834}"/>
              </a:ext>
            </a:extLst>
          </p:cNvPr>
          <p:cNvSpPr txBox="1"/>
          <p:nvPr/>
        </p:nvSpPr>
        <p:spPr>
          <a:xfrm>
            <a:off x="4080056" y="4644452"/>
            <a:ext cx="982061" cy="338554"/>
          </a:xfrm>
          <a:prstGeom prst="rect">
            <a:avLst/>
          </a:prstGeom>
          <a:noFill/>
        </p:spPr>
        <p:txBody>
          <a:bodyPr wrap="square" rtlCol="0">
            <a:spAutoFit/>
          </a:bodyPr>
          <a:lstStyle/>
          <a:p>
            <a:r>
              <a:rPr lang="nb-NO" sz="1600" dirty="0"/>
              <a:t>(Norge) </a:t>
            </a:r>
          </a:p>
        </p:txBody>
      </p:sp>
    </p:spTree>
    <p:extLst>
      <p:ext uri="{BB962C8B-B14F-4D97-AF65-F5344CB8AC3E}">
        <p14:creationId xmlns:p14="http://schemas.microsoft.com/office/powerpoint/2010/main" val="756675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4DE9ED34-468C-184E-8D60-D9A1EF0B3136}"/>
              </a:ext>
            </a:extLst>
          </p:cNvPr>
          <p:cNvPicPr>
            <a:picLocks noChangeAspect="1"/>
          </p:cNvPicPr>
          <p:nvPr/>
        </p:nvPicPr>
        <p:blipFill>
          <a:blip r:embed="rId3"/>
          <a:stretch>
            <a:fillRect/>
          </a:stretch>
        </p:blipFill>
        <p:spPr>
          <a:xfrm>
            <a:off x="0" y="888658"/>
            <a:ext cx="12192000" cy="1131341"/>
          </a:xfrm>
          <a:prstGeom prst="rect">
            <a:avLst/>
          </a:prstGeom>
        </p:spPr>
      </p:pic>
      <p:pic>
        <p:nvPicPr>
          <p:cNvPr id="3" name="Bilde 2">
            <a:extLst>
              <a:ext uri="{FF2B5EF4-FFF2-40B4-BE49-F238E27FC236}">
                <a16:creationId xmlns:a16="http://schemas.microsoft.com/office/drawing/2014/main" id="{76A68CA1-E8CD-0D43-A0D3-5254ECD21AEE}"/>
              </a:ext>
            </a:extLst>
          </p:cNvPr>
          <p:cNvPicPr>
            <a:picLocks noChangeAspect="1"/>
          </p:cNvPicPr>
          <p:nvPr/>
        </p:nvPicPr>
        <p:blipFill>
          <a:blip r:embed="rId4"/>
          <a:stretch>
            <a:fillRect/>
          </a:stretch>
        </p:blipFill>
        <p:spPr>
          <a:xfrm>
            <a:off x="168813" y="2126615"/>
            <a:ext cx="12192000" cy="3617644"/>
          </a:xfrm>
          <a:prstGeom prst="rect">
            <a:avLst/>
          </a:prstGeom>
        </p:spPr>
      </p:pic>
      <p:sp>
        <p:nvSpPr>
          <p:cNvPr id="4" name="TekstSylinder 3">
            <a:extLst>
              <a:ext uri="{FF2B5EF4-FFF2-40B4-BE49-F238E27FC236}">
                <a16:creationId xmlns:a16="http://schemas.microsoft.com/office/drawing/2014/main" id="{6EE36258-37DB-9D48-8AF7-EBB0B6B1E65B}"/>
              </a:ext>
            </a:extLst>
          </p:cNvPr>
          <p:cNvSpPr txBox="1"/>
          <p:nvPr/>
        </p:nvSpPr>
        <p:spPr>
          <a:xfrm>
            <a:off x="965200" y="6053666"/>
            <a:ext cx="8869485" cy="276999"/>
          </a:xfrm>
          <a:prstGeom prst="rect">
            <a:avLst/>
          </a:prstGeom>
          <a:noFill/>
        </p:spPr>
        <p:txBody>
          <a:bodyPr wrap="square" rtlCol="0">
            <a:spAutoFit/>
          </a:bodyPr>
          <a:lstStyle/>
          <a:p>
            <a:r>
              <a:rPr lang="nb-NO" sz="1200" dirty="0" err="1"/>
              <a:t>https</a:t>
            </a:r>
            <a:r>
              <a:rPr lang="nb-NO" sz="1200" dirty="0"/>
              <a:t>://</a:t>
            </a:r>
            <a:r>
              <a:rPr lang="nb-NO" sz="1200" dirty="0" err="1"/>
              <a:t>www.whitehouse.gov</a:t>
            </a:r>
            <a:r>
              <a:rPr lang="nb-NO" sz="1200" dirty="0"/>
              <a:t>/</a:t>
            </a:r>
            <a:r>
              <a:rPr lang="nb-NO" sz="1200" dirty="0" err="1"/>
              <a:t>wp-content</a:t>
            </a:r>
            <a:r>
              <a:rPr lang="nb-NO" sz="1200" dirty="0"/>
              <a:t>/</a:t>
            </a:r>
            <a:r>
              <a:rPr lang="nb-NO" sz="1200" dirty="0" err="1"/>
              <a:t>uploads</a:t>
            </a:r>
            <a:r>
              <a:rPr lang="nb-NO" sz="1200" dirty="0"/>
              <a:t>/2022/10/Biden-Harris-Administrations-National-Security-Strategy-10.2022.pdf</a:t>
            </a:r>
          </a:p>
        </p:txBody>
      </p:sp>
    </p:spTree>
    <p:extLst>
      <p:ext uri="{BB962C8B-B14F-4D97-AF65-F5344CB8AC3E}">
        <p14:creationId xmlns:p14="http://schemas.microsoft.com/office/powerpoint/2010/main" val="21752038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D96A3B38-DE98-3F49-B021-3A628C349D48}"/>
              </a:ext>
            </a:extLst>
          </p:cNvPr>
          <p:cNvPicPr>
            <a:picLocks noChangeAspect="1"/>
          </p:cNvPicPr>
          <p:nvPr/>
        </p:nvPicPr>
        <p:blipFill>
          <a:blip r:embed="rId2"/>
          <a:stretch>
            <a:fillRect/>
          </a:stretch>
        </p:blipFill>
        <p:spPr>
          <a:xfrm>
            <a:off x="0" y="0"/>
            <a:ext cx="8234248" cy="5249332"/>
          </a:xfrm>
          <a:prstGeom prst="rect">
            <a:avLst/>
          </a:prstGeom>
        </p:spPr>
      </p:pic>
      <p:pic>
        <p:nvPicPr>
          <p:cNvPr id="3" name="Bilde 2">
            <a:extLst>
              <a:ext uri="{FF2B5EF4-FFF2-40B4-BE49-F238E27FC236}">
                <a16:creationId xmlns:a16="http://schemas.microsoft.com/office/drawing/2014/main" id="{39FF5373-3B57-AB4C-9B77-2C1399383166}"/>
              </a:ext>
            </a:extLst>
          </p:cNvPr>
          <p:cNvPicPr>
            <a:picLocks noChangeAspect="1"/>
          </p:cNvPicPr>
          <p:nvPr/>
        </p:nvPicPr>
        <p:blipFill>
          <a:blip r:embed="rId3"/>
          <a:stretch>
            <a:fillRect/>
          </a:stretch>
        </p:blipFill>
        <p:spPr>
          <a:xfrm>
            <a:off x="5598367" y="2554414"/>
            <a:ext cx="6412334" cy="3855715"/>
          </a:xfrm>
          <a:prstGeom prst="rect">
            <a:avLst/>
          </a:prstGeom>
        </p:spPr>
      </p:pic>
      <p:sp>
        <p:nvSpPr>
          <p:cNvPr id="4" name="TekstSylinder 3">
            <a:extLst>
              <a:ext uri="{FF2B5EF4-FFF2-40B4-BE49-F238E27FC236}">
                <a16:creationId xmlns:a16="http://schemas.microsoft.com/office/drawing/2014/main" id="{6EE49D09-2CF0-FA4B-8908-62C5C4B9F154}"/>
              </a:ext>
            </a:extLst>
          </p:cNvPr>
          <p:cNvSpPr txBox="1"/>
          <p:nvPr/>
        </p:nvSpPr>
        <p:spPr>
          <a:xfrm>
            <a:off x="709127" y="5822302"/>
            <a:ext cx="4627983" cy="646331"/>
          </a:xfrm>
          <a:prstGeom prst="rect">
            <a:avLst/>
          </a:prstGeom>
          <a:noFill/>
        </p:spPr>
        <p:txBody>
          <a:bodyPr wrap="square" rtlCol="0">
            <a:spAutoFit/>
          </a:bodyPr>
          <a:lstStyle/>
          <a:p>
            <a:r>
              <a:rPr lang="nb-NO" dirty="0" err="1"/>
              <a:t>https</a:t>
            </a:r>
            <a:r>
              <a:rPr lang="nb-NO" dirty="0"/>
              <a:t>://</a:t>
            </a:r>
            <a:r>
              <a:rPr lang="nb-NO" dirty="0" err="1"/>
              <a:t>www.bbc.com</a:t>
            </a:r>
            <a:r>
              <a:rPr lang="nb-NO" dirty="0"/>
              <a:t>/</a:t>
            </a:r>
            <a:r>
              <a:rPr lang="nb-NO" dirty="0" err="1"/>
              <a:t>news</a:t>
            </a:r>
            <a:r>
              <a:rPr lang="nb-NO" dirty="0"/>
              <a:t>/world-middle-east-65197717</a:t>
            </a:r>
          </a:p>
        </p:txBody>
      </p:sp>
    </p:spTree>
    <p:extLst>
      <p:ext uri="{BB962C8B-B14F-4D97-AF65-F5344CB8AC3E}">
        <p14:creationId xmlns:p14="http://schemas.microsoft.com/office/powerpoint/2010/main" val="3256725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5E17C27D-7A68-DA4D-89AB-F74012089B48}"/>
              </a:ext>
            </a:extLst>
          </p:cNvPr>
          <p:cNvPicPr>
            <a:picLocks noChangeAspect="1"/>
          </p:cNvPicPr>
          <p:nvPr/>
        </p:nvPicPr>
        <p:blipFill>
          <a:blip r:embed="rId2"/>
          <a:stretch>
            <a:fillRect/>
          </a:stretch>
        </p:blipFill>
        <p:spPr>
          <a:xfrm>
            <a:off x="1388079" y="804334"/>
            <a:ext cx="9415842" cy="5249332"/>
          </a:xfrm>
          <a:prstGeom prst="rect">
            <a:avLst/>
          </a:prstGeom>
        </p:spPr>
      </p:pic>
      <p:sp>
        <p:nvSpPr>
          <p:cNvPr id="3" name="TekstSylinder 2">
            <a:extLst>
              <a:ext uri="{FF2B5EF4-FFF2-40B4-BE49-F238E27FC236}">
                <a16:creationId xmlns:a16="http://schemas.microsoft.com/office/drawing/2014/main" id="{59438045-C45E-7A46-B658-4F0D83499A7C}"/>
              </a:ext>
            </a:extLst>
          </p:cNvPr>
          <p:cNvSpPr txBox="1"/>
          <p:nvPr/>
        </p:nvSpPr>
        <p:spPr>
          <a:xfrm>
            <a:off x="950793" y="6181776"/>
            <a:ext cx="9853128" cy="646331"/>
          </a:xfrm>
          <a:prstGeom prst="rect">
            <a:avLst/>
          </a:prstGeom>
          <a:noFill/>
        </p:spPr>
        <p:txBody>
          <a:bodyPr wrap="square" rtlCol="0">
            <a:spAutoFit/>
          </a:bodyPr>
          <a:lstStyle/>
          <a:p>
            <a:r>
              <a:rPr lang="nb-NO" dirty="0" err="1"/>
              <a:t>https</a:t>
            </a:r>
            <a:r>
              <a:rPr lang="nb-NO" dirty="0"/>
              <a:t>://</a:t>
            </a:r>
            <a:r>
              <a:rPr lang="nb-NO" dirty="0" err="1"/>
              <a:t>www.scmp.com</a:t>
            </a:r>
            <a:r>
              <a:rPr lang="nb-NO" dirty="0"/>
              <a:t>/</a:t>
            </a:r>
            <a:r>
              <a:rPr lang="nb-NO" dirty="0" err="1"/>
              <a:t>economy</a:t>
            </a:r>
            <a:r>
              <a:rPr lang="nb-NO" dirty="0"/>
              <a:t>/china-</a:t>
            </a:r>
            <a:r>
              <a:rPr lang="nb-NO" dirty="0" err="1"/>
              <a:t>economy</a:t>
            </a:r>
            <a:r>
              <a:rPr lang="nb-NO" dirty="0"/>
              <a:t>/</a:t>
            </a:r>
            <a:r>
              <a:rPr lang="nb-NO" dirty="0" err="1"/>
              <a:t>article</a:t>
            </a:r>
            <a:r>
              <a:rPr lang="nb-NO" dirty="0"/>
              <a:t>/3215857/chinas-yuan-makes-brazilian-inroads-de-dollarisation-reflects-cracks-us-currency-settlements</a:t>
            </a:r>
          </a:p>
        </p:txBody>
      </p:sp>
    </p:spTree>
    <p:extLst>
      <p:ext uri="{BB962C8B-B14F-4D97-AF65-F5344CB8AC3E}">
        <p14:creationId xmlns:p14="http://schemas.microsoft.com/office/powerpoint/2010/main" val="1323115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9E0988F5-AA8F-6745-8ABE-778F1C04FB70}"/>
              </a:ext>
            </a:extLst>
          </p:cNvPr>
          <p:cNvPicPr>
            <a:picLocks noChangeAspect="1"/>
          </p:cNvPicPr>
          <p:nvPr/>
        </p:nvPicPr>
        <p:blipFill>
          <a:blip r:embed="rId3"/>
          <a:stretch>
            <a:fillRect/>
          </a:stretch>
        </p:blipFill>
        <p:spPr>
          <a:xfrm>
            <a:off x="0" y="-104650"/>
            <a:ext cx="12192000" cy="3072076"/>
          </a:xfrm>
          <a:prstGeom prst="rect">
            <a:avLst/>
          </a:prstGeom>
        </p:spPr>
      </p:pic>
      <p:pic>
        <p:nvPicPr>
          <p:cNvPr id="3" name="Bilde 2">
            <a:extLst>
              <a:ext uri="{FF2B5EF4-FFF2-40B4-BE49-F238E27FC236}">
                <a16:creationId xmlns:a16="http://schemas.microsoft.com/office/drawing/2014/main" id="{6EAA7BBE-6DA4-7044-AC5B-FF0619F21940}"/>
              </a:ext>
            </a:extLst>
          </p:cNvPr>
          <p:cNvPicPr>
            <a:picLocks noChangeAspect="1"/>
          </p:cNvPicPr>
          <p:nvPr/>
        </p:nvPicPr>
        <p:blipFill>
          <a:blip r:embed="rId4"/>
          <a:stretch>
            <a:fillRect/>
          </a:stretch>
        </p:blipFill>
        <p:spPr>
          <a:xfrm>
            <a:off x="2152650" y="2634664"/>
            <a:ext cx="7886700" cy="3441700"/>
          </a:xfrm>
          <a:prstGeom prst="rect">
            <a:avLst/>
          </a:prstGeom>
        </p:spPr>
      </p:pic>
      <p:sp>
        <p:nvSpPr>
          <p:cNvPr id="4" name="TekstSylinder 3">
            <a:extLst>
              <a:ext uri="{FF2B5EF4-FFF2-40B4-BE49-F238E27FC236}">
                <a16:creationId xmlns:a16="http://schemas.microsoft.com/office/drawing/2014/main" id="{0B9C2234-1858-C049-9BD2-D20D0F2A1295}"/>
              </a:ext>
            </a:extLst>
          </p:cNvPr>
          <p:cNvSpPr txBox="1"/>
          <p:nvPr/>
        </p:nvSpPr>
        <p:spPr>
          <a:xfrm>
            <a:off x="1397000" y="6286500"/>
            <a:ext cx="10160000" cy="369332"/>
          </a:xfrm>
          <a:prstGeom prst="rect">
            <a:avLst/>
          </a:prstGeom>
          <a:noFill/>
        </p:spPr>
        <p:txBody>
          <a:bodyPr wrap="square" rtlCol="0">
            <a:spAutoFit/>
          </a:bodyPr>
          <a:lstStyle/>
          <a:p>
            <a:pPr algn="ctr"/>
            <a:r>
              <a:rPr lang="nb-NO" dirty="0" err="1"/>
              <a:t>https</a:t>
            </a:r>
            <a:r>
              <a:rPr lang="nb-NO" dirty="0"/>
              <a:t>://</a:t>
            </a:r>
            <a:r>
              <a:rPr lang="nb-NO" dirty="0" err="1"/>
              <a:t>www.politico.com</a:t>
            </a:r>
            <a:r>
              <a:rPr lang="nb-NO" dirty="0"/>
              <a:t>/</a:t>
            </a:r>
            <a:r>
              <a:rPr lang="nb-NO" dirty="0" err="1"/>
              <a:t>news</a:t>
            </a:r>
            <a:r>
              <a:rPr lang="nb-NO" dirty="0"/>
              <a:t>/2023/03/28/allies-against-china-europe-putin-xi-00089077</a:t>
            </a:r>
          </a:p>
        </p:txBody>
      </p:sp>
    </p:spTree>
    <p:extLst>
      <p:ext uri="{BB962C8B-B14F-4D97-AF65-F5344CB8AC3E}">
        <p14:creationId xmlns:p14="http://schemas.microsoft.com/office/powerpoint/2010/main" val="7082052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041AB2-A9B4-4D3F-B120-38E7860A8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334" y="804334"/>
            <a:ext cx="10583332" cy="5249332"/>
          </a:xfrm>
          <a:prstGeom prst="rect">
            <a:avLst/>
          </a:prstGeom>
          <a:solidFill>
            <a:srgbClr val="FFFFFF"/>
          </a:solidFill>
          <a:ln w="190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ilde 1">
            <a:extLst>
              <a:ext uri="{FF2B5EF4-FFF2-40B4-BE49-F238E27FC236}">
                <a16:creationId xmlns:a16="http://schemas.microsoft.com/office/drawing/2014/main" id="{344E6E9C-EA9D-1C4C-A775-EBECCE962022}"/>
              </a:ext>
            </a:extLst>
          </p:cNvPr>
          <p:cNvPicPr>
            <a:picLocks noChangeAspect="1"/>
          </p:cNvPicPr>
          <p:nvPr/>
        </p:nvPicPr>
        <p:blipFill>
          <a:blip r:embed="rId3"/>
          <a:stretch>
            <a:fillRect/>
          </a:stretch>
        </p:blipFill>
        <p:spPr>
          <a:xfrm>
            <a:off x="2452857" y="1124712"/>
            <a:ext cx="7286285" cy="4608576"/>
          </a:xfrm>
          <a:prstGeom prst="rect">
            <a:avLst/>
          </a:prstGeom>
        </p:spPr>
      </p:pic>
      <p:sp>
        <p:nvSpPr>
          <p:cNvPr id="3" name="TekstSylinder 2">
            <a:extLst>
              <a:ext uri="{FF2B5EF4-FFF2-40B4-BE49-F238E27FC236}">
                <a16:creationId xmlns:a16="http://schemas.microsoft.com/office/drawing/2014/main" id="{174E5EED-5240-E941-BEF0-FD673C189346}"/>
              </a:ext>
            </a:extLst>
          </p:cNvPr>
          <p:cNvSpPr txBox="1"/>
          <p:nvPr/>
        </p:nvSpPr>
        <p:spPr>
          <a:xfrm>
            <a:off x="1181100" y="6211669"/>
            <a:ext cx="9512299" cy="369332"/>
          </a:xfrm>
          <a:prstGeom prst="rect">
            <a:avLst/>
          </a:prstGeom>
          <a:noFill/>
        </p:spPr>
        <p:txBody>
          <a:bodyPr wrap="square" rtlCol="0">
            <a:spAutoFit/>
          </a:bodyPr>
          <a:lstStyle/>
          <a:p>
            <a:r>
              <a:rPr lang="nb-NO" dirty="0" err="1"/>
              <a:t>https</a:t>
            </a:r>
            <a:r>
              <a:rPr lang="nb-NO" dirty="0"/>
              <a:t>://</a:t>
            </a:r>
            <a:r>
              <a:rPr lang="nb-NO" dirty="0" err="1"/>
              <a:t>www.aftenposten.no</a:t>
            </a:r>
            <a:r>
              <a:rPr lang="nb-NO" dirty="0"/>
              <a:t>/</a:t>
            </a:r>
            <a:r>
              <a:rPr lang="nb-NO" dirty="0" err="1"/>
              <a:t>norge</a:t>
            </a:r>
            <a:r>
              <a:rPr lang="nb-NO" dirty="0"/>
              <a:t>/politikk/i/ve6odB/</a:t>
            </a:r>
            <a:r>
              <a:rPr lang="nb-NO" dirty="0" err="1"/>
              <a:t>stoltenberg</a:t>
            </a:r>
            <a:r>
              <a:rPr lang="nb-NO" dirty="0"/>
              <a:t>-advarer-mot-avhengighet-av-kina</a:t>
            </a:r>
          </a:p>
        </p:txBody>
      </p:sp>
    </p:spTree>
    <p:extLst>
      <p:ext uri="{BB962C8B-B14F-4D97-AF65-F5344CB8AC3E}">
        <p14:creationId xmlns:p14="http://schemas.microsoft.com/office/powerpoint/2010/main" val="12129865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2AD7556-C90D-4946-8E4E-1E79D5B3D2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2" name="Rectangle 11">
            <a:extLst>
              <a:ext uri="{FF2B5EF4-FFF2-40B4-BE49-F238E27FC236}">
                <a16:creationId xmlns:a16="http://schemas.microsoft.com/office/drawing/2014/main" id="{DBB0CC56-54B2-4AE0-87C5-296E78A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5"/>
            <a:ext cx="12192000" cy="2615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tel 1">
            <a:extLst>
              <a:ext uri="{FF2B5EF4-FFF2-40B4-BE49-F238E27FC236}">
                <a16:creationId xmlns:a16="http://schemas.microsoft.com/office/drawing/2014/main" id="{015E88F1-CE19-884D-A088-E88F4093B74A}"/>
              </a:ext>
            </a:extLst>
          </p:cNvPr>
          <p:cNvSpPr>
            <a:spLocks noGrp="1"/>
          </p:cNvSpPr>
          <p:nvPr>
            <p:ph type="title"/>
          </p:nvPr>
        </p:nvSpPr>
        <p:spPr>
          <a:xfrm>
            <a:off x="1600200" y="3418891"/>
            <a:ext cx="8991600" cy="1645920"/>
          </a:xfrm>
        </p:spPr>
        <p:txBody>
          <a:bodyPr vert="horz" lIns="274320" tIns="182880" rIns="274320" bIns="182880" rtlCol="0" anchor="ctr" anchorCtr="1">
            <a:normAutofit fontScale="90000"/>
          </a:bodyPr>
          <a:lstStyle/>
          <a:p>
            <a:r>
              <a:rPr lang="nb-NO" dirty="0"/>
              <a:t>4. Svekket økonomisk handlingsrom og demokratier under press </a:t>
            </a:r>
          </a:p>
        </p:txBody>
      </p:sp>
      <p:sp>
        <p:nvSpPr>
          <p:cNvPr id="3" name="Plassholder for tekst 2">
            <a:extLst>
              <a:ext uri="{FF2B5EF4-FFF2-40B4-BE49-F238E27FC236}">
                <a16:creationId xmlns:a16="http://schemas.microsoft.com/office/drawing/2014/main" id="{7EB06DA4-CFEF-F547-849C-DE2213998890}"/>
              </a:ext>
            </a:extLst>
          </p:cNvPr>
          <p:cNvSpPr>
            <a:spLocks noGrp="1"/>
          </p:cNvSpPr>
          <p:nvPr>
            <p:ph type="body" idx="1"/>
          </p:nvPr>
        </p:nvSpPr>
        <p:spPr>
          <a:xfrm>
            <a:off x="2695194" y="5384691"/>
            <a:ext cx="6801612" cy="736976"/>
          </a:xfrm>
        </p:spPr>
        <p:txBody>
          <a:bodyPr vert="horz" lIns="91440" tIns="45720" rIns="91440" bIns="45720" rtlCol="0">
            <a:normAutofit/>
          </a:bodyPr>
          <a:lstStyle/>
          <a:p>
            <a:pPr algn="ctr"/>
            <a:endParaRPr lang="en-US" sz="2000" kern="1200" dirty="0">
              <a:solidFill>
                <a:srgbClr val="FFFFFF"/>
              </a:solidFill>
              <a:latin typeface="+mn-lt"/>
              <a:ea typeface="+mn-ea"/>
              <a:cs typeface="+mn-cs"/>
            </a:endParaRPr>
          </a:p>
        </p:txBody>
      </p:sp>
      <p:pic>
        <p:nvPicPr>
          <p:cNvPr id="7" name="Graphic 6" descr="Flyvende penger kontur">
            <a:extLst>
              <a:ext uri="{FF2B5EF4-FFF2-40B4-BE49-F238E27FC236}">
                <a16:creationId xmlns:a16="http://schemas.microsoft.com/office/drawing/2014/main" id="{90DCAB8C-4CB6-65F5-8C0F-93554433389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867820" y="640079"/>
            <a:ext cx="2456360" cy="2456360"/>
          </a:xfrm>
          <a:prstGeom prst="rect">
            <a:avLst/>
          </a:prstGeom>
        </p:spPr>
      </p:pic>
    </p:spTree>
    <p:extLst>
      <p:ext uri="{BB962C8B-B14F-4D97-AF65-F5344CB8AC3E}">
        <p14:creationId xmlns:p14="http://schemas.microsoft.com/office/powerpoint/2010/main" val="2880396127"/>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D3A4E0-C908-4EA9-ABDF-E82AD6BDE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B34A227-91CA-D44B-A46F-7DA0B37B23EE}"/>
              </a:ext>
            </a:extLst>
          </p:cNvPr>
          <p:cNvSpPr>
            <a:spLocks noGrp="1"/>
          </p:cNvSpPr>
          <p:nvPr>
            <p:ph type="title"/>
          </p:nvPr>
        </p:nvSpPr>
        <p:spPr>
          <a:xfrm>
            <a:off x="1426633" y="2397190"/>
            <a:ext cx="9745133" cy="1692771"/>
          </a:xfrm>
        </p:spPr>
        <p:txBody>
          <a:bodyPr vert="horz" lIns="274320" tIns="182880" rIns="274320" bIns="182880" rtlCol="0" anchor="ctr" anchorCtr="1">
            <a:noAutofit/>
          </a:bodyPr>
          <a:lstStyle/>
          <a:p>
            <a:r>
              <a:rPr lang="en-US" sz="3200" kern="1200" cap="all" spc="200" baseline="0" dirty="0">
                <a:solidFill>
                  <a:srgbClr val="262626"/>
                </a:solidFill>
                <a:latin typeface="+mj-lt"/>
                <a:ea typeface="+mj-ea"/>
                <a:cs typeface="+mj-cs"/>
              </a:rPr>
              <a:t>Krigen i </a:t>
            </a:r>
            <a:r>
              <a:rPr lang="en-US" sz="3200" kern="1200" cap="all" spc="200" baseline="0" dirty="0" err="1">
                <a:solidFill>
                  <a:srgbClr val="262626"/>
                </a:solidFill>
                <a:latin typeface="+mj-lt"/>
                <a:ea typeface="+mj-ea"/>
                <a:cs typeface="+mj-cs"/>
              </a:rPr>
              <a:t>Ukraina</a:t>
            </a:r>
            <a:r>
              <a:rPr lang="en-US" sz="3200" kern="1200" cap="all" spc="200" baseline="0" dirty="0">
                <a:solidFill>
                  <a:srgbClr val="262626"/>
                </a:solidFill>
                <a:latin typeface="+mj-lt"/>
                <a:ea typeface="+mj-ea"/>
                <a:cs typeface="+mj-cs"/>
              </a:rPr>
              <a:t> </a:t>
            </a:r>
            <a:r>
              <a:rPr lang="en-US" sz="3200" dirty="0" err="1"/>
              <a:t>som</a:t>
            </a:r>
            <a:r>
              <a:rPr lang="en-US" sz="3200" kern="1200" cap="all" spc="200" baseline="0" dirty="0">
                <a:solidFill>
                  <a:srgbClr val="262626"/>
                </a:solidFill>
                <a:latin typeface="+mj-lt"/>
                <a:ea typeface="+mj-ea"/>
                <a:cs typeface="+mj-cs"/>
              </a:rPr>
              <a:t> en akselerator for </a:t>
            </a:r>
            <a:r>
              <a:rPr lang="en-US" sz="3200" kern="1200" cap="all" spc="200" baseline="0" dirty="0" err="1">
                <a:solidFill>
                  <a:srgbClr val="262626"/>
                </a:solidFill>
                <a:latin typeface="+mj-lt"/>
                <a:ea typeface="+mj-ea"/>
                <a:cs typeface="+mj-cs"/>
              </a:rPr>
              <a:t>politisk</a:t>
            </a:r>
            <a:r>
              <a:rPr lang="en-US" sz="3200" kern="1200" cap="all" spc="200" baseline="0" dirty="0">
                <a:solidFill>
                  <a:srgbClr val="262626"/>
                </a:solidFill>
                <a:latin typeface="+mj-lt"/>
                <a:ea typeface="+mj-ea"/>
                <a:cs typeface="+mj-cs"/>
              </a:rPr>
              <a:t> </a:t>
            </a:r>
            <a:r>
              <a:rPr lang="en-US" sz="3200" kern="1200" cap="all" spc="200" baseline="0" dirty="0" err="1">
                <a:solidFill>
                  <a:srgbClr val="262626"/>
                </a:solidFill>
                <a:latin typeface="+mj-lt"/>
                <a:ea typeface="+mj-ea"/>
                <a:cs typeface="+mj-cs"/>
              </a:rPr>
              <a:t>og</a:t>
            </a:r>
            <a:r>
              <a:rPr lang="en-US" sz="3200" kern="1200" cap="all" spc="200" baseline="0" dirty="0">
                <a:solidFill>
                  <a:srgbClr val="262626"/>
                </a:solidFill>
                <a:latin typeface="+mj-lt"/>
                <a:ea typeface="+mj-ea"/>
                <a:cs typeface="+mj-cs"/>
              </a:rPr>
              <a:t> </a:t>
            </a:r>
            <a:r>
              <a:rPr lang="en-US" sz="3200" kern="1200" cap="all" spc="200" baseline="0" dirty="0" err="1">
                <a:solidFill>
                  <a:srgbClr val="262626"/>
                </a:solidFill>
                <a:latin typeface="+mj-lt"/>
                <a:ea typeface="+mj-ea"/>
                <a:cs typeface="+mj-cs"/>
              </a:rPr>
              <a:t>økonomisk</a:t>
            </a:r>
            <a:r>
              <a:rPr lang="en-US" sz="3200" kern="1200" cap="all" spc="200" baseline="0" dirty="0">
                <a:solidFill>
                  <a:srgbClr val="262626"/>
                </a:solidFill>
                <a:latin typeface="+mj-lt"/>
                <a:ea typeface="+mj-ea"/>
                <a:cs typeface="+mj-cs"/>
              </a:rPr>
              <a:t> </a:t>
            </a:r>
            <a:r>
              <a:rPr lang="en-US" sz="3200" kern="1200" cap="all" spc="200" baseline="0" dirty="0" err="1">
                <a:solidFill>
                  <a:srgbClr val="262626"/>
                </a:solidFill>
                <a:latin typeface="+mj-lt"/>
                <a:ea typeface="+mj-ea"/>
                <a:cs typeface="+mj-cs"/>
              </a:rPr>
              <a:t>uro</a:t>
            </a:r>
            <a:r>
              <a:rPr lang="en-US" sz="3200" kern="1200" cap="all" spc="200" baseline="0" dirty="0">
                <a:solidFill>
                  <a:srgbClr val="262626"/>
                </a:solidFill>
                <a:latin typeface="+mj-lt"/>
                <a:ea typeface="+mj-ea"/>
                <a:cs typeface="+mj-cs"/>
              </a:rPr>
              <a:t> </a:t>
            </a:r>
          </a:p>
        </p:txBody>
      </p:sp>
      <p:sp>
        <p:nvSpPr>
          <p:cNvPr id="3" name="Plassholder for tekst 2">
            <a:extLst>
              <a:ext uri="{FF2B5EF4-FFF2-40B4-BE49-F238E27FC236}">
                <a16:creationId xmlns:a16="http://schemas.microsoft.com/office/drawing/2014/main" id="{9F3DCA58-3A97-6046-8938-ED97BDA11D5E}"/>
              </a:ext>
            </a:extLst>
          </p:cNvPr>
          <p:cNvSpPr>
            <a:spLocks noGrp="1"/>
          </p:cNvSpPr>
          <p:nvPr>
            <p:ph type="body" idx="1"/>
          </p:nvPr>
        </p:nvSpPr>
        <p:spPr>
          <a:xfrm>
            <a:off x="6579220" y="5374888"/>
            <a:ext cx="3995955" cy="758282"/>
          </a:xfrm>
        </p:spPr>
        <p:txBody>
          <a:bodyPr vert="horz" lIns="91440" tIns="45720" rIns="91440" bIns="45720" rtlCol="0">
            <a:normAutofit/>
          </a:bodyPr>
          <a:lstStyle/>
          <a:p>
            <a:pPr algn="r"/>
            <a:endParaRPr lang="en-US">
              <a:solidFill>
                <a:schemeClr val="bg1"/>
              </a:solidFill>
            </a:endParaRPr>
          </a:p>
        </p:txBody>
      </p:sp>
    </p:spTree>
    <p:extLst>
      <p:ext uri="{BB962C8B-B14F-4D97-AF65-F5344CB8AC3E}">
        <p14:creationId xmlns:p14="http://schemas.microsoft.com/office/powerpoint/2010/main" val="5422407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A20A64-DC33-F049-8360-83D088E97510}"/>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sz="1800" dirty="0" err="1"/>
              <a:t>Politiske</a:t>
            </a:r>
            <a:r>
              <a:rPr lang="en-US" sz="1800" dirty="0"/>
              <a:t> </a:t>
            </a:r>
            <a:r>
              <a:rPr lang="en-US" sz="1800" dirty="0" err="1"/>
              <a:t>kriser</a:t>
            </a:r>
            <a:r>
              <a:rPr lang="en-US" sz="1800" dirty="0"/>
              <a:t> </a:t>
            </a:r>
            <a:r>
              <a:rPr lang="en-US" sz="1800" dirty="0" err="1"/>
              <a:t>virker</a:t>
            </a:r>
            <a:r>
              <a:rPr lang="en-US" sz="1800" dirty="0"/>
              <a:t> </a:t>
            </a:r>
            <a:r>
              <a:rPr lang="en-US" sz="1800" dirty="0" err="1"/>
              <a:t>å</a:t>
            </a:r>
            <a:r>
              <a:rPr lang="en-US" sz="1800" dirty="0"/>
              <a:t> </a:t>
            </a:r>
            <a:r>
              <a:rPr lang="en-US" sz="1800" dirty="0" err="1"/>
              <a:t>gå</a:t>
            </a:r>
            <a:r>
              <a:rPr lang="en-US" sz="1800" dirty="0"/>
              <a:t> </a:t>
            </a:r>
            <a:r>
              <a:rPr lang="en-US" sz="1800" dirty="0" err="1"/>
              <a:t>fortere</a:t>
            </a:r>
            <a:r>
              <a:rPr lang="en-US" sz="1800" dirty="0"/>
              <a:t> </a:t>
            </a:r>
            <a:r>
              <a:rPr lang="en-US" sz="1800" dirty="0" err="1"/>
              <a:t>i</a:t>
            </a:r>
            <a:r>
              <a:rPr lang="en-US" sz="1800" dirty="0"/>
              <a:t> </a:t>
            </a:r>
            <a:r>
              <a:rPr lang="en-US" sz="1800" dirty="0" err="1"/>
              <a:t>denne</a:t>
            </a:r>
            <a:r>
              <a:rPr lang="en-US" sz="1800" dirty="0"/>
              <a:t> </a:t>
            </a:r>
            <a:r>
              <a:rPr lang="en-US" sz="1800" dirty="0" err="1"/>
              <a:t>ustabile</a:t>
            </a:r>
            <a:r>
              <a:rPr lang="en-US" sz="1800" dirty="0"/>
              <a:t> </a:t>
            </a:r>
            <a:r>
              <a:rPr lang="en-US" sz="1800" dirty="0" err="1"/>
              <a:t>tidsalderen</a:t>
            </a:r>
            <a:r>
              <a:rPr lang="en-US" sz="1800" dirty="0"/>
              <a:t> </a:t>
            </a:r>
          </a:p>
        </p:txBody>
      </p:sp>
      <p:pic>
        <p:nvPicPr>
          <p:cNvPr id="5" name="Bilde 4">
            <a:extLst>
              <a:ext uri="{FF2B5EF4-FFF2-40B4-BE49-F238E27FC236}">
                <a16:creationId xmlns:a16="http://schemas.microsoft.com/office/drawing/2014/main" id="{EA73A983-6007-9C49-9F70-5C88F5D10285}"/>
              </a:ext>
            </a:extLst>
          </p:cNvPr>
          <p:cNvPicPr>
            <a:picLocks noChangeAspect="1"/>
          </p:cNvPicPr>
          <p:nvPr/>
        </p:nvPicPr>
        <p:blipFill>
          <a:blip r:embed="rId2"/>
          <a:stretch>
            <a:fillRect/>
          </a:stretch>
        </p:blipFill>
        <p:spPr>
          <a:xfrm>
            <a:off x="5294376" y="1058042"/>
            <a:ext cx="6257544" cy="4427210"/>
          </a:xfrm>
          <a:prstGeom prst="rect">
            <a:avLst/>
          </a:prstGeom>
        </p:spPr>
      </p:pic>
      <p:sp>
        <p:nvSpPr>
          <p:cNvPr id="6" name="TekstSylinder 5">
            <a:extLst>
              <a:ext uri="{FF2B5EF4-FFF2-40B4-BE49-F238E27FC236}">
                <a16:creationId xmlns:a16="http://schemas.microsoft.com/office/drawing/2014/main" id="{8C44D777-D50A-954D-BD55-B7F4F42D0889}"/>
              </a:ext>
            </a:extLst>
          </p:cNvPr>
          <p:cNvSpPr txBox="1"/>
          <p:nvPr/>
        </p:nvSpPr>
        <p:spPr>
          <a:xfrm>
            <a:off x="1828800" y="6304003"/>
            <a:ext cx="10027920" cy="369332"/>
          </a:xfrm>
          <a:prstGeom prst="rect">
            <a:avLst/>
          </a:prstGeom>
          <a:noFill/>
        </p:spPr>
        <p:txBody>
          <a:bodyPr wrap="square" rtlCol="0">
            <a:spAutoFit/>
          </a:bodyPr>
          <a:lstStyle/>
          <a:p>
            <a:r>
              <a:rPr lang="nb-NO" dirty="0" err="1"/>
              <a:t>https</a:t>
            </a:r>
            <a:r>
              <a:rPr lang="nb-NO" dirty="0"/>
              <a:t>://</a:t>
            </a:r>
            <a:r>
              <a:rPr lang="nb-NO" dirty="0" err="1"/>
              <a:t>www.washingtonpost.com</a:t>
            </a:r>
            <a:r>
              <a:rPr lang="nb-NO" dirty="0"/>
              <a:t>/</a:t>
            </a:r>
            <a:r>
              <a:rPr lang="nb-NO" dirty="0" err="1"/>
              <a:t>world</a:t>
            </a:r>
            <a:r>
              <a:rPr lang="nb-NO" dirty="0"/>
              <a:t>/2022/10/20/</a:t>
            </a:r>
            <a:r>
              <a:rPr lang="nb-NO" dirty="0" err="1"/>
              <a:t>liz</a:t>
            </a:r>
            <a:r>
              <a:rPr lang="nb-NO" dirty="0"/>
              <a:t>-</a:t>
            </a:r>
            <a:r>
              <a:rPr lang="nb-NO" dirty="0" err="1"/>
              <a:t>truss</a:t>
            </a:r>
            <a:r>
              <a:rPr lang="nb-NO" dirty="0"/>
              <a:t>-</a:t>
            </a:r>
            <a:r>
              <a:rPr lang="nb-NO" dirty="0" err="1"/>
              <a:t>shortest</a:t>
            </a:r>
            <a:r>
              <a:rPr lang="nb-NO" dirty="0"/>
              <a:t>-prime-minister-</a:t>
            </a:r>
            <a:r>
              <a:rPr lang="nb-NO" dirty="0" err="1"/>
              <a:t>uk</a:t>
            </a:r>
            <a:r>
              <a:rPr lang="nb-NO" dirty="0"/>
              <a:t>/</a:t>
            </a:r>
          </a:p>
        </p:txBody>
      </p:sp>
    </p:spTree>
    <p:extLst>
      <p:ext uri="{BB962C8B-B14F-4D97-AF65-F5344CB8AC3E}">
        <p14:creationId xmlns:p14="http://schemas.microsoft.com/office/powerpoint/2010/main" val="8107211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041AB2-A9B4-4D3F-B120-38E7860A8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334" y="804334"/>
            <a:ext cx="10583332" cy="5249332"/>
          </a:xfrm>
          <a:prstGeom prst="rect">
            <a:avLst/>
          </a:prstGeom>
          <a:solidFill>
            <a:srgbClr val="FFFFFF"/>
          </a:solidFill>
          <a:ln w="190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ilde 1">
            <a:extLst>
              <a:ext uri="{FF2B5EF4-FFF2-40B4-BE49-F238E27FC236}">
                <a16:creationId xmlns:a16="http://schemas.microsoft.com/office/drawing/2014/main" id="{75611A27-EF42-C244-87A1-EBE187CFEAAD}"/>
              </a:ext>
            </a:extLst>
          </p:cNvPr>
          <p:cNvPicPr>
            <a:picLocks noChangeAspect="1"/>
          </p:cNvPicPr>
          <p:nvPr/>
        </p:nvPicPr>
        <p:blipFill>
          <a:blip r:embed="rId3"/>
          <a:stretch>
            <a:fillRect/>
          </a:stretch>
        </p:blipFill>
        <p:spPr>
          <a:xfrm>
            <a:off x="2271456" y="1124712"/>
            <a:ext cx="7649088" cy="4608576"/>
          </a:xfrm>
          <a:prstGeom prst="rect">
            <a:avLst/>
          </a:prstGeom>
        </p:spPr>
      </p:pic>
      <p:sp>
        <p:nvSpPr>
          <p:cNvPr id="3" name="TekstSylinder 2">
            <a:extLst>
              <a:ext uri="{FF2B5EF4-FFF2-40B4-BE49-F238E27FC236}">
                <a16:creationId xmlns:a16="http://schemas.microsoft.com/office/drawing/2014/main" id="{CD153BB3-AC56-8A4C-9AB9-A371569D2DD6}"/>
              </a:ext>
            </a:extLst>
          </p:cNvPr>
          <p:cNvSpPr txBox="1"/>
          <p:nvPr/>
        </p:nvSpPr>
        <p:spPr>
          <a:xfrm>
            <a:off x="0" y="6286500"/>
            <a:ext cx="11836400" cy="307777"/>
          </a:xfrm>
          <a:prstGeom prst="rect">
            <a:avLst/>
          </a:prstGeom>
          <a:noFill/>
        </p:spPr>
        <p:txBody>
          <a:bodyPr wrap="square" rtlCol="0">
            <a:spAutoFit/>
          </a:bodyPr>
          <a:lstStyle/>
          <a:p>
            <a:r>
              <a:rPr lang="nb-NO" sz="1400" dirty="0" err="1"/>
              <a:t>https</a:t>
            </a:r>
            <a:r>
              <a:rPr lang="nb-NO" sz="1400" dirty="0"/>
              <a:t>://</a:t>
            </a:r>
            <a:r>
              <a:rPr lang="nb-NO" sz="1400" dirty="0" err="1"/>
              <a:t>www.nrk.no</a:t>
            </a:r>
            <a:r>
              <a:rPr lang="nb-NO" sz="1400" dirty="0"/>
              <a:t>/</a:t>
            </a:r>
            <a:r>
              <a:rPr lang="nb-NO" sz="1400" dirty="0" err="1"/>
              <a:t>trondelag</a:t>
            </a:r>
            <a:r>
              <a:rPr lang="nb-NO" sz="1400" dirty="0"/>
              <a:t>/helseminister-ingvild-kjerkol-_ap_-ber-sykehusene-stramme-inn-vikarbruken-1.16259660</a:t>
            </a:r>
          </a:p>
        </p:txBody>
      </p:sp>
    </p:spTree>
    <p:extLst>
      <p:ext uri="{BB962C8B-B14F-4D97-AF65-F5344CB8AC3E}">
        <p14:creationId xmlns:p14="http://schemas.microsoft.com/office/powerpoint/2010/main" val="15759976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041AB2-A9B4-4D3F-B120-38E7860A8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334" y="804334"/>
            <a:ext cx="10583332" cy="5249332"/>
          </a:xfrm>
          <a:prstGeom prst="rect">
            <a:avLst/>
          </a:prstGeom>
          <a:solidFill>
            <a:srgbClr val="FFFFFF"/>
          </a:solidFill>
          <a:ln w="190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ilde 1">
            <a:extLst>
              <a:ext uri="{FF2B5EF4-FFF2-40B4-BE49-F238E27FC236}">
                <a16:creationId xmlns:a16="http://schemas.microsoft.com/office/drawing/2014/main" id="{A6028DDC-E739-8B47-9ABA-42E2D8433D60}"/>
              </a:ext>
            </a:extLst>
          </p:cNvPr>
          <p:cNvPicPr>
            <a:picLocks noChangeAspect="1"/>
          </p:cNvPicPr>
          <p:nvPr/>
        </p:nvPicPr>
        <p:blipFill>
          <a:blip r:embed="rId3"/>
          <a:stretch>
            <a:fillRect/>
          </a:stretch>
        </p:blipFill>
        <p:spPr>
          <a:xfrm>
            <a:off x="3083858" y="1124712"/>
            <a:ext cx="6024283" cy="4608576"/>
          </a:xfrm>
          <a:prstGeom prst="rect">
            <a:avLst/>
          </a:prstGeom>
        </p:spPr>
      </p:pic>
      <p:sp>
        <p:nvSpPr>
          <p:cNvPr id="3" name="TekstSylinder 2">
            <a:extLst>
              <a:ext uri="{FF2B5EF4-FFF2-40B4-BE49-F238E27FC236}">
                <a16:creationId xmlns:a16="http://schemas.microsoft.com/office/drawing/2014/main" id="{FE76D71D-F490-FC4B-9B79-8C84217FC7DC}"/>
              </a:ext>
            </a:extLst>
          </p:cNvPr>
          <p:cNvSpPr txBox="1"/>
          <p:nvPr/>
        </p:nvSpPr>
        <p:spPr>
          <a:xfrm>
            <a:off x="804334" y="6220155"/>
            <a:ext cx="10290875" cy="307777"/>
          </a:xfrm>
          <a:prstGeom prst="rect">
            <a:avLst/>
          </a:prstGeom>
          <a:noFill/>
        </p:spPr>
        <p:txBody>
          <a:bodyPr wrap="square" rtlCol="0">
            <a:spAutoFit/>
          </a:bodyPr>
          <a:lstStyle/>
          <a:p>
            <a:r>
              <a:rPr lang="nb-NO" sz="1400" dirty="0" err="1"/>
              <a:t>https</a:t>
            </a:r>
            <a:r>
              <a:rPr lang="nb-NO" sz="1400" dirty="0"/>
              <a:t>://</a:t>
            </a:r>
            <a:r>
              <a:rPr lang="nb-NO" sz="1400" dirty="0" err="1"/>
              <a:t>www.theguardian.com</a:t>
            </a:r>
            <a:r>
              <a:rPr lang="nb-NO" sz="1400" dirty="0"/>
              <a:t>/</a:t>
            </a:r>
            <a:r>
              <a:rPr lang="nb-NO" sz="1400" dirty="0" err="1"/>
              <a:t>technology</a:t>
            </a:r>
            <a:r>
              <a:rPr lang="nb-NO" sz="1400" dirty="0"/>
              <a:t>/2023/</a:t>
            </a:r>
            <a:r>
              <a:rPr lang="nb-NO" sz="1400" dirty="0" err="1"/>
              <a:t>feb</a:t>
            </a:r>
            <a:r>
              <a:rPr lang="nb-NO" sz="1400" dirty="0"/>
              <a:t>/18/the-ai-industrial-revolution-puts-middle-class-workers-under-threat-this-time</a:t>
            </a:r>
          </a:p>
        </p:txBody>
      </p:sp>
    </p:spTree>
    <p:extLst>
      <p:ext uri="{BB962C8B-B14F-4D97-AF65-F5344CB8AC3E}">
        <p14:creationId xmlns:p14="http://schemas.microsoft.com/office/powerpoint/2010/main" val="308770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En illustrasjon av flygende papir plan">
            <a:extLst>
              <a:ext uri="{FF2B5EF4-FFF2-40B4-BE49-F238E27FC236}">
                <a16:creationId xmlns:a16="http://schemas.microsoft.com/office/drawing/2014/main" id="{42B2690B-5486-B3CF-0BC1-AB5BE46FFA95}"/>
              </a:ext>
            </a:extLst>
          </p:cNvPr>
          <p:cNvPicPr>
            <a:picLocks noChangeAspect="1"/>
          </p:cNvPicPr>
          <p:nvPr/>
        </p:nvPicPr>
        <p:blipFill rotWithShape="1">
          <a:blip r:embed="rId3"/>
          <a:srcRect l="3583" t="17272" r="1" b="3554"/>
          <a:stretch/>
        </p:blipFill>
        <p:spPr>
          <a:xfrm>
            <a:off x="20" y="10"/>
            <a:ext cx="12191980" cy="6857990"/>
          </a:xfrm>
          <a:prstGeom prst="rect">
            <a:avLst/>
          </a:prstGeom>
        </p:spPr>
      </p:pic>
      <p:sp>
        <p:nvSpPr>
          <p:cNvPr id="2" name="Tittel 1">
            <a:extLst>
              <a:ext uri="{FF2B5EF4-FFF2-40B4-BE49-F238E27FC236}">
                <a16:creationId xmlns:a16="http://schemas.microsoft.com/office/drawing/2014/main" id="{5A553E84-F5E5-0947-9626-943F14442398}"/>
              </a:ext>
            </a:extLst>
          </p:cNvPr>
          <p:cNvSpPr>
            <a:spLocks noGrp="1"/>
          </p:cNvSpPr>
          <p:nvPr>
            <p:ph type="title"/>
          </p:nvPr>
        </p:nvSpPr>
        <p:spPr>
          <a:xfrm>
            <a:off x="834511" y="975039"/>
            <a:ext cx="2286000" cy="2286000"/>
          </a:xfrm>
          <a:prstGeom prst="flowChartDocument">
            <a:avLst/>
          </a:prstGeom>
          <a:solidFill>
            <a:srgbClr val="000000">
              <a:alpha val="75000"/>
            </a:srgbClr>
          </a:solidFill>
          <a:ln>
            <a:noFill/>
          </a:ln>
        </p:spPr>
        <p:txBody>
          <a:bodyPr vert="horz" lIns="182880" tIns="182880" rIns="182880" bIns="182880" rtlCol="0" anchor="ctr">
            <a:normAutofit/>
          </a:bodyPr>
          <a:lstStyle/>
          <a:p>
            <a:r>
              <a:rPr lang="en-US" sz="1600" kern="1200" cap="all" spc="200" baseline="0">
                <a:solidFill>
                  <a:srgbClr val="FFFFFF"/>
                </a:solidFill>
                <a:latin typeface="+mj-lt"/>
                <a:ea typeface="+mj-ea"/>
                <a:cs typeface="+mj-cs"/>
              </a:rPr>
              <a:t>2020 = «Mulighetenes tiår»</a:t>
            </a:r>
          </a:p>
        </p:txBody>
      </p:sp>
      <p:sp>
        <p:nvSpPr>
          <p:cNvPr id="10" name="Flowchart: Document 9">
            <a:extLst>
              <a:ext uri="{FF2B5EF4-FFF2-40B4-BE49-F238E27FC236}">
                <a16:creationId xmlns:a16="http://schemas.microsoft.com/office/drawing/2014/main" id="{0AD84CCE-B61B-45FD-8942-77C9130522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19" y="810447"/>
            <a:ext cx="2615184" cy="2615184"/>
          </a:xfrm>
          <a:prstGeom prst="flowChartDocument">
            <a:avLst/>
          </a:prstGeom>
          <a:noFill/>
          <a:ln w="317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66486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9A4D64-4578-814F-8396-77A43D403EAC}"/>
              </a:ext>
            </a:extLst>
          </p:cNvPr>
          <p:cNvSpPr>
            <a:spLocks noGrp="1"/>
          </p:cNvSpPr>
          <p:nvPr>
            <p:ph type="title"/>
          </p:nvPr>
        </p:nvSpPr>
        <p:spPr>
          <a:xfrm>
            <a:off x="2231136" y="378905"/>
            <a:ext cx="7729728" cy="1188720"/>
          </a:xfrm>
        </p:spPr>
        <p:txBody>
          <a:bodyPr/>
          <a:lstStyle/>
          <a:p>
            <a:r>
              <a:rPr lang="nb-NO" dirty="0"/>
              <a:t>Norge i en urolig tid </a:t>
            </a:r>
          </a:p>
        </p:txBody>
      </p:sp>
      <p:sp>
        <p:nvSpPr>
          <p:cNvPr id="3" name="Ellipse 2">
            <a:extLst>
              <a:ext uri="{FF2B5EF4-FFF2-40B4-BE49-F238E27FC236}">
                <a16:creationId xmlns:a16="http://schemas.microsoft.com/office/drawing/2014/main" id="{13974152-F6F0-2F43-8665-DAA5A86C3588}"/>
              </a:ext>
            </a:extLst>
          </p:cNvPr>
          <p:cNvSpPr/>
          <p:nvPr/>
        </p:nvSpPr>
        <p:spPr>
          <a:xfrm>
            <a:off x="1485901" y="1868146"/>
            <a:ext cx="3689756" cy="24480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rPr>
              <a:t>USA</a:t>
            </a:r>
          </a:p>
        </p:txBody>
      </p:sp>
      <p:sp>
        <p:nvSpPr>
          <p:cNvPr id="4" name="Ellipse 3">
            <a:extLst>
              <a:ext uri="{FF2B5EF4-FFF2-40B4-BE49-F238E27FC236}">
                <a16:creationId xmlns:a16="http://schemas.microsoft.com/office/drawing/2014/main" id="{90F1618A-BB21-1A43-A188-BFAC3E324CB5}"/>
              </a:ext>
            </a:extLst>
          </p:cNvPr>
          <p:cNvSpPr/>
          <p:nvPr/>
        </p:nvSpPr>
        <p:spPr>
          <a:xfrm>
            <a:off x="385763" y="3886200"/>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6" name="Ellipse 5">
            <a:extLst>
              <a:ext uri="{FF2B5EF4-FFF2-40B4-BE49-F238E27FC236}">
                <a16:creationId xmlns:a16="http://schemas.microsoft.com/office/drawing/2014/main" id="{8A56F2EA-8094-0D4C-83FC-D57625993950}"/>
              </a:ext>
            </a:extLst>
          </p:cNvPr>
          <p:cNvSpPr/>
          <p:nvPr/>
        </p:nvSpPr>
        <p:spPr>
          <a:xfrm>
            <a:off x="196562" y="5671721"/>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7" name="Ellipse 6">
            <a:extLst>
              <a:ext uri="{FF2B5EF4-FFF2-40B4-BE49-F238E27FC236}">
                <a16:creationId xmlns:a16="http://schemas.microsoft.com/office/drawing/2014/main" id="{9CE0CF55-B701-6C41-9FD3-5EAEA2CD2CCE}"/>
              </a:ext>
            </a:extLst>
          </p:cNvPr>
          <p:cNvSpPr/>
          <p:nvPr/>
        </p:nvSpPr>
        <p:spPr>
          <a:xfrm>
            <a:off x="350045" y="4600574"/>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8" name="Ellipse 7">
            <a:extLst>
              <a:ext uri="{FF2B5EF4-FFF2-40B4-BE49-F238E27FC236}">
                <a16:creationId xmlns:a16="http://schemas.microsoft.com/office/drawing/2014/main" id="{4680FBB9-7BF3-934C-944A-29086B0710CF}"/>
              </a:ext>
            </a:extLst>
          </p:cNvPr>
          <p:cNvSpPr/>
          <p:nvPr/>
        </p:nvSpPr>
        <p:spPr>
          <a:xfrm>
            <a:off x="797898" y="5414133"/>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0" name="Ellipse 9">
            <a:extLst>
              <a:ext uri="{FF2B5EF4-FFF2-40B4-BE49-F238E27FC236}">
                <a16:creationId xmlns:a16="http://schemas.microsoft.com/office/drawing/2014/main" id="{6C46A48B-5A7E-E048-AF48-26D39BCF77E7}"/>
              </a:ext>
            </a:extLst>
          </p:cNvPr>
          <p:cNvSpPr/>
          <p:nvPr/>
        </p:nvSpPr>
        <p:spPr>
          <a:xfrm>
            <a:off x="1150147" y="6023248"/>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1" name="Ellipse 10">
            <a:extLst>
              <a:ext uri="{FF2B5EF4-FFF2-40B4-BE49-F238E27FC236}">
                <a16:creationId xmlns:a16="http://schemas.microsoft.com/office/drawing/2014/main" id="{5CB95454-E8FF-6F40-94B0-AAC971991995}"/>
              </a:ext>
            </a:extLst>
          </p:cNvPr>
          <p:cNvSpPr/>
          <p:nvPr/>
        </p:nvSpPr>
        <p:spPr>
          <a:xfrm>
            <a:off x="580305" y="859689"/>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2" name="Ellipse 11">
            <a:extLst>
              <a:ext uri="{FF2B5EF4-FFF2-40B4-BE49-F238E27FC236}">
                <a16:creationId xmlns:a16="http://schemas.microsoft.com/office/drawing/2014/main" id="{842BC832-EEA0-534D-AEEA-2EDB44E0929D}"/>
              </a:ext>
            </a:extLst>
          </p:cNvPr>
          <p:cNvSpPr/>
          <p:nvPr/>
        </p:nvSpPr>
        <p:spPr>
          <a:xfrm>
            <a:off x="4691189" y="5731315"/>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3" name="Ellipse 12">
            <a:extLst>
              <a:ext uri="{FF2B5EF4-FFF2-40B4-BE49-F238E27FC236}">
                <a16:creationId xmlns:a16="http://schemas.microsoft.com/office/drawing/2014/main" id="{6B0E645A-CAFA-D940-BA08-7A4E9963A2BC}"/>
              </a:ext>
            </a:extLst>
          </p:cNvPr>
          <p:cNvSpPr/>
          <p:nvPr/>
        </p:nvSpPr>
        <p:spPr>
          <a:xfrm>
            <a:off x="4587629" y="6278664"/>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14" name="Ellipse 13">
            <a:extLst>
              <a:ext uri="{FF2B5EF4-FFF2-40B4-BE49-F238E27FC236}">
                <a16:creationId xmlns:a16="http://schemas.microsoft.com/office/drawing/2014/main" id="{3BBE45E3-5ABA-BA49-B72D-812DAE33D94D}"/>
              </a:ext>
            </a:extLst>
          </p:cNvPr>
          <p:cNvSpPr/>
          <p:nvPr/>
        </p:nvSpPr>
        <p:spPr>
          <a:xfrm>
            <a:off x="8911677" y="4608730"/>
            <a:ext cx="1573880" cy="119049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rPr>
              <a:t>Russland </a:t>
            </a:r>
          </a:p>
        </p:txBody>
      </p:sp>
      <p:sp>
        <p:nvSpPr>
          <p:cNvPr id="16" name="Ellipse 15">
            <a:extLst>
              <a:ext uri="{FF2B5EF4-FFF2-40B4-BE49-F238E27FC236}">
                <a16:creationId xmlns:a16="http://schemas.microsoft.com/office/drawing/2014/main" id="{4353E763-DD34-9745-92EF-B3CB3F53A6C7}"/>
              </a:ext>
            </a:extLst>
          </p:cNvPr>
          <p:cNvSpPr/>
          <p:nvPr/>
        </p:nvSpPr>
        <p:spPr>
          <a:xfrm>
            <a:off x="1290127" y="4512818"/>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9" name="Ellipse 18">
            <a:extLst>
              <a:ext uri="{FF2B5EF4-FFF2-40B4-BE49-F238E27FC236}">
                <a16:creationId xmlns:a16="http://schemas.microsoft.com/office/drawing/2014/main" id="{DB91F91A-48C9-544D-BEE4-8DCEC54229D5}"/>
              </a:ext>
            </a:extLst>
          </p:cNvPr>
          <p:cNvSpPr/>
          <p:nvPr/>
        </p:nvSpPr>
        <p:spPr>
          <a:xfrm>
            <a:off x="5431384" y="3732029"/>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20" name="Ellipse 19">
            <a:extLst>
              <a:ext uri="{FF2B5EF4-FFF2-40B4-BE49-F238E27FC236}">
                <a16:creationId xmlns:a16="http://schemas.microsoft.com/office/drawing/2014/main" id="{192E1DE9-AA7B-DA40-B439-22B660A3D19E}"/>
              </a:ext>
            </a:extLst>
          </p:cNvPr>
          <p:cNvSpPr/>
          <p:nvPr/>
        </p:nvSpPr>
        <p:spPr>
          <a:xfrm>
            <a:off x="4348944" y="4335543"/>
            <a:ext cx="306583" cy="289609"/>
          </a:xfrm>
          <a:prstGeom prst="ellipse">
            <a:avLst/>
          </a:prstGeom>
          <a:solidFill>
            <a:srgbClr val="0070C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25" name="Ellipse 24">
            <a:extLst>
              <a:ext uri="{FF2B5EF4-FFF2-40B4-BE49-F238E27FC236}">
                <a16:creationId xmlns:a16="http://schemas.microsoft.com/office/drawing/2014/main" id="{6869A871-A71B-EC4A-9D3C-16942E8B4A6B}"/>
              </a:ext>
            </a:extLst>
          </p:cNvPr>
          <p:cNvSpPr/>
          <p:nvPr/>
        </p:nvSpPr>
        <p:spPr>
          <a:xfrm>
            <a:off x="600542" y="6235240"/>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26" name="Ellipse 25">
            <a:extLst>
              <a:ext uri="{FF2B5EF4-FFF2-40B4-BE49-F238E27FC236}">
                <a16:creationId xmlns:a16="http://schemas.microsoft.com/office/drawing/2014/main" id="{7716DB05-B933-644C-8045-58C64F7754D1}"/>
              </a:ext>
            </a:extLst>
          </p:cNvPr>
          <p:cNvSpPr/>
          <p:nvPr/>
        </p:nvSpPr>
        <p:spPr>
          <a:xfrm>
            <a:off x="9829839" y="6285450"/>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27" name="Ellipse 26">
            <a:extLst>
              <a:ext uri="{FF2B5EF4-FFF2-40B4-BE49-F238E27FC236}">
                <a16:creationId xmlns:a16="http://schemas.microsoft.com/office/drawing/2014/main" id="{8CE865B3-231E-E045-BB55-BEA8BB9781BD}"/>
              </a:ext>
            </a:extLst>
          </p:cNvPr>
          <p:cNvSpPr/>
          <p:nvPr/>
        </p:nvSpPr>
        <p:spPr>
          <a:xfrm>
            <a:off x="7146908" y="2248384"/>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28" name="Ellipse 27">
            <a:extLst>
              <a:ext uri="{FF2B5EF4-FFF2-40B4-BE49-F238E27FC236}">
                <a16:creationId xmlns:a16="http://schemas.microsoft.com/office/drawing/2014/main" id="{16CC8978-C870-314D-BE2C-279861620031}"/>
              </a:ext>
            </a:extLst>
          </p:cNvPr>
          <p:cNvSpPr/>
          <p:nvPr/>
        </p:nvSpPr>
        <p:spPr>
          <a:xfrm>
            <a:off x="5484296" y="3036074"/>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29" name="Ellipse 28">
            <a:extLst>
              <a:ext uri="{FF2B5EF4-FFF2-40B4-BE49-F238E27FC236}">
                <a16:creationId xmlns:a16="http://schemas.microsoft.com/office/drawing/2014/main" id="{D40A4281-A158-AB46-9E8D-AFA552DFC3BC}"/>
              </a:ext>
            </a:extLst>
          </p:cNvPr>
          <p:cNvSpPr/>
          <p:nvPr/>
        </p:nvSpPr>
        <p:spPr>
          <a:xfrm>
            <a:off x="5699147" y="4613704"/>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30" name="Ellipse 29">
            <a:extLst>
              <a:ext uri="{FF2B5EF4-FFF2-40B4-BE49-F238E27FC236}">
                <a16:creationId xmlns:a16="http://schemas.microsoft.com/office/drawing/2014/main" id="{A3980762-B4D5-8945-A786-DE1058732813}"/>
              </a:ext>
            </a:extLst>
          </p:cNvPr>
          <p:cNvSpPr/>
          <p:nvPr/>
        </p:nvSpPr>
        <p:spPr>
          <a:xfrm>
            <a:off x="228601" y="3072097"/>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32" name="Ellipse 31">
            <a:extLst>
              <a:ext uri="{FF2B5EF4-FFF2-40B4-BE49-F238E27FC236}">
                <a16:creationId xmlns:a16="http://schemas.microsoft.com/office/drawing/2014/main" id="{AA8B0ED0-7AE6-DE4E-A3C2-03D6D313714D}"/>
              </a:ext>
            </a:extLst>
          </p:cNvPr>
          <p:cNvSpPr/>
          <p:nvPr/>
        </p:nvSpPr>
        <p:spPr>
          <a:xfrm>
            <a:off x="5528383" y="5375100"/>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34" name="Ellipse 33">
            <a:extLst>
              <a:ext uri="{FF2B5EF4-FFF2-40B4-BE49-F238E27FC236}">
                <a16:creationId xmlns:a16="http://schemas.microsoft.com/office/drawing/2014/main" id="{530B6FB7-5FAE-4E42-B55A-6D01EF39E552}"/>
              </a:ext>
            </a:extLst>
          </p:cNvPr>
          <p:cNvSpPr/>
          <p:nvPr/>
        </p:nvSpPr>
        <p:spPr>
          <a:xfrm>
            <a:off x="6366114" y="2813636"/>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36" name="Ellipse 35">
            <a:extLst>
              <a:ext uri="{FF2B5EF4-FFF2-40B4-BE49-F238E27FC236}">
                <a16:creationId xmlns:a16="http://schemas.microsoft.com/office/drawing/2014/main" id="{4883237F-311F-8949-9CA4-6C3F07F4C684}"/>
              </a:ext>
            </a:extLst>
          </p:cNvPr>
          <p:cNvSpPr/>
          <p:nvPr/>
        </p:nvSpPr>
        <p:spPr>
          <a:xfrm>
            <a:off x="6455711" y="3636564"/>
            <a:ext cx="306583" cy="2896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37" name="Ellipse 36">
            <a:extLst>
              <a:ext uri="{FF2B5EF4-FFF2-40B4-BE49-F238E27FC236}">
                <a16:creationId xmlns:a16="http://schemas.microsoft.com/office/drawing/2014/main" id="{1446B8DF-0CAD-B64B-B825-98B2FFF390A5}"/>
              </a:ext>
            </a:extLst>
          </p:cNvPr>
          <p:cNvSpPr/>
          <p:nvPr/>
        </p:nvSpPr>
        <p:spPr>
          <a:xfrm>
            <a:off x="5456260" y="6174940"/>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39" name="Ellipse 38">
            <a:extLst>
              <a:ext uri="{FF2B5EF4-FFF2-40B4-BE49-F238E27FC236}">
                <a16:creationId xmlns:a16="http://schemas.microsoft.com/office/drawing/2014/main" id="{A6FB79C0-A0D8-A044-852B-AB8CB24252F2}"/>
              </a:ext>
            </a:extLst>
          </p:cNvPr>
          <p:cNvSpPr/>
          <p:nvPr/>
        </p:nvSpPr>
        <p:spPr>
          <a:xfrm>
            <a:off x="11041853" y="6154052"/>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40" name="Ellipse 39">
            <a:extLst>
              <a:ext uri="{FF2B5EF4-FFF2-40B4-BE49-F238E27FC236}">
                <a16:creationId xmlns:a16="http://schemas.microsoft.com/office/drawing/2014/main" id="{E28831CE-69BE-144B-9A2F-FB00E24E7438}"/>
              </a:ext>
            </a:extLst>
          </p:cNvPr>
          <p:cNvSpPr/>
          <p:nvPr/>
        </p:nvSpPr>
        <p:spPr>
          <a:xfrm>
            <a:off x="11025187" y="5313446"/>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41" name="Ellipse 40">
            <a:extLst>
              <a:ext uri="{FF2B5EF4-FFF2-40B4-BE49-F238E27FC236}">
                <a16:creationId xmlns:a16="http://schemas.microsoft.com/office/drawing/2014/main" id="{077D1634-4E3C-E640-A835-5FBC9F942EC4}"/>
              </a:ext>
            </a:extLst>
          </p:cNvPr>
          <p:cNvSpPr/>
          <p:nvPr/>
        </p:nvSpPr>
        <p:spPr>
          <a:xfrm>
            <a:off x="538272" y="2100679"/>
            <a:ext cx="728662" cy="485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44" name="Ellipse 43">
            <a:extLst>
              <a:ext uri="{FF2B5EF4-FFF2-40B4-BE49-F238E27FC236}">
                <a16:creationId xmlns:a16="http://schemas.microsoft.com/office/drawing/2014/main" id="{C60FDB90-DD00-DE4C-B461-0717CD74E525}"/>
              </a:ext>
            </a:extLst>
          </p:cNvPr>
          <p:cNvSpPr/>
          <p:nvPr/>
        </p:nvSpPr>
        <p:spPr>
          <a:xfrm>
            <a:off x="196458" y="6339929"/>
            <a:ext cx="306584" cy="28960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47" name="Ellipse 46">
            <a:extLst>
              <a:ext uri="{FF2B5EF4-FFF2-40B4-BE49-F238E27FC236}">
                <a16:creationId xmlns:a16="http://schemas.microsoft.com/office/drawing/2014/main" id="{CBA76BFA-F191-AF47-8DBB-15960BB74FF7}"/>
              </a:ext>
            </a:extLst>
          </p:cNvPr>
          <p:cNvSpPr/>
          <p:nvPr/>
        </p:nvSpPr>
        <p:spPr>
          <a:xfrm flipV="1">
            <a:off x="9192292" y="6003263"/>
            <a:ext cx="485775" cy="30157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50" name="Ellipse 49">
            <a:extLst>
              <a:ext uri="{FF2B5EF4-FFF2-40B4-BE49-F238E27FC236}">
                <a16:creationId xmlns:a16="http://schemas.microsoft.com/office/drawing/2014/main" id="{DAE0BEB9-2E9B-924B-9E65-CF800E9C4B70}"/>
              </a:ext>
            </a:extLst>
          </p:cNvPr>
          <p:cNvSpPr/>
          <p:nvPr/>
        </p:nvSpPr>
        <p:spPr>
          <a:xfrm>
            <a:off x="11620429" y="4343111"/>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51" name="Ellipse 50">
            <a:extLst>
              <a:ext uri="{FF2B5EF4-FFF2-40B4-BE49-F238E27FC236}">
                <a16:creationId xmlns:a16="http://schemas.microsoft.com/office/drawing/2014/main" id="{44770CB9-CECC-7A4A-A007-004D49CBE5D2}"/>
              </a:ext>
            </a:extLst>
          </p:cNvPr>
          <p:cNvSpPr/>
          <p:nvPr/>
        </p:nvSpPr>
        <p:spPr>
          <a:xfrm>
            <a:off x="11025187" y="1367599"/>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52" name="Ellipse 51">
            <a:extLst>
              <a:ext uri="{FF2B5EF4-FFF2-40B4-BE49-F238E27FC236}">
                <a16:creationId xmlns:a16="http://schemas.microsoft.com/office/drawing/2014/main" id="{10CAB48C-596C-1742-9D78-41DF390620BB}"/>
              </a:ext>
            </a:extLst>
          </p:cNvPr>
          <p:cNvSpPr/>
          <p:nvPr/>
        </p:nvSpPr>
        <p:spPr>
          <a:xfrm>
            <a:off x="10903838" y="4556427"/>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53" name="Ellipse 52">
            <a:extLst>
              <a:ext uri="{FF2B5EF4-FFF2-40B4-BE49-F238E27FC236}">
                <a16:creationId xmlns:a16="http://schemas.microsoft.com/office/drawing/2014/main" id="{1FAA46CE-47E0-A940-9D35-F1C088A04B5C}"/>
              </a:ext>
            </a:extLst>
          </p:cNvPr>
          <p:cNvSpPr/>
          <p:nvPr/>
        </p:nvSpPr>
        <p:spPr>
          <a:xfrm>
            <a:off x="5665250" y="2338875"/>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54" name="Ellipse 53">
            <a:extLst>
              <a:ext uri="{FF2B5EF4-FFF2-40B4-BE49-F238E27FC236}">
                <a16:creationId xmlns:a16="http://schemas.microsoft.com/office/drawing/2014/main" id="{686679C7-5C9F-3047-A76D-B1632F4174D0}"/>
              </a:ext>
            </a:extLst>
          </p:cNvPr>
          <p:cNvSpPr/>
          <p:nvPr/>
        </p:nvSpPr>
        <p:spPr>
          <a:xfrm>
            <a:off x="6276073" y="1915366"/>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55" name="Ellipse 54">
            <a:extLst>
              <a:ext uri="{FF2B5EF4-FFF2-40B4-BE49-F238E27FC236}">
                <a16:creationId xmlns:a16="http://schemas.microsoft.com/office/drawing/2014/main" id="{93C13B3F-AB8F-DF47-BCD0-1FBD4FF90CE2}"/>
              </a:ext>
            </a:extLst>
          </p:cNvPr>
          <p:cNvSpPr/>
          <p:nvPr/>
        </p:nvSpPr>
        <p:spPr>
          <a:xfrm>
            <a:off x="1485901" y="1655842"/>
            <a:ext cx="485775" cy="4000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56" name="Ellipse 55">
            <a:extLst>
              <a:ext uri="{FF2B5EF4-FFF2-40B4-BE49-F238E27FC236}">
                <a16:creationId xmlns:a16="http://schemas.microsoft.com/office/drawing/2014/main" id="{B85AE7EA-C783-7045-BAAA-DE4EBBC2BBE1}"/>
              </a:ext>
            </a:extLst>
          </p:cNvPr>
          <p:cNvSpPr/>
          <p:nvPr/>
        </p:nvSpPr>
        <p:spPr>
          <a:xfrm>
            <a:off x="7926559" y="1855675"/>
            <a:ext cx="3124510" cy="24480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rPr>
              <a:t>Kina</a:t>
            </a:r>
          </a:p>
        </p:txBody>
      </p:sp>
      <p:sp>
        <p:nvSpPr>
          <p:cNvPr id="45" name="Ellipse 44">
            <a:extLst>
              <a:ext uri="{FF2B5EF4-FFF2-40B4-BE49-F238E27FC236}">
                <a16:creationId xmlns:a16="http://schemas.microsoft.com/office/drawing/2014/main" id="{93904E7D-AAB9-3D43-B78B-9A1B832A3F92}"/>
              </a:ext>
            </a:extLst>
          </p:cNvPr>
          <p:cNvSpPr/>
          <p:nvPr/>
        </p:nvSpPr>
        <p:spPr>
          <a:xfrm>
            <a:off x="2789224" y="4928783"/>
            <a:ext cx="219518" cy="16994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46" name="Ellipse 45">
            <a:extLst>
              <a:ext uri="{FF2B5EF4-FFF2-40B4-BE49-F238E27FC236}">
                <a16:creationId xmlns:a16="http://schemas.microsoft.com/office/drawing/2014/main" id="{67E43513-3404-1448-AE45-5D77FE37E969}"/>
              </a:ext>
            </a:extLst>
          </p:cNvPr>
          <p:cNvSpPr/>
          <p:nvPr/>
        </p:nvSpPr>
        <p:spPr>
          <a:xfrm>
            <a:off x="1854360" y="4743161"/>
            <a:ext cx="2663690" cy="203710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b-NO" dirty="0">
                <a:solidFill>
                  <a:srgbClr val="000000"/>
                </a:solidFill>
                <a:latin typeface="Gill Sans MT" panose="020B0502020104020203"/>
              </a:rPr>
              <a:t>EU</a:t>
            </a:r>
            <a:r>
              <a:rPr kumimoji="0" lang="nb-NO" sz="1800" b="0" i="0" u="none" strike="noStrike" kern="1200" cap="none" spc="0" normalizeH="0" baseline="0" noProof="0" dirty="0">
                <a:ln>
                  <a:noFill/>
                </a:ln>
                <a:solidFill>
                  <a:srgbClr val="000000"/>
                </a:solidFill>
                <a:effectLst/>
                <a:uLnTx/>
                <a:uFillTx/>
                <a:latin typeface="Gill Sans MT" panose="020B0502020104020203"/>
                <a:ea typeface="+mn-ea"/>
                <a:cs typeface="+mn-cs"/>
              </a:rPr>
              <a:t> </a:t>
            </a:r>
          </a:p>
        </p:txBody>
      </p:sp>
      <p:sp>
        <p:nvSpPr>
          <p:cNvPr id="48" name="Ellipse 47">
            <a:extLst>
              <a:ext uri="{FF2B5EF4-FFF2-40B4-BE49-F238E27FC236}">
                <a16:creationId xmlns:a16="http://schemas.microsoft.com/office/drawing/2014/main" id="{5D4C9E5A-BE63-C942-88DE-508BB384A06F}"/>
              </a:ext>
            </a:extLst>
          </p:cNvPr>
          <p:cNvSpPr/>
          <p:nvPr/>
        </p:nvSpPr>
        <p:spPr>
          <a:xfrm>
            <a:off x="6804980" y="3731473"/>
            <a:ext cx="1250882" cy="94959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Saudi Arabia </a:t>
            </a:r>
          </a:p>
        </p:txBody>
      </p:sp>
      <p:sp>
        <p:nvSpPr>
          <p:cNvPr id="49" name="Ellipse 48">
            <a:extLst>
              <a:ext uri="{FF2B5EF4-FFF2-40B4-BE49-F238E27FC236}">
                <a16:creationId xmlns:a16="http://schemas.microsoft.com/office/drawing/2014/main" id="{EC2D9743-E31E-A84E-A49B-C44EAF7CE6A4}"/>
              </a:ext>
            </a:extLst>
          </p:cNvPr>
          <p:cNvSpPr/>
          <p:nvPr/>
        </p:nvSpPr>
        <p:spPr>
          <a:xfrm>
            <a:off x="6290994" y="4806957"/>
            <a:ext cx="2566328" cy="187854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b-NO" dirty="0"/>
              <a:t>India </a:t>
            </a:r>
          </a:p>
        </p:txBody>
      </p:sp>
      <p:sp>
        <p:nvSpPr>
          <p:cNvPr id="5" name="TekstSylinder 4">
            <a:extLst>
              <a:ext uri="{FF2B5EF4-FFF2-40B4-BE49-F238E27FC236}">
                <a16:creationId xmlns:a16="http://schemas.microsoft.com/office/drawing/2014/main" id="{625B280B-2DFE-324F-A855-5C8142243834}"/>
              </a:ext>
            </a:extLst>
          </p:cNvPr>
          <p:cNvSpPr txBox="1"/>
          <p:nvPr/>
        </p:nvSpPr>
        <p:spPr>
          <a:xfrm>
            <a:off x="4080056" y="4644452"/>
            <a:ext cx="982061" cy="338554"/>
          </a:xfrm>
          <a:prstGeom prst="rect">
            <a:avLst/>
          </a:prstGeom>
          <a:noFill/>
        </p:spPr>
        <p:txBody>
          <a:bodyPr wrap="square" rtlCol="0">
            <a:spAutoFit/>
          </a:bodyPr>
          <a:lstStyle/>
          <a:p>
            <a:r>
              <a:rPr lang="nb-NO" sz="1600" dirty="0"/>
              <a:t>(Norge) </a:t>
            </a:r>
          </a:p>
        </p:txBody>
      </p:sp>
    </p:spTree>
    <p:extLst>
      <p:ext uri="{BB962C8B-B14F-4D97-AF65-F5344CB8AC3E}">
        <p14:creationId xmlns:p14="http://schemas.microsoft.com/office/powerpoint/2010/main" val="37383237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C324D1-67E9-EA42-B897-A6CED9F454E6}"/>
              </a:ext>
            </a:extLst>
          </p:cNvPr>
          <p:cNvSpPr>
            <a:spLocks noGrp="1"/>
          </p:cNvSpPr>
          <p:nvPr>
            <p:ph type="title"/>
          </p:nvPr>
        </p:nvSpPr>
        <p:spPr>
          <a:xfrm>
            <a:off x="965199" y="964692"/>
            <a:ext cx="9536113" cy="1188720"/>
          </a:xfrm>
        </p:spPr>
        <p:txBody>
          <a:bodyPr>
            <a:normAutofit/>
          </a:bodyPr>
          <a:lstStyle/>
          <a:p>
            <a:r>
              <a:rPr lang="nb-NO" sz="2400" dirty="0"/>
              <a:t>MEN, vi skal fortsatt løse disse problemene </a:t>
            </a:r>
          </a:p>
        </p:txBody>
      </p:sp>
      <p:graphicFrame>
        <p:nvGraphicFramePr>
          <p:cNvPr id="5" name="Plassholder for innhold 2">
            <a:extLst>
              <a:ext uri="{FF2B5EF4-FFF2-40B4-BE49-F238E27FC236}">
                <a16:creationId xmlns:a16="http://schemas.microsoft.com/office/drawing/2014/main" id="{A3055DDA-6AE6-2DD8-20CD-A55B56E1172A}"/>
              </a:ext>
            </a:extLst>
          </p:cNvPr>
          <p:cNvGraphicFramePr>
            <a:graphicFrameLocks noGrp="1"/>
          </p:cNvGraphicFramePr>
          <p:nvPr>
            <p:ph idx="1"/>
            <p:extLst>
              <p:ext uri="{D42A27DB-BD31-4B8C-83A1-F6EECF244321}">
                <p14:modId xmlns:p14="http://schemas.microsoft.com/office/powerpoint/2010/main" val="1630134158"/>
              </p:ext>
            </p:extLst>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9223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C324D1-67E9-EA42-B897-A6CED9F454E6}"/>
              </a:ext>
            </a:extLst>
          </p:cNvPr>
          <p:cNvSpPr>
            <a:spLocks noGrp="1"/>
          </p:cNvSpPr>
          <p:nvPr>
            <p:ph type="title"/>
          </p:nvPr>
        </p:nvSpPr>
        <p:spPr>
          <a:xfrm>
            <a:off x="965199" y="964692"/>
            <a:ext cx="9536113" cy="1188720"/>
          </a:xfrm>
        </p:spPr>
        <p:txBody>
          <a:bodyPr>
            <a:normAutofit/>
          </a:bodyPr>
          <a:lstStyle/>
          <a:p>
            <a:r>
              <a:rPr lang="nb-NO" sz="2400"/>
              <a:t>Tenkte tiåret skulle handle om Dette:</a:t>
            </a:r>
            <a:endParaRPr lang="nb-NO" sz="2400" dirty="0"/>
          </a:p>
        </p:txBody>
      </p:sp>
      <p:graphicFrame>
        <p:nvGraphicFramePr>
          <p:cNvPr id="5" name="Plassholder for innhold 2">
            <a:extLst>
              <a:ext uri="{FF2B5EF4-FFF2-40B4-BE49-F238E27FC236}">
                <a16:creationId xmlns:a16="http://schemas.microsoft.com/office/drawing/2014/main" id="{A3055DDA-6AE6-2DD8-20CD-A55B56E1172A}"/>
              </a:ext>
            </a:extLst>
          </p:cNvPr>
          <p:cNvGraphicFramePr>
            <a:graphicFrameLocks noGrp="1"/>
          </p:cNvGraphicFramePr>
          <p:nvPr>
            <p:ph idx="1"/>
            <p:extLst>
              <p:ext uri="{D42A27DB-BD31-4B8C-83A1-F6EECF244321}">
                <p14:modId xmlns:p14="http://schemas.microsoft.com/office/powerpoint/2010/main" val="641454563"/>
              </p:ext>
            </p:extLst>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3071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Picture 4" descr="Bacteria i en kapsel">
            <a:extLst>
              <a:ext uri="{FF2B5EF4-FFF2-40B4-BE49-F238E27FC236}">
                <a16:creationId xmlns:a16="http://schemas.microsoft.com/office/drawing/2014/main" id="{219486DA-70C5-111C-0CE5-3FCCFF82DD18}"/>
              </a:ext>
            </a:extLst>
          </p:cNvPr>
          <p:cNvPicPr>
            <a:picLocks noChangeAspect="1"/>
          </p:cNvPicPr>
          <p:nvPr/>
        </p:nvPicPr>
        <p:blipFill rotWithShape="1">
          <a:blip r:embed="rId3"/>
          <a:srcRect t="21460" b="24969"/>
          <a:stretch/>
        </p:blipFill>
        <p:spPr>
          <a:xfrm>
            <a:off x="20" y="10"/>
            <a:ext cx="12191980" cy="4571990"/>
          </a:xfrm>
          <a:prstGeom prst="rect">
            <a:avLst/>
          </a:prstGeom>
        </p:spPr>
      </p:pic>
      <p:sp>
        <p:nvSpPr>
          <p:cNvPr id="2" name="Tittel 1">
            <a:extLst>
              <a:ext uri="{FF2B5EF4-FFF2-40B4-BE49-F238E27FC236}">
                <a16:creationId xmlns:a16="http://schemas.microsoft.com/office/drawing/2014/main" id="{FB725496-61F0-3B47-86C4-70A45E07015E}"/>
              </a:ext>
            </a:extLst>
          </p:cNvPr>
          <p:cNvSpPr>
            <a:spLocks noGrp="1"/>
          </p:cNvSpPr>
          <p:nvPr>
            <p:ph type="title"/>
          </p:nvPr>
        </p:nvSpPr>
        <p:spPr>
          <a:xfrm>
            <a:off x="1600200" y="3753529"/>
            <a:ext cx="8991600" cy="1645759"/>
          </a:xfrm>
        </p:spPr>
        <p:txBody>
          <a:bodyPr vert="horz" lIns="274320" tIns="182880" rIns="274320" bIns="182880" rtlCol="0" anchor="ctr" anchorCtr="1">
            <a:normAutofit/>
          </a:bodyPr>
          <a:lstStyle/>
          <a:p>
            <a:r>
              <a:rPr lang="en-US" dirty="0" err="1"/>
              <a:t>Pandemi</a:t>
            </a:r>
            <a:endParaRPr lang="en-US" dirty="0"/>
          </a:p>
        </p:txBody>
      </p:sp>
      <p:sp>
        <p:nvSpPr>
          <p:cNvPr id="3" name="Plassholder for tekst 2">
            <a:extLst>
              <a:ext uri="{FF2B5EF4-FFF2-40B4-BE49-F238E27FC236}">
                <a16:creationId xmlns:a16="http://schemas.microsoft.com/office/drawing/2014/main" id="{DF492B64-AEDF-4746-8586-B4C9FB572C65}"/>
              </a:ext>
            </a:extLst>
          </p:cNvPr>
          <p:cNvSpPr>
            <a:spLocks noGrp="1"/>
          </p:cNvSpPr>
          <p:nvPr>
            <p:ph type="body" idx="1"/>
          </p:nvPr>
        </p:nvSpPr>
        <p:spPr>
          <a:xfrm>
            <a:off x="2695194" y="5704731"/>
            <a:ext cx="6801612" cy="513189"/>
          </a:xfrm>
        </p:spPr>
        <p:txBody>
          <a:bodyPr vert="horz" lIns="91440" tIns="45720" rIns="91440" bIns="45720" rtlCol="0">
            <a:normAutofit/>
          </a:bodyPr>
          <a:lstStyle/>
          <a:p>
            <a:pPr algn="ctr"/>
            <a:endParaRPr lang="en-US">
              <a:solidFill>
                <a:schemeClr val="tx1">
                  <a:lumMod val="75000"/>
                  <a:lumOff val="25000"/>
                </a:schemeClr>
              </a:solidFill>
            </a:endParaRPr>
          </a:p>
        </p:txBody>
      </p:sp>
    </p:spTree>
    <p:extLst>
      <p:ext uri="{BB962C8B-B14F-4D97-AF65-F5344CB8AC3E}">
        <p14:creationId xmlns:p14="http://schemas.microsoft.com/office/powerpoint/2010/main" val="3565563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Picture 4" descr="Overflade af eksplosion">
            <a:extLst>
              <a:ext uri="{FF2B5EF4-FFF2-40B4-BE49-F238E27FC236}">
                <a16:creationId xmlns:a16="http://schemas.microsoft.com/office/drawing/2014/main" id="{260C8917-9DE4-F86E-2758-89A0E6B5A6E4}"/>
              </a:ext>
            </a:extLst>
          </p:cNvPr>
          <p:cNvPicPr>
            <a:picLocks noChangeAspect="1"/>
          </p:cNvPicPr>
          <p:nvPr/>
        </p:nvPicPr>
        <p:blipFill rotWithShape="1">
          <a:blip r:embed="rId3"/>
          <a:srcRect t="21741" b="11592"/>
          <a:stretch/>
        </p:blipFill>
        <p:spPr>
          <a:xfrm>
            <a:off x="20" y="10"/>
            <a:ext cx="12191980" cy="4571990"/>
          </a:xfrm>
          <a:prstGeom prst="rect">
            <a:avLst/>
          </a:prstGeom>
        </p:spPr>
      </p:pic>
      <p:sp>
        <p:nvSpPr>
          <p:cNvPr id="2" name="Tittel 1">
            <a:extLst>
              <a:ext uri="{FF2B5EF4-FFF2-40B4-BE49-F238E27FC236}">
                <a16:creationId xmlns:a16="http://schemas.microsoft.com/office/drawing/2014/main" id="{3C155FBD-BBA1-2245-895B-0C0A2EB0D96E}"/>
              </a:ext>
            </a:extLst>
          </p:cNvPr>
          <p:cNvSpPr>
            <a:spLocks noGrp="1"/>
          </p:cNvSpPr>
          <p:nvPr>
            <p:ph type="title"/>
          </p:nvPr>
        </p:nvSpPr>
        <p:spPr>
          <a:xfrm>
            <a:off x="1600200" y="3753529"/>
            <a:ext cx="8991600" cy="1645759"/>
          </a:xfrm>
        </p:spPr>
        <p:txBody>
          <a:bodyPr vert="horz" lIns="274320" tIns="182880" rIns="274320" bIns="182880" rtlCol="0" anchor="ctr" anchorCtr="1">
            <a:normAutofit/>
          </a:bodyPr>
          <a:lstStyle/>
          <a:p>
            <a:r>
              <a:rPr lang="en-US"/>
              <a:t>Krig I Europa</a:t>
            </a:r>
          </a:p>
        </p:txBody>
      </p:sp>
      <p:sp>
        <p:nvSpPr>
          <p:cNvPr id="3" name="Plassholder for tekst 2">
            <a:extLst>
              <a:ext uri="{FF2B5EF4-FFF2-40B4-BE49-F238E27FC236}">
                <a16:creationId xmlns:a16="http://schemas.microsoft.com/office/drawing/2014/main" id="{9C7C27E8-21C5-4A4F-91E8-57AED4C12211}"/>
              </a:ext>
            </a:extLst>
          </p:cNvPr>
          <p:cNvSpPr>
            <a:spLocks noGrp="1"/>
          </p:cNvSpPr>
          <p:nvPr>
            <p:ph type="body" idx="1"/>
          </p:nvPr>
        </p:nvSpPr>
        <p:spPr>
          <a:xfrm>
            <a:off x="2695194" y="5704731"/>
            <a:ext cx="6801612" cy="513189"/>
          </a:xfrm>
        </p:spPr>
        <p:txBody>
          <a:bodyPr vert="horz" lIns="91440" tIns="45720" rIns="91440" bIns="45720" rtlCol="0">
            <a:normAutofit/>
          </a:bodyPr>
          <a:lstStyle/>
          <a:p>
            <a:pPr algn="ctr"/>
            <a:endParaRPr lang="en-US">
              <a:solidFill>
                <a:schemeClr val="tx1">
                  <a:lumMod val="75000"/>
                  <a:lumOff val="25000"/>
                </a:schemeClr>
              </a:solidFill>
            </a:endParaRPr>
          </a:p>
        </p:txBody>
      </p:sp>
    </p:spTree>
    <p:extLst>
      <p:ext uri="{BB962C8B-B14F-4D97-AF65-F5344CB8AC3E}">
        <p14:creationId xmlns:p14="http://schemas.microsoft.com/office/powerpoint/2010/main" val="916030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Picture 4" descr="En robot med menneske ansikt">
            <a:extLst>
              <a:ext uri="{FF2B5EF4-FFF2-40B4-BE49-F238E27FC236}">
                <a16:creationId xmlns:a16="http://schemas.microsoft.com/office/drawing/2014/main" id="{260C8917-9DE4-F86E-2758-89A0E6B5A6E4}"/>
              </a:ext>
            </a:extLst>
          </p:cNvPr>
          <p:cNvPicPr>
            <a:picLocks noChangeAspect="1"/>
          </p:cNvPicPr>
          <p:nvPr/>
        </p:nvPicPr>
        <p:blipFill>
          <a:blip r:embed="rId3"/>
          <a:srcRect t="21875" b="21875"/>
          <a:stretch/>
        </p:blipFill>
        <p:spPr>
          <a:xfrm>
            <a:off x="0" y="0"/>
            <a:ext cx="12191980" cy="4571990"/>
          </a:xfrm>
          <a:prstGeom prst="rect">
            <a:avLst/>
          </a:prstGeom>
        </p:spPr>
      </p:pic>
      <p:sp>
        <p:nvSpPr>
          <p:cNvPr id="2" name="Tittel 1">
            <a:extLst>
              <a:ext uri="{FF2B5EF4-FFF2-40B4-BE49-F238E27FC236}">
                <a16:creationId xmlns:a16="http://schemas.microsoft.com/office/drawing/2014/main" id="{3C155FBD-BBA1-2245-895B-0C0A2EB0D96E}"/>
              </a:ext>
            </a:extLst>
          </p:cNvPr>
          <p:cNvSpPr>
            <a:spLocks noGrp="1"/>
          </p:cNvSpPr>
          <p:nvPr>
            <p:ph type="title"/>
          </p:nvPr>
        </p:nvSpPr>
        <p:spPr>
          <a:xfrm>
            <a:off x="1600200" y="3753529"/>
            <a:ext cx="8991600" cy="1645759"/>
          </a:xfrm>
        </p:spPr>
        <p:txBody>
          <a:bodyPr vert="horz" lIns="274320" tIns="182880" rIns="274320" bIns="182880" rtlCol="0" anchor="ctr" anchorCtr="1">
            <a:normAutofit/>
          </a:bodyPr>
          <a:lstStyle/>
          <a:p>
            <a:r>
              <a:rPr lang="en-US" dirty="0" err="1"/>
              <a:t>Kunstig</a:t>
            </a:r>
            <a:r>
              <a:rPr lang="en-US" dirty="0"/>
              <a:t> </a:t>
            </a:r>
            <a:r>
              <a:rPr lang="en-US" dirty="0" err="1"/>
              <a:t>intelligens</a:t>
            </a:r>
            <a:endParaRPr lang="en-US" dirty="0"/>
          </a:p>
        </p:txBody>
      </p:sp>
      <p:sp>
        <p:nvSpPr>
          <p:cNvPr id="3" name="Plassholder for tekst 2">
            <a:extLst>
              <a:ext uri="{FF2B5EF4-FFF2-40B4-BE49-F238E27FC236}">
                <a16:creationId xmlns:a16="http://schemas.microsoft.com/office/drawing/2014/main" id="{9C7C27E8-21C5-4A4F-91E8-57AED4C12211}"/>
              </a:ext>
            </a:extLst>
          </p:cNvPr>
          <p:cNvSpPr>
            <a:spLocks noGrp="1"/>
          </p:cNvSpPr>
          <p:nvPr>
            <p:ph type="body" idx="1"/>
          </p:nvPr>
        </p:nvSpPr>
        <p:spPr>
          <a:xfrm>
            <a:off x="2695194" y="5704731"/>
            <a:ext cx="6801612" cy="513189"/>
          </a:xfrm>
        </p:spPr>
        <p:txBody>
          <a:bodyPr vert="horz" lIns="91440" tIns="45720" rIns="91440" bIns="45720" rtlCol="0">
            <a:normAutofit/>
          </a:bodyPr>
          <a:lstStyle/>
          <a:p>
            <a:pPr algn="ctr"/>
            <a:endParaRPr lang="en-US">
              <a:solidFill>
                <a:schemeClr val="tx1">
                  <a:lumMod val="75000"/>
                  <a:lumOff val="25000"/>
                </a:schemeClr>
              </a:solidFill>
            </a:endParaRPr>
          </a:p>
        </p:txBody>
      </p:sp>
    </p:spTree>
    <p:extLst>
      <p:ext uri="{BB962C8B-B14F-4D97-AF65-F5344CB8AC3E}">
        <p14:creationId xmlns:p14="http://schemas.microsoft.com/office/powerpoint/2010/main" val="816792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Rød og blå kayaks på vann">
            <a:extLst>
              <a:ext uri="{FF2B5EF4-FFF2-40B4-BE49-F238E27FC236}">
                <a16:creationId xmlns:a16="http://schemas.microsoft.com/office/drawing/2014/main" id="{B70D313B-3D99-210D-2E6B-58C02041C9F7}"/>
              </a:ext>
            </a:extLst>
          </p:cNvPr>
          <p:cNvPicPr>
            <a:picLocks noChangeAspect="1"/>
          </p:cNvPicPr>
          <p:nvPr/>
        </p:nvPicPr>
        <p:blipFill rotWithShape="1">
          <a:blip r:embed="rId3">
            <a:alphaModFix amt="40000"/>
          </a:blip>
          <a:srcRect t="15730"/>
          <a:stretch/>
        </p:blipFill>
        <p:spPr>
          <a:xfrm>
            <a:off x="20" y="10"/>
            <a:ext cx="12191980" cy="6857990"/>
          </a:xfrm>
          <a:prstGeom prst="rect">
            <a:avLst/>
          </a:prstGeom>
        </p:spPr>
      </p:pic>
      <p:sp>
        <p:nvSpPr>
          <p:cNvPr id="2" name="Tittel 1">
            <a:extLst>
              <a:ext uri="{FF2B5EF4-FFF2-40B4-BE49-F238E27FC236}">
                <a16:creationId xmlns:a16="http://schemas.microsoft.com/office/drawing/2014/main" id="{8DA3CAD1-2818-AB42-8AAE-17AAC8BBCB17}"/>
              </a:ext>
            </a:extLst>
          </p:cNvPr>
          <p:cNvSpPr>
            <a:spLocks noGrp="1"/>
          </p:cNvSpPr>
          <p:nvPr>
            <p:ph type="title"/>
          </p:nvPr>
        </p:nvSpPr>
        <p:spPr>
          <a:xfrm>
            <a:off x="1600200" y="2386744"/>
            <a:ext cx="8991600" cy="1645920"/>
          </a:xfrm>
          <a:noFill/>
          <a:ln w="38100" cap="sq">
            <a:solidFill>
              <a:schemeClr val="tx1"/>
            </a:solidFill>
            <a:miter lim="800000"/>
          </a:ln>
        </p:spPr>
        <p:txBody>
          <a:bodyPr vert="horz" lIns="274320" tIns="182880" rIns="274320" bIns="182880" rtlCol="0" anchor="ctr" anchorCtr="1">
            <a:normAutofit/>
          </a:bodyPr>
          <a:lstStyle/>
          <a:p>
            <a:r>
              <a:rPr lang="en-US">
                <a:solidFill>
                  <a:schemeClr val="tx1"/>
                </a:solidFill>
              </a:rPr>
              <a:t>Vi er bare gjennom 1/3 av 2020 årene</a:t>
            </a:r>
          </a:p>
        </p:txBody>
      </p:sp>
      <p:sp>
        <p:nvSpPr>
          <p:cNvPr id="4" name="Plassholder for tekst 2">
            <a:extLst>
              <a:ext uri="{FF2B5EF4-FFF2-40B4-BE49-F238E27FC236}">
                <a16:creationId xmlns:a16="http://schemas.microsoft.com/office/drawing/2014/main" id="{4B1E7F20-001C-7740-A3D7-82163EA5D7F1}"/>
              </a:ext>
            </a:extLst>
          </p:cNvPr>
          <p:cNvSpPr>
            <a:spLocks noGrp="1"/>
          </p:cNvSpPr>
          <p:nvPr>
            <p:ph type="body" idx="1"/>
          </p:nvPr>
        </p:nvSpPr>
        <p:spPr>
          <a:xfrm>
            <a:off x="2695194" y="4352544"/>
            <a:ext cx="6801612" cy="1239894"/>
          </a:xfrm>
        </p:spPr>
        <p:txBody>
          <a:bodyPr vert="horz" lIns="91440" tIns="45720" rIns="91440" bIns="45720" rtlCol="0">
            <a:normAutofit/>
          </a:bodyPr>
          <a:lstStyle/>
          <a:p>
            <a:pPr algn="ctr"/>
            <a:endParaRPr lang="en-US"/>
          </a:p>
        </p:txBody>
      </p:sp>
    </p:spTree>
    <p:extLst>
      <p:ext uri="{BB962C8B-B14F-4D97-AF65-F5344CB8AC3E}">
        <p14:creationId xmlns:p14="http://schemas.microsoft.com/office/powerpoint/2010/main" val="1462314237"/>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Pakke">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Pakke</Template>
  <TotalTime>15226</TotalTime>
  <Words>1731</Words>
  <Application>Microsoft Macintosh PowerPoint</Application>
  <PresentationFormat>Widescreen</PresentationFormat>
  <Paragraphs>274</Paragraphs>
  <Slides>41</Slides>
  <Notes>36</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41</vt:i4>
      </vt:variant>
    </vt:vector>
  </HeadingPairs>
  <TitlesOfParts>
    <vt:vector size="45" baseType="lpstr">
      <vt:lpstr>Arial</vt:lpstr>
      <vt:lpstr>Calibri</vt:lpstr>
      <vt:lpstr>Gill Sans MT</vt:lpstr>
      <vt:lpstr>Pakke</vt:lpstr>
      <vt:lpstr>«Nordavind fra alle kanter» - krig, miljøkrise, energikrise, prisgalopp… </vt:lpstr>
      <vt:lpstr>PowerPoint-presentasjon</vt:lpstr>
      <vt:lpstr>Norge i en urolig tid </vt:lpstr>
      <vt:lpstr>2020 = «Mulighetenes tiår»</vt:lpstr>
      <vt:lpstr>Tenkte tiåret skulle handle om Dette:</vt:lpstr>
      <vt:lpstr>Pandemi</vt:lpstr>
      <vt:lpstr>Krig I Europa</vt:lpstr>
      <vt:lpstr>Kunstig intelligens</vt:lpstr>
      <vt:lpstr>Vi er bare gjennom 1/3 av 2020 årene</vt:lpstr>
      <vt:lpstr>PowerPoint-presentasjon</vt:lpstr>
      <vt:lpstr>Et tiår som  Endrer verdensbilde?</vt:lpstr>
      <vt:lpstr>Unipolar verden Etter 1990</vt:lpstr>
      <vt:lpstr>To supermakter innen 2030/40?</vt:lpstr>
      <vt:lpstr>Russland vil ikke ha dette</vt:lpstr>
      <vt:lpstr>Russia invaderer Ukraina</vt:lpstr>
      <vt:lpstr>PowerPoint-presentasjon</vt:lpstr>
      <vt:lpstr>USA + EU og Kina + Russland</vt:lpstr>
      <vt:lpstr>PowerPoint-presentasjon</vt:lpstr>
      <vt:lpstr>PowerPoint-presentasjon</vt:lpstr>
      <vt:lpstr>Hva blir viktig i ‘Age of disorder’?</vt:lpstr>
      <vt:lpstr>1. Allianser blir viktigere </vt:lpstr>
      <vt:lpstr>NATO + EU + Sanksjoner </vt:lpstr>
      <vt:lpstr>2. Fragmentert globalisering</vt:lpstr>
      <vt:lpstr>USA + EU og Kina + Russland</vt:lpstr>
      <vt:lpstr>økt proteksjonisme? </vt:lpstr>
      <vt:lpstr>Denne fragmenteringen gjør langtidsplanlegging vanskelig</vt:lpstr>
      <vt:lpstr>3. Forholdet til kina</vt:lpstr>
      <vt:lpstr>To supermakter innen 2030/40?</vt:lpstr>
      <vt:lpstr>PowerPoint-presentasjon</vt:lpstr>
      <vt:lpstr>PowerPoint-presentasjon</vt:lpstr>
      <vt:lpstr>PowerPoint-presentasjon</vt:lpstr>
      <vt:lpstr>PowerPoint-presentasjon</vt:lpstr>
      <vt:lpstr>PowerPoint-presentasjon</vt:lpstr>
      <vt:lpstr>PowerPoint-presentasjon</vt:lpstr>
      <vt:lpstr>4. Svekket økonomisk handlingsrom og demokratier under press </vt:lpstr>
      <vt:lpstr>Krigen i Ukraina som en akselerator for politisk og økonomisk uro </vt:lpstr>
      <vt:lpstr>Politiske kriser virker å gå fortere i denne ustabile tidsalderen </vt:lpstr>
      <vt:lpstr>PowerPoint-presentasjon</vt:lpstr>
      <vt:lpstr>PowerPoint-presentasjon</vt:lpstr>
      <vt:lpstr>Norge i en urolig tid </vt:lpstr>
      <vt:lpstr>MEN, vi skal fortsatt løse disse problemene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Hvilken rolle vil USA spille i handlingens tiår?</dc:title>
  <dc:creator>Sofie Høgestøl</dc:creator>
  <cp:lastModifiedBy>Sofie Høgestøl</cp:lastModifiedBy>
  <cp:revision>97</cp:revision>
  <dcterms:created xsi:type="dcterms:W3CDTF">2021-11-15T07:14:14Z</dcterms:created>
  <dcterms:modified xsi:type="dcterms:W3CDTF">2023-04-19T04:25:07Z</dcterms:modified>
</cp:coreProperties>
</file>