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charts/chart1.xml" ContentType="application/vnd.openxmlformats-officedocument.drawingml.chart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681" r:id="rId3"/>
    <p:sldId id="700" r:id="rId4"/>
    <p:sldId id="256" r:id="rId5"/>
    <p:sldId id="662" r:id="rId6"/>
    <p:sldId id="355" r:id="rId7"/>
    <p:sldId id="661" r:id="rId8"/>
    <p:sldId id="701" r:id="rId9"/>
    <p:sldId id="702" r:id="rId10"/>
    <p:sldId id="703" r:id="rId11"/>
    <p:sldId id="280" r:id="rId12"/>
    <p:sldId id="281" r:id="rId13"/>
    <p:sldId id="282" r:id="rId14"/>
    <p:sldId id="284" r:id="rId15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756"/>
    <a:srgbClr val="E7D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55021722919555"/>
          <c:y val="0.10055574791433691"/>
          <c:w val="0.73678612042143354"/>
          <c:h val="0.82117164434005085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16E7-4ACD-A25A-12ADB882554E}"/>
              </c:ext>
            </c:extLst>
          </c:dPt>
          <c:dPt>
            <c:idx val="1"/>
            <c:bubble3D val="0"/>
            <c:spPr>
              <a:solidFill>
                <a:srgbClr val="BD966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16E7-4ACD-A25A-12ADB882554E}"/>
              </c:ext>
            </c:extLst>
          </c:dPt>
          <c:dPt>
            <c:idx val="2"/>
            <c:bubble3D val="0"/>
            <c:spPr>
              <a:solidFill>
                <a:srgbClr val="D5BC9B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16E7-4ACD-A25A-12ADB882554E}"/>
              </c:ext>
            </c:extLst>
          </c:dPt>
          <c:dPt>
            <c:idx val="3"/>
            <c:bubble3D val="0"/>
            <c:spPr>
              <a:solidFill>
                <a:srgbClr val="293C4B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16E7-4ACD-A25A-12ADB882554E}"/>
              </c:ext>
            </c:extLst>
          </c:dPt>
          <c:dPt>
            <c:idx val="4"/>
            <c:bubble3D val="0"/>
            <c:spPr>
              <a:solidFill>
                <a:srgbClr val="48698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16E7-4ACD-A25A-12ADB882554E}"/>
              </c:ext>
            </c:extLst>
          </c:dPt>
          <c:dLbls>
            <c:dLbl>
              <c:idx val="0"/>
              <c:layout>
                <c:manualLayout>
                  <c:x val="4.7468354430379748E-3"/>
                  <c:y val="-3.7926675094816687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6E7-4ACD-A25A-12ADB882554E}"/>
                </c:ext>
              </c:extLst>
            </c:dLbl>
            <c:dLbl>
              <c:idx val="1"/>
              <c:layout>
                <c:manualLayout>
                  <c:x val="-3.9556962025316458E-3"/>
                  <c:y val="2.6548672566371681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16E7-4ACD-A25A-12ADB882554E}"/>
                </c:ext>
              </c:extLst>
            </c:dLbl>
            <c:dLbl>
              <c:idx val="2"/>
              <c:layout>
                <c:manualLayout>
                  <c:x val="1.5822265362573163E-3"/>
                  <c:y val="-5.0571068490932467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16E7-4ACD-A25A-12ADB882554E}"/>
                </c:ext>
              </c:extLst>
            </c:dLbl>
            <c:dLbl>
              <c:idx val="3"/>
              <c:layout>
                <c:manualLayout>
                  <c:x val="1.5822784810126582E-3"/>
                  <c:y val="-2.5284450063211127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16E7-4ACD-A25A-12ADB882554E}"/>
                </c:ext>
              </c:extLst>
            </c:dLbl>
            <c:dLbl>
              <c:idx val="4"/>
              <c:layout>
                <c:manualLayout>
                  <c:x val="3.8498025347438332E-3"/>
                  <c:y val="-1.8075934371600943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16E7-4ACD-A25A-12ADB882554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Sheet1!$A$1:$A$5</c:f>
              <c:numCache>
                <c:formatCode>General</c:formatCode>
                <c:ptCount val="5"/>
                <c:pt idx="0">
                  <c:v>49.630229390589506</c:v>
                </c:pt>
                <c:pt idx="1">
                  <c:v>7.9472723738988531</c:v>
                </c:pt>
                <c:pt idx="2">
                  <c:v>17.664120424799062</c:v>
                </c:pt>
                <c:pt idx="3">
                  <c:v>15.968865877683056</c:v>
                </c:pt>
                <c:pt idx="4">
                  <c:v>8.7895119330295195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6E7-4ACD-A25A-12ADB8825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slideMaster" Target="../slideMasters/slideMaster1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3" Type="http://schemas.openxmlformats.org/officeDocument/2006/relationships/tags" Target="../tags/tag26.xml"/><Relationship Id="rId21" Type="http://schemas.openxmlformats.org/officeDocument/2006/relationships/tags" Target="../tags/tag44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A2A8B-3E47-4C49-A8FF-C36301DD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899463E-6798-EF4F-A38C-43488DB6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1148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5730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8C7EE-3825-AD4B-9F08-531484FD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6364-1347-2341-8445-54CC9AB03510}" type="datetimeFigureOut">
              <a:rPr lang="nb-NO" smtClean="0"/>
              <a:t>26.10.2021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551057-7E2C-2A43-8440-C66E28B9E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0D0B0-62B6-464D-8D94-4CFF1AB9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4BEE-C0C8-5A49-B773-6AA2AD3F77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969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B1044B-5756-6144-BF00-460720DBD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A5B5C5-1971-684F-A052-7C6F45F8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008B7B-5683-AF4E-B908-E1793491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C01F2-2BAE-2146-BE2E-6141670E3820}" type="datetimeFigureOut">
              <a:rPr lang="nb-NO" smtClean="0"/>
              <a:t>26.10.2021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B5AFD8-86FE-B04B-B247-81B54909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118B36D-D5A5-7D44-B6FE-5FBBAD2B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5C7B-21BF-1144-9467-2A5873C7E0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363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A2A8B-3E47-4C49-A8FF-C36301DD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DDCB11D-50E0-9F42-B2E5-59D9C3E46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1148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37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A2A8B-3E47-4C49-A8FF-C36301DD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9E2E1F5-856F-6949-97B9-20926808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1148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003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A2A8B-3E47-4C49-A8FF-C36301DD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nb-NO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9E2E1F5-856F-6949-97B9-20926808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1148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372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reat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469661" y="1784349"/>
            <a:ext cx="11254154" cy="4179815"/>
          </a:xfrm>
        </p:spPr>
        <p:txBody>
          <a:bodyPr/>
          <a:lstStyle/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EAEC152D-AF5D-4A47-9E36-9214BF4BD092}" type="slidenum">
              <a:rPr lang="nb-NO" smtClean="0"/>
              <a:t>‹#›</a:t>
            </a:fld>
            <a:endParaRPr lang="nb-NO"/>
          </a:p>
        </p:txBody>
      </p:sp>
      <p:sp>
        <p:nvSpPr>
          <p:cNvPr id="61" name="Text Placeholder 2"/>
          <p:cNvSpPr>
            <a:spLocks noGrp="1"/>
          </p:cNvSpPr>
          <p:nvPr>
            <p:ph type="body" idx="33"/>
          </p:nvPr>
        </p:nvSpPr>
        <p:spPr>
          <a:xfrm>
            <a:off x="468923" y="1483200"/>
            <a:ext cx="11254154" cy="252000"/>
          </a:xfrm>
          <a:gradFill>
            <a:gsLst>
              <a:gs pos="87000">
                <a:schemeClr val="bg1"/>
              </a:gs>
              <a:gs pos="87000">
                <a:srgbClr val="BD9663"/>
              </a:gs>
            </a:gsLst>
            <a:lin ang="5400000" scaled="1"/>
          </a:gradFill>
        </p:spPr>
        <p:txBody>
          <a:bodyPr lIns="72000" tIns="0" rIns="0" bIns="0" anchor="ctr" anchorCtr="0"/>
          <a:lstStyle>
            <a:lvl1pPr marL="0" indent="0">
              <a:buNone/>
              <a:defRPr sz="1200" b="1">
                <a:solidFill>
                  <a:srgbClr val="293C4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4" name="Text Placeholder 24"/>
          <p:cNvSpPr>
            <a:spLocks noGrp="1"/>
          </p:cNvSpPr>
          <p:nvPr>
            <p:ph type="body" sz="quarter" idx="95" hasCustomPrompt="1"/>
          </p:nvPr>
        </p:nvSpPr>
        <p:spPr>
          <a:xfrm>
            <a:off x="1006232" y="6422919"/>
            <a:ext cx="4730261" cy="355600"/>
          </a:xfrm>
        </p:spPr>
        <p:txBody>
          <a:bodyPr/>
          <a:lstStyle>
            <a:lvl1pPr marL="0" indent="0">
              <a:spcBef>
                <a:spcPts val="0"/>
              </a:spcBef>
              <a:buFont typeface="+mj-lt"/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89551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reat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  <p:custDataLst>
              <p:tags r:id="rId1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6" name="Content Placeholder 3"/>
          <p:cNvSpPr>
            <a:spLocks noGrp="1"/>
          </p:cNvSpPr>
          <p:nvPr>
            <p:ph idx="12"/>
            <p:custDataLst>
              <p:tags r:id="rId2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8" name="Content Placeholder 4"/>
          <p:cNvSpPr>
            <a:spLocks noGrp="1"/>
          </p:cNvSpPr>
          <p:nvPr>
            <p:ph idx="13"/>
            <p:custDataLst>
              <p:tags r:id="rId3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idx="14"/>
            <p:custDataLst>
              <p:tags r:id="rId4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0" name="Content Placeholder 6"/>
          <p:cNvSpPr>
            <a:spLocks noGrp="1"/>
          </p:cNvSpPr>
          <p:nvPr>
            <p:ph idx="15"/>
            <p:custDataLst>
              <p:tags r:id="rId5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1" name="Content Placeholder 7"/>
          <p:cNvSpPr>
            <a:spLocks noGrp="1"/>
          </p:cNvSpPr>
          <p:nvPr>
            <p:ph idx="16"/>
            <p:custDataLst>
              <p:tags r:id="rId6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idx="17"/>
            <p:custDataLst>
              <p:tags r:id="rId7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3" name="Content Placeholder 9"/>
          <p:cNvSpPr>
            <a:spLocks noGrp="1"/>
          </p:cNvSpPr>
          <p:nvPr>
            <p:ph idx="18"/>
            <p:custDataLst>
              <p:tags r:id="rId8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4" name="Content Placeholder 10"/>
          <p:cNvSpPr>
            <a:spLocks noGrp="1"/>
          </p:cNvSpPr>
          <p:nvPr>
            <p:ph idx="19"/>
            <p:custDataLst>
              <p:tags r:id="rId9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5" name="Content Placeholder 11"/>
          <p:cNvSpPr>
            <a:spLocks noGrp="1"/>
          </p:cNvSpPr>
          <p:nvPr>
            <p:ph idx="20"/>
            <p:custDataLst>
              <p:tags r:id="rId10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6" name="Content Placeholder 12"/>
          <p:cNvSpPr>
            <a:spLocks noGrp="1"/>
          </p:cNvSpPr>
          <p:nvPr>
            <p:ph idx="21"/>
            <p:custDataLst>
              <p:tags r:id="rId11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7" name="Content Placeholder 13"/>
          <p:cNvSpPr>
            <a:spLocks noGrp="1"/>
          </p:cNvSpPr>
          <p:nvPr>
            <p:ph idx="22"/>
            <p:custDataLst>
              <p:tags r:id="rId12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8" name="Content Placeholder 14"/>
          <p:cNvSpPr>
            <a:spLocks noGrp="1"/>
          </p:cNvSpPr>
          <p:nvPr>
            <p:ph idx="23"/>
            <p:custDataLst>
              <p:tags r:id="rId13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9" name="Content Placeholder 15"/>
          <p:cNvSpPr>
            <a:spLocks noGrp="1"/>
          </p:cNvSpPr>
          <p:nvPr>
            <p:ph idx="24"/>
            <p:custDataLst>
              <p:tags r:id="rId14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0" name="Content Placeholder 16"/>
          <p:cNvSpPr>
            <a:spLocks noGrp="1"/>
          </p:cNvSpPr>
          <p:nvPr>
            <p:ph idx="25"/>
            <p:custDataLst>
              <p:tags r:id="rId15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1" name="Content Placeholder 17"/>
          <p:cNvSpPr>
            <a:spLocks noGrp="1"/>
          </p:cNvSpPr>
          <p:nvPr>
            <p:ph idx="26"/>
            <p:custDataLst>
              <p:tags r:id="rId16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2" name="Content Placeholder 18"/>
          <p:cNvSpPr>
            <a:spLocks noGrp="1"/>
          </p:cNvSpPr>
          <p:nvPr>
            <p:ph idx="27"/>
            <p:custDataLst>
              <p:tags r:id="rId17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3" name="Content Placeholder 19"/>
          <p:cNvSpPr>
            <a:spLocks noGrp="1"/>
          </p:cNvSpPr>
          <p:nvPr>
            <p:ph idx="28"/>
            <p:custDataLst>
              <p:tags r:id="rId18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4" name="Content Placeholder 20"/>
          <p:cNvSpPr>
            <a:spLocks noGrp="1"/>
          </p:cNvSpPr>
          <p:nvPr>
            <p:ph idx="29"/>
            <p:custDataLst>
              <p:tags r:id="rId19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EAEC152D-AF5D-4A47-9E36-9214BF4BD092}" type="slidenum">
              <a:rPr lang="nb-NO" smtClean="0"/>
              <a:t>‹#›</a:t>
            </a:fld>
            <a:endParaRPr lang="nb-NO"/>
          </a:p>
        </p:txBody>
      </p:sp>
      <p:sp>
        <p:nvSpPr>
          <p:cNvPr id="82" name="Case Study Logo Placeholder 2"/>
          <p:cNvSpPr>
            <a:spLocks noGrp="1"/>
          </p:cNvSpPr>
          <p:nvPr>
            <p:ph type="pic" sz="quarter" idx="94" hasCustomPrompt="1"/>
          </p:nvPr>
        </p:nvSpPr>
        <p:spPr>
          <a:xfrm>
            <a:off x="12372623" y="2730838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3" name="Case Study Logo Placeholder 1"/>
          <p:cNvSpPr>
            <a:spLocks noGrp="1"/>
          </p:cNvSpPr>
          <p:nvPr>
            <p:ph type="pic" sz="quarter" idx="65" hasCustomPrompt="1"/>
          </p:nvPr>
        </p:nvSpPr>
        <p:spPr>
          <a:xfrm>
            <a:off x="12372623" y="2730838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4" name="Case Study Main Logo Placeholder 1"/>
          <p:cNvSpPr>
            <a:spLocks noGrp="1"/>
          </p:cNvSpPr>
          <p:nvPr>
            <p:ph type="pic" sz="quarter" idx="36" hasCustomPrompt="1"/>
          </p:nvPr>
        </p:nvSpPr>
        <p:spPr>
          <a:xfrm>
            <a:off x="12372623" y="2730838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5" name="Tombstone Logo Placeholder 1"/>
          <p:cNvSpPr>
            <a:spLocks noGrp="1"/>
          </p:cNvSpPr>
          <p:nvPr>
            <p:ph type="pic" sz="quarter" idx="64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6" name="Tombstone Logo Placeholder 20"/>
          <p:cNvSpPr>
            <a:spLocks noGrp="1"/>
          </p:cNvSpPr>
          <p:nvPr>
            <p:ph type="pic" sz="quarter" idx="85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7" name="Tombstone Logo Placeholder 19"/>
          <p:cNvSpPr>
            <a:spLocks noGrp="1"/>
          </p:cNvSpPr>
          <p:nvPr>
            <p:ph type="pic" sz="quarter" idx="66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8" name="Tombstone Logo Placeholder 18"/>
          <p:cNvSpPr>
            <a:spLocks noGrp="1"/>
          </p:cNvSpPr>
          <p:nvPr>
            <p:ph type="pic" sz="quarter" idx="67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9" name="Tombstone Logo Placeholder 17"/>
          <p:cNvSpPr>
            <a:spLocks noGrp="1"/>
          </p:cNvSpPr>
          <p:nvPr>
            <p:ph type="pic" sz="quarter" idx="68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0" name="Tombstone Logo Placeholder 16"/>
          <p:cNvSpPr>
            <a:spLocks noGrp="1"/>
          </p:cNvSpPr>
          <p:nvPr>
            <p:ph type="pic" sz="quarter" idx="69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1" name="Tombstone Logo Placeholder 15"/>
          <p:cNvSpPr>
            <a:spLocks noGrp="1"/>
          </p:cNvSpPr>
          <p:nvPr>
            <p:ph type="pic" sz="quarter" idx="70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2" name="Tombstone Logo Placeholder 14"/>
          <p:cNvSpPr>
            <a:spLocks noGrp="1"/>
          </p:cNvSpPr>
          <p:nvPr>
            <p:ph type="pic" sz="quarter" idx="71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3" name="Tombstone Logo Placeholder 13"/>
          <p:cNvSpPr>
            <a:spLocks noGrp="1"/>
          </p:cNvSpPr>
          <p:nvPr>
            <p:ph type="pic" sz="quarter" idx="72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4" name="Tombstone Logo Placeholder 12"/>
          <p:cNvSpPr>
            <a:spLocks noGrp="1"/>
          </p:cNvSpPr>
          <p:nvPr>
            <p:ph type="pic" sz="quarter" idx="73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5" name="Tombstone Logo Placeholder 11"/>
          <p:cNvSpPr>
            <a:spLocks noGrp="1"/>
          </p:cNvSpPr>
          <p:nvPr>
            <p:ph type="pic" sz="quarter" idx="74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6" name="Tombstone Logo Placeholder 10"/>
          <p:cNvSpPr>
            <a:spLocks noGrp="1"/>
          </p:cNvSpPr>
          <p:nvPr>
            <p:ph type="pic" sz="quarter" idx="75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7" name="Tombstone Logo Placeholder 9"/>
          <p:cNvSpPr>
            <a:spLocks noGrp="1"/>
          </p:cNvSpPr>
          <p:nvPr>
            <p:ph type="pic" sz="quarter" idx="76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8" name="Tombstone Logo Placeholder 8"/>
          <p:cNvSpPr>
            <a:spLocks noGrp="1"/>
          </p:cNvSpPr>
          <p:nvPr>
            <p:ph type="pic" sz="quarter" idx="77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9" name="Tombstone Logo Placeholder 7"/>
          <p:cNvSpPr>
            <a:spLocks noGrp="1"/>
          </p:cNvSpPr>
          <p:nvPr>
            <p:ph type="pic" sz="quarter" idx="78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0" name="Tombstone Logo Placeholder 6"/>
          <p:cNvSpPr>
            <a:spLocks noGrp="1"/>
          </p:cNvSpPr>
          <p:nvPr>
            <p:ph type="pic" sz="quarter" idx="79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1" name="Tombstone Logo Placeholder 5"/>
          <p:cNvSpPr>
            <a:spLocks noGrp="1"/>
          </p:cNvSpPr>
          <p:nvPr>
            <p:ph type="pic" sz="quarter" idx="80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2" name="Tombstone Logo Placeholder 4"/>
          <p:cNvSpPr>
            <a:spLocks noGrp="1"/>
          </p:cNvSpPr>
          <p:nvPr>
            <p:ph type="pic" sz="quarter" idx="81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3" name="Tombstone Logo Placeholder 3"/>
          <p:cNvSpPr>
            <a:spLocks noGrp="1"/>
          </p:cNvSpPr>
          <p:nvPr>
            <p:ph type="pic" sz="quarter" idx="82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4" name="Tombstone Logo Placeholder 2"/>
          <p:cNvSpPr>
            <a:spLocks noGrp="1"/>
          </p:cNvSpPr>
          <p:nvPr>
            <p:ph type="pic" sz="quarter" idx="83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5" name="Tombstone Logo Placeholder 1"/>
          <p:cNvSpPr>
            <a:spLocks noGrp="1"/>
          </p:cNvSpPr>
          <p:nvPr>
            <p:ph type="pic" sz="quarter" idx="84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6" name="Case Study Picture Placeholder 8"/>
          <p:cNvSpPr>
            <a:spLocks noGrp="1"/>
          </p:cNvSpPr>
          <p:nvPr>
            <p:ph type="pic" sz="quarter" idx="86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7" name="Case Study Picture Placeholder 7"/>
          <p:cNvSpPr>
            <a:spLocks noGrp="1"/>
          </p:cNvSpPr>
          <p:nvPr>
            <p:ph type="pic" sz="quarter" idx="87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8" name="Case Study Picture Placeholder 6"/>
          <p:cNvSpPr>
            <a:spLocks noGrp="1"/>
          </p:cNvSpPr>
          <p:nvPr>
            <p:ph type="pic" sz="quarter" idx="88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9" name="Case Study Picture Placeholder 5"/>
          <p:cNvSpPr>
            <a:spLocks noGrp="1"/>
          </p:cNvSpPr>
          <p:nvPr>
            <p:ph type="pic" sz="quarter" idx="89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10" name="Case Study Picture Placeholder 4"/>
          <p:cNvSpPr>
            <a:spLocks noGrp="1"/>
          </p:cNvSpPr>
          <p:nvPr>
            <p:ph type="pic" sz="quarter" idx="90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11" name="Case Study Picture Placeholder 3"/>
          <p:cNvSpPr>
            <a:spLocks noGrp="1"/>
          </p:cNvSpPr>
          <p:nvPr>
            <p:ph type="pic" sz="quarter" idx="91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12" name="Case Study Picture Placeholder 2"/>
          <p:cNvSpPr>
            <a:spLocks noGrp="1"/>
          </p:cNvSpPr>
          <p:nvPr>
            <p:ph type="pic" sz="quarter" idx="92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13" name="Case Study Picture Placeholder 1"/>
          <p:cNvSpPr>
            <a:spLocks noGrp="1"/>
          </p:cNvSpPr>
          <p:nvPr>
            <p:ph type="pic" sz="quarter" idx="93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61" name="Content Placeholder 2"/>
          <p:cNvSpPr>
            <a:spLocks noGrp="1"/>
          </p:cNvSpPr>
          <p:nvPr>
            <p:ph idx="1"/>
            <p:custDataLst>
              <p:tags r:id="rId20"/>
            </p:custDataLst>
          </p:nvPr>
        </p:nvSpPr>
        <p:spPr>
          <a:xfrm>
            <a:off x="469662" y="1774800"/>
            <a:ext cx="5449846" cy="18477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2" name="Content Placeholder 3"/>
          <p:cNvSpPr>
            <a:spLocks noGrp="1"/>
          </p:cNvSpPr>
          <p:nvPr>
            <p:ph idx="95"/>
            <p:custDataLst>
              <p:tags r:id="rId21"/>
            </p:custDataLst>
          </p:nvPr>
        </p:nvSpPr>
        <p:spPr>
          <a:xfrm>
            <a:off x="6273969" y="1774800"/>
            <a:ext cx="5449846" cy="4188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3" name="Content Placeholder 4"/>
          <p:cNvSpPr>
            <a:spLocks noGrp="1"/>
          </p:cNvSpPr>
          <p:nvPr>
            <p:ph idx="96"/>
            <p:custDataLst>
              <p:tags r:id="rId22"/>
            </p:custDataLst>
          </p:nvPr>
        </p:nvSpPr>
        <p:spPr>
          <a:xfrm>
            <a:off x="469662" y="4115700"/>
            <a:ext cx="5449846" cy="18477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5" name="Text Placeholder 2"/>
          <p:cNvSpPr>
            <a:spLocks noGrp="1"/>
          </p:cNvSpPr>
          <p:nvPr>
            <p:ph type="body" idx="33"/>
          </p:nvPr>
        </p:nvSpPr>
        <p:spPr>
          <a:xfrm>
            <a:off x="468923" y="1483200"/>
            <a:ext cx="5450585" cy="252000"/>
          </a:xfrm>
          <a:gradFill>
            <a:gsLst>
              <a:gs pos="87000">
                <a:schemeClr val="bg1"/>
              </a:gs>
              <a:gs pos="87000">
                <a:srgbClr val="BD9663"/>
              </a:gs>
            </a:gsLst>
            <a:lin ang="5400000" scaled="1"/>
          </a:gradFill>
        </p:spPr>
        <p:txBody>
          <a:bodyPr lIns="72000" tIns="0" rIns="0" bIns="0" anchor="ctr" anchorCtr="0"/>
          <a:lstStyle>
            <a:lvl1pPr marL="0" indent="0">
              <a:buNone/>
              <a:defRPr sz="1200" b="1">
                <a:solidFill>
                  <a:srgbClr val="293C4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6" name="Text Placeholder 2"/>
          <p:cNvSpPr>
            <a:spLocks noGrp="1"/>
          </p:cNvSpPr>
          <p:nvPr>
            <p:ph type="body" idx="98"/>
          </p:nvPr>
        </p:nvSpPr>
        <p:spPr>
          <a:xfrm>
            <a:off x="6272492" y="1483200"/>
            <a:ext cx="5450585" cy="252000"/>
          </a:xfrm>
          <a:gradFill>
            <a:gsLst>
              <a:gs pos="87000">
                <a:schemeClr val="bg1"/>
              </a:gs>
              <a:gs pos="87000">
                <a:srgbClr val="BD9663"/>
              </a:gs>
            </a:gsLst>
            <a:lin ang="5400000" scaled="1"/>
          </a:gradFill>
        </p:spPr>
        <p:txBody>
          <a:bodyPr lIns="72000" tIns="0" rIns="0" bIns="0" anchor="ctr" anchorCtr="0"/>
          <a:lstStyle>
            <a:lvl1pPr marL="0" indent="0">
              <a:buNone/>
              <a:defRPr sz="1200" b="1">
                <a:solidFill>
                  <a:srgbClr val="293C4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7" name="Text Placeholder 2"/>
          <p:cNvSpPr>
            <a:spLocks noGrp="1"/>
          </p:cNvSpPr>
          <p:nvPr>
            <p:ph type="body" idx="99"/>
          </p:nvPr>
        </p:nvSpPr>
        <p:spPr>
          <a:xfrm>
            <a:off x="468923" y="3826843"/>
            <a:ext cx="5450585" cy="252000"/>
          </a:xfrm>
          <a:gradFill>
            <a:gsLst>
              <a:gs pos="87000">
                <a:schemeClr val="bg1"/>
              </a:gs>
              <a:gs pos="87000">
                <a:srgbClr val="BD9663"/>
              </a:gs>
            </a:gsLst>
            <a:lin ang="5400000" scaled="1"/>
          </a:gradFill>
        </p:spPr>
        <p:txBody>
          <a:bodyPr lIns="72000" tIns="0" rIns="0" bIns="0" anchor="ctr" anchorCtr="0"/>
          <a:lstStyle>
            <a:lvl1pPr marL="0" indent="0">
              <a:buNone/>
              <a:defRPr sz="1200" b="1">
                <a:solidFill>
                  <a:srgbClr val="293C4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9" name="Text Placeholder 24"/>
          <p:cNvSpPr>
            <a:spLocks noGrp="1"/>
          </p:cNvSpPr>
          <p:nvPr>
            <p:ph type="body" sz="quarter" idx="100" hasCustomPrompt="1"/>
          </p:nvPr>
        </p:nvSpPr>
        <p:spPr>
          <a:xfrm>
            <a:off x="1006232" y="6422919"/>
            <a:ext cx="4730261" cy="355600"/>
          </a:xfrm>
        </p:spPr>
        <p:txBody>
          <a:bodyPr/>
          <a:lstStyle>
            <a:lvl1pPr marL="0" indent="0">
              <a:spcBef>
                <a:spcPts val="0"/>
              </a:spcBef>
              <a:buFont typeface="+mj-lt"/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7936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reat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922" y="162332"/>
            <a:ext cx="11305486" cy="720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  <p:custDataLst>
              <p:tags r:id="rId1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6" name="Content Placeholder 3"/>
          <p:cNvSpPr>
            <a:spLocks noGrp="1"/>
          </p:cNvSpPr>
          <p:nvPr>
            <p:ph idx="12"/>
            <p:custDataLst>
              <p:tags r:id="rId2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8" name="Content Placeholder 4"/>
          <p:cNvSpPr>
            <a:spLocks noGrp="1"/>
          </p:cNvSpPr>
          <p:nvPr>
            <p:ph idx="13"/>
            <p:custDataLst>
              <p:tags r:id="rId3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idx="14"/>
            <p:custDataLst>
              <p:tags r:id="rId4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0" name="Content Placeholder 6"/>
          <p:cNvSpPr>
            <a:spLocks noGrp="1"/>
          </p:cNvSpPr>
          <p:nvPr>
            <p:ph idx="15"/>
            <p:custDataLst>
              <p:tags r:id="rId5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1" name="Content Placeholder 7"/>
          <p:cNvSpPr>
            <a:spLocks noGrp="1"/>
          </p:cNvSpPr>
          <p:nvPr>
            <p:ph idx="16"/>
            <p:custDataLst>
              <p:tags r:id="rId6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idx="17"/>
            <p:custDataLst>
              <p:tags r:id="rId7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3" name="Content Placeholder 9"/>
          <p:cNvSpPr>
            <a:spLocks noGrp="1"/>
          </p:cNvSpPr>
          <p:nvPr>
            <p:ph idx="18"/>
            <p:custDataLst>
              <p:tags r:id="rId8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4" name="Content Placeholder 10"/>
          <p:cNvSpPr>
            <a:spLocks noGrp="1"/>
          </p:cNvSpPr>
          <p:nvPr>
            <p:ph idx="19"/>
            <p:custDataLst>
              <p:tags r:id="rId9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5" name="Content Placeholder 11"/>
          <p:cNvSpPr>
            <a:spLocks noGrp="1"/>
          </p:cNvSpPr>
          <p:nvPr>
            <p:ph idx="20"/>
            <p:custDataLst>
              <p:tags r:id="rId10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6" name="Content Placeholder 12"/>
          <p:cNvSpPr>
            <a:spLocks noGrp="1"/>
          </p:cNvSpPr>
          <p:nvPr>
            <p:ph idx="21"/>
            <p:custDataLst>
              <p:tags r:id="rId11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7" name="Content Placeholder 13"/>
          <p:cNvSpPr>
            <a:spLocks noGrp="1"/>
          </p:cNvSpPr>
          <p:nvPr>
            <p:ph idx="22"/>
            <p:custDataLst>
              <p:tags r:id="rId12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8" name="Content Placeholder 14"/>
          <p:cNvSpPr>
            <a:spLocks noGrp="1"/>
          </p:cNvSpPr>
          <p:nvPr>
            <p:ph idx="23"/>
            <p:custDataLst>
              <p:tags r:id="rId13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9" name="Content Placeholder 15"/>
          <p:cNvSpPr>
            <a:spLocks noGrp="1"/>
          </p:cNvSpPr>
          <p:nvPr>
            <p:ph idx="24"/>
            <p:custDataLst>
              <p:tags r:id="rId14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0" name="Content Placeholder 16"/>
          <p:cNvSpPr>
            <a:spLocks noGrp="1"/>
          </p:cNvSpPr>
          <p:nvPr>
            <p:ph idx="25"/>
            <p:custDataLst>
              <p:tags r:id="rId15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1" name="Content Placeholder 17"/>
          <p:cNvSpPr>
            <a:spLocks noGrp="1"/>
          </p:cNvSpPr>
          <p:nvPr>
            <p:ph idx="26"/>
            <p:custDataLst>
              <p:tags r:id="rId16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2" name="Content Placeholder 18"/>
          <p:cNvSpPr>
            <a:spLocks noGrp="1"/>
          </p:cNvSpPr>
          <p:nvPr>
            <p:ph idx="27"/>
            <p:custDataLst>
              <p:tags r:id="rId17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3" name="Content Placeholder 19"/>
          <p:cNvSpPr>
            <a:spLocks noGrp="1"/>
          </p:cNvSpPr>
          <p:nvPr>
            <p:ph idx="28"/>
            <p:custDataLst>
              <p:tags r:id="rId18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4" name="Content Placeholder 20"/>
          <p:cNvSpPr>
            <a:spLocks noGrp="1"/>
          </p:cNvSpPr>
          <p:nvPr>
            <p:ph idx="29"/>
            <p:custDataLst>
              <p:tags r:id="rId19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EAEC152D-AF5D-4A47-9E36-9214BF4BD092}" type="slidenum">
              <a:rPr lang="nb-NO" smtClean="0"/>
              <a:t>‹#›</a:t>
            </a:fld>
            <a:endParaRPr lang="nb-NO"/>
          </a:p>
        </p:txBody>
      </p:sp>
      <p:sp>
        <p:nvSpPr>
          <p:cNvPr id="82" name="Case Study Logo Placeholder 2"/>
          <p:cNvSpPr>
            <a:spLocks noGrp="1"/>
          </p:cNvSpPr>
          <p:nvPr>
            <p:ph type="pic" sz="quarter" idx="94" hasCustomPrompt="1"/>
          </p:nvPr>
        </p:nvSpPr>
        <p:spPr>
          <a:xfrm>
            <a:off x="12372623" y="2730838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3" name="Case Study Logo Placeholder 1"/>
          <p:cNvSpPr>
            <a:spLocks noGrp="1"/>
          </p:cNvSpPr>
          <p:nvPr>
            <p:ph type="pic" sz="quarter" idx="65" hasCustomPrompt="1"/>
          </p:nvPr>
        </p:nvSpPr>
        <p:spPr>
          <a:xfrm>
            <a:off x="12372623" y="2730838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4" name="Case Study Main Logo Placeholder 1"/>
          <p:cNvSpPr>
            <a:spLocks noGrp="1"/>
          </p:cNvSpPr>
          <p:nvPr>
            <p:ph type="pic" sz="quarter" idx="36" hasCustomPrompt="1"/>
          </p:nvPr>
        </p:nvSpPr>
        <p:spPr>
          <a:xfrm>
            <a:off x="12372623" y="2730838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5" name="Tombstone Logo Placeholder 1"/>
          <p:cNvSpPr>
            <a:spLocks noGrp="1"/>
          </p:cNvSpPr>
          <p:nvPr>
            <p:ph type="pic" sz="quarter" idx="64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6" name="Tombstone Logo Placeholder 20"/>
          <p:cNvSpPr>
            <a:spLocks noGrp="1"/>
          </p:cNvSpPr>
          <p:nvPr>
            <p:ph type="pic" sz="quarter" idx="85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7" name="Tombstone Logo Placeholder 19"/>
          <p:cNvSpPr>
            <a:spLocks noGrp="1"/>
          </p:cNvSpPr>
          <p:nvPr>
            <p:ph type="pic" sz="quarter" idx="66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8" name="Tombstone Logo Placeholder 18"/>
          <p:cNvSpPr>
            <a:spLocks noGrp="1"/>
          </p:cNvSpPr>
          <p:nvPr>
            <p:ph type="pic" sz="quarter" idx="67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89" name="Tombstone Logo Placeholder 17"/>
          <p:cNvSpPr>
            <a:spLocks noGrp="1"/>
          </p:cNvSpPr>
          <p:nvPr>
            <p:ph type="pic" sz="quarter" idx="68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0" name="Tombstone Logo Placeholder 16"/>
          <p:cNvSpPr>
            <a:spLocks noGrp="1"/>
          </p:cNvSpPr>
          <p:nvPr>
            <p:ph type="pic" sz="quarter" idx="69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1" name="Tombstone Logo Placeholder 15"/>
          <p:cNvSpPr>
            <a:spLocks noGrp="1"/>
          </p:cNvSpPr>
          <p:nvPr>
            <p:ph type="pic" sz="quarter" idx="70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2" name="Tombstone Logo Placeholder 14"/>
          <p:cNvSpPr>
            <a:spLocks noGrp="1"/>
          </p:cNvSpPr>
          <p:nvPr>
            <p:ph type="pic" sz="quarter" idx="71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3" name="Tombstone Logo Placeholder 13"/>
          <p:cNvSpPr>
            <a:spLocks noGrp="1"/>
          </p:cNvSpPr>
          <p:nvPr>
            <p:ph type="pic" sz="quarter" idx="72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4" name="Tombstone Logo Placeholder 12"/>
          <p:cNvSpPr>
            <a:spLocks noGrp="1"/>
          </p:cNvSpPr>
          <p:nvPr>
            <p:ph type="pic" sz="quarter" idx="73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5" name="Tombstone Logo Placeholder 11"/>
          <p:cNvSpPr>
            <a:spLocks noGrp="1"/>
          </p:cNvSpPr>
          <p:nvPr>
            <p:ph type="pic" sz="quarter" idx="74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6" name="Tombstone Logo Placeholder 10"/>
          <p:cNvSpPr>
            <a:spLocks noGrp="1"/>
          </p:cNvSpPr>
          <p:nvPr>
            <p:ph type="pic" sz="quarter" idx="75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7" name="Tombstone Logo Placeholder 9"/>
          <p:cNvSpPr>
            <a:spLocks noGrp="1"/>
          </p:cNvSpPr>
          <p:nvPr>
            <p:ph type="pic" sz="quarter" idx="76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8" name="Tombstone Logo Placeholder 8"/>
          <p:cNvSpPr>
            <a:spLocks noGrp="1"/>
          </p:cNvSpPr>
          <p:nvPr>
            <p:ph type="pic" sz="quarter" idx="77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99" name="Tombstone Logo Placeholder 7"/>
          <p:cNvSpPr>
            <a:spLocks noGrp="1"/>
          </p:cNvSpPr>
          <p:nvPr>
            <p:ph type="pic" sz="quarter" idx="78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0" name="Tombstone Logo Placeholder 6"/>
          <p:cNvSpPr>
            <a:spLocks noGrp="1"/>
          </p:cNvSpPr>
          <p:nvPr>
            <p:ph type="pic" sz="quarter" idx="79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1" name="Tombstone Logo Placeholder 5"/>
          <p:cNvSpPr>
            <a:spLocks noGrp="1"/>
          </p:cNvSpPr>
          <p:nvPr>
            <p:ph type="pic" sz="quarter" idx="80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2" name="Tombstone Logo Placeholder 4"/>
          <p:cNvSpPr>
            <a:spLocks noGrp="1"/>
          </p:cNvSpPr>
          <p:nvPr>
            <p:ph type="pic" sz="quarter" idx="81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3" name="Tombstone Logo Placeholder 3"/>
          <p:cNvSpPr>
            <a:spLocks noGrp="1"/>
          </p:cNvSpPr>
          <p:nvPr>
            <p:ph type="pic" sz="quarter" idx="82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4" name="Tombstone Logo Placeholder 2"/>
          <p:cNvSpPr>
            <a:spLocks noGrp="1"/>
          </p:cNvSpPr>
          <p:nvPr>
            <p:ph type="pic" sz="quarter" idx="83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5" name="Tombstone Logo Placeholder 1"/>
          <p:cNvSpPr>
            <a:spLocks noGrp="1"/>
          </p:cNvSpPr>
          <p:nvPr>
            <p:ph type="pic" sz="quarter" idx="84" hasCustomPrompt="1"/>
          </p:nvPr>
        </p:nvSpPr>
        <p:spPr>
          <a:xfrm>
            <a:off x="12372623" y="2485574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6" name="Case Study Picture Placeholder 8"/>
          <p:cNvSpPr>
            <a:spLocks noGrp="1"/>
          </p:cNvSpPr>
          <p:nvPr>
            <p:ph type="pic" sz="quarter" idx="86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7" name="Case Study Picture Placeholder 7"/>
          <p:cNvSpPr>
            <a:spLocks noGrp="1"/>
          </p:cNvSpPr>
          <p:nvPr>
            <p:ph type="pic" sz="quarter" idx="87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8" name="Case Study Picture Placeholder 6"/>
          <p:cNvSpPr>
            <a:spLocks noGrp="1"/>
          </p:cNvSpPr>
          <p:nvPr>
            <p:ph type="pic" sz="quarter" idx="88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09" name="Case Study Picture Placeholder 5"/>
          <p:cNvSpPr>
            <a:spLocks noGrp="1"/>
          </p:cNvSpPr>
          <p:nvPr>
            <p:ph type="pic" sz="quarter" idx="89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10" name="Case Study Picture Placeholder 4"/>
          <p:cNvSpPr>
            <a:spLocks noGrp="1"/>
          </p:cNvSpPr>
          <p:nvPr>
            <p:ph type="pic" sz="quarter" idx="90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11" name="Case Study Picture Placeholder 3"/>
          <p:cNvSpPr>
            <a:spLocks noGrp="1"/>
          </p:cNvSpPr>
          <p:nvPr>
            <p:ph type="pic" sz="quarter" idx="91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12" name="Case Study Picture Placeholder 2"/>
          <p:cNvSpPr>
            <a:spLocks noGrp="1"/>
          </p:cNvSpPr>
          <p:nvPr>
            <p:ph type="pic" sz="quarter" idx="92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113" name="Case Study Picture Placeholder 1"/>
          <p:cNvSpPr>
            <a:spLocks noGrp="1"/>
          </p:cNvSpPr>
          <p:nvPr>
            <p:ph type="pic" sz="quarter" idx="93" hasCustomPrompt="1"/>
          </p:nvPr>
        </p:nvSpPr>
        <p:spPr>
          <a:xfrm>
            <a:off x="12372623" y="2218129"/>
            <a:ext cx="1595077" cy="180000"/>
          </a:xfrm>
        </p:spPr>
        <p:txBody>
          <a:bodyPr anchor="ctr" anchorCtr="0"/>
          <a:lstStyle>
            <a:lvl1pPr algn="l">
              <a:defRPr sz="700"/>
            </a:lvl1pPr>
          </a:lstStyle>
          <a:p>
            <a:r>
              <a:rPr lang="en-GB" dirty="0"/>
              <a:t>Click to add Logo</a:t>
            </a:r>
          </a:p>
        </p:txBody>
      </p:sp>
      <p:sp>
        <p:nvSpPr>
          <p:cNvPr id="56" name="Content Placeholder 2"/>
          <p:cNvSpPr>
            <a:spLocks noGrp="1"/>
          </p:cNvSpPr>
          <p:nvPr>
            <p:ph idx="1" hasCustomPrompt="1"/>
            <p:custDataLst>
              <p:tags r:id="rId20"/>
            </p:custDataLst>
          </p:nvPr>
        </p:nvSpPr>
        <p:spPr>
          <a:xfrm>
            <a:off x="469662" y="1774800"/>
            <a:ext cx="5449846" cy="4188600"/>
          </a:xfrm>
        </p:spPr>
        <p:txBody>
          <a:bodyPr/>
          <a:lstStyle/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7" name="Content Placeholder 3"/>
          <p:cNvSpPr>
            <a:spLocks noGrp="1"/>
          </p:cNvSpPr>
          <p:nvPr>
            <p:ph idx="95" hasCustomPrompt="1"/>
            <p:custDataLst>
              <p:tags r:id="rId21"/>
            </p:custDataLst>
          </p:nvPr>
        </p:nvSpPr>
        <p:spPr>
          <a:xfrm>
            <a:off x="6273969" y="1774800"/>
            <a:ext cx="5449846" cy="4188600"/>
          </a:xfrm>
        </p:spPr>
        <p:txBody>
          <a:bodyPr/>
          <a:lstStyle/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idx="33"/>
          </p:nvPr>
        </p:nvSpPr>
        <p:spPr>
          <a:xfrm>
            <a:off x="468923" y="1483200"/>
            <a:ext cx="5450585" cy="252000"/>
          </a:xfrm>
          <a:gradFill>
            <a:gsLst>
              <a:gs pos="87000">
                <a:schemeClr val="bg1"/>
              </a:gs>
              <a:gs pos="87000">
                <a:srgbClr val="BD9663"/>
              </a:gs>
            </a:gsLst>
            <a:lin ang="5400000" scaled="1"/>
          </a:gradFill>
        </p:spPr>
        <p:txBody>
          <a:bodyPr lIns="72000" tIns="0" rIns="0" bIns="0" anchor="ctr" anchorCtr="0"/>
          <a:lstStyle>
            <a:lvl1pPr marL="0" indent="0">
              <a:buNone/>
              <a:defRPr sz="1200" b="1">
                <a:solidFill>
                  <a:srgbClr val="293C4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9" name="Text Placeholder 2"/>
          <p:cNvSpPr>
            <a:spLocks noGrp="1"/>
          </p:cNvSpPr>
          <p:nvPr>
            <p:ph type="body" idx="96"/>
          </p:nvPr>
        </p:nvSpPr>
        <p:spPr>
          <a:xfrm>
            <a:off x="6272492" y="1483200"/>
            <a:ext cx="5450585" cy="252000"/>
          </a:xfrm>
          <a:gradFill>
            <a:gsLst>
              <a:gs pos="87000">
                <a:schemeClr val="bg1"/>
              </a:gs>
              <a:gs pos="87000">
                <a:srgbClr val="BD9663"/>
              </a:gs>
            </a:gsLst>
            <a:lin ang="5400000" scaled="1"/>
          </a:gradFill>
        </p:spPr>
        <p:txBody>
          <a:bodyPr lIns="72000" tIns="0" rIns="0" bIns="0" anchor="ctr" anchorCtr="0"/>
          <a:lstStyle>
            <a:lvl1pPr marL="0" indent="0">
              <a:buNone/>
              <a:defRPr sz="1200" b="1">
                <a:solidFill>
                  <a:srgbClr val="293C4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0" name="Text Placeholder 24"/>
          <p:cNvSpPr>
            <a:spLocks noGrp="1"/>
          </p:cNvSpPr>
          <p:nvPr>
            <p:ph type="body" sz="quarter" idx="97" hasCustomPrompt="1"/>
          </p:nvPr>
        </p:nvSpPr>
        <p:spPr>
          <a:xfrm>
            <a:off x="1006232" y="6422919"/>
            <a:ext cx="4730261" cy="355600"/>
          </a:xfrm>
        </p:spPr>
        <p:txBody>
          <a:bodyPr/>
          <a:lstStyle>
            <a:lvl1pPr marL="0" indent="0">
              <a:spcBef>
                <a:spcPts val="0"/>
              </a:spcBef>
              <a:buFont typeface="+mj-lt"/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8105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548680"/>
            <a:ext cx="10752667" cy="480053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4F77-B9E5-4E8C-BC0A-DE5392DC23D3}" type="datetimeFigureOut">
              <a:rPr lang="nb-NO" smtClean="0"/>
              <a:t>26.10.2021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152D-AF5D-4A47-9E36-9214BF4BD092}" type="slidenum">
              <a:rPr lang="nb-NO" smtClean="0"/>
              <a:t>‹#›</a:t>
            </a:fld>
            <a:endParaRPr lang="nb-NO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9668" y="1308528"/>
            <a:ext cx="10752667" cy="4704000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0316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B650C1-7B2F-4737-8491-2E5800FA2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8B6EB67-9AFF-454D-935D-AE8F87D8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6EF4E67-69B7-4601-A9B3-11EEEE731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4F77-B9E5-4E8C-BC0A-DE5392DC23D3}" type="datetimeFigureOut">
              <a:rPr lang="nb-NO" smtClean="0"/>
              <a:t>26.10.2021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3DB25D-04D2-4037-9B29-81135266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73DE19D-29FA-457F-BBB6-96E28554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152D-AF5D-4A47-9E36-9214BF4BD0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5251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42E71B-C878-864D-A98C-78D075C38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1148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85956-8B59-434D-8ECD-6FA6006E3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56113"/>
            <a:ext cx="4114800" cy="3520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7B636-8143-BE48-9134-05209DB93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spc="200" baseline="0">
                <a:solidFill>
                  <a:schemeClr val="accent1"/>
                </a:solidFill>
                <a:latin typeface="DIN Alternate" panose="020B0500000000000000" pitchFamily="34" charset="77"/>
                <a:cs typeface="Gill Sans Light" panose="020B0302020104020203" pitchFamily="34" charset="-79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147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Avenir Heavy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Book" panose="02000503020000020003" pitchFamily="2" charset="0"/>
          <a:ea typeface="Helvetica Neue Light" panose="02000403000000020004" pitchFamily="2" charset="0"/>
          <a:cs typeface="Gill Sans Light" panose="020B03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Book" panose="02000503020000020003" pitchFamily="2" charset="0"/>
          <a:ea typeface="Helvetica Neue Light" panose="02000403000000020004" pitchFamily="2" charset="0"/>
          <a:cs typeface="Gill Sans Light" panose="020B03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Book" panose="02000503020000020003" pitchFamily="2" charset="0"/>
          <a:ea typeface="Helvetica Neue Light" panose="02000403000000020004" pitchFamily="2" charset="0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Book" panose="02000503020000020003" pitchFamily="2" charset="0"/>
          <a:ea typeface="Helvetica Neue Light" panose="02000403000000020004" pitchFamily="2" charset="0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Book" panose="02000503020000020003" pitchFamily="2" charset="0"/>
          <a:ea typeface="Helvetica Neue Light" panose="02000403000000020004" pitchFamily="2" charset="0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5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oleObject" Target="../embeddings/oleObject1.bin"/><Relationship Id="rId3" Type="http://schemas.openxmlformats.org/officeDocument/2006/relationships/tags" Target="../tags/tag47.xml"/><Relationship Id="rId21" Type="http://schemas.microsoft.com/office/2007/relationships/hdphoto" Target="../media/hdphoto1.wdp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20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openxmlformats.org/officeDocument/2006/relationships/chart" Target="../charts/chart1.xml"/><Relationship Id="rId10" Type="http://schemas.openxmlformats.org/officeDocument/2006/relationships/tags" Target="../tags/tag54.xml"/><Relationship Id="rId19" Type="http://schemas.openxmlformats.org/officeDocument/2006/relationships/image" Target="../media/image9.emf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jpeg"/><Relationship Id="rId3" Type="http://schemas.openxmlformats.org/officeDocument/2006/relationships/tags" Target="../tags/tag6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3.png"/><Relationship Id="rId2" Type="http://schemas.openxmlformats.org/officeDocument/2006/relationships/tags" Target="../tags/tag61.xml"/><Relationship Id="rId16" Type="http://schemas.openxmlformats.org/officeDocument/2006/relationships/image" Target="../media/image17.jpeg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12.jfif"/><Relationship Id="rId5" Type="http://schemas.openxmlformats.org/officeDocument/2006/relationships/tags" Target="../tags/tag64.xml"/><Relationship Id="rId15" Type="http://schemas.openxmlformats.org/officeDocument/2006/relationships/image" Target="../media/image16.jpeg"/><Relationship Id="rId10" Type="http://schemas.microsoft.com/office/2007/relationships/hdphoto" Target="../media/hdphoto1.wdp"/><Relationship Id="rId4" Type="http://schemas.openxmlformats.org/officeDocument/2006/relationships/tags" Target="../tags/tag63.xml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88FCD0E-414A-44CE-923B-946AD64D6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75" y="3125853"/>
            <a:ext cx="4782649" cy="60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61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1">
            <a:extLst>
              <a:ext uri="{FF2B5EF4-FFF2-40B4-BE49-F238E27FC236}">
                <a16:creationId xmlns:a16="http://schemas.microsoft.com/office/drawing/2014/main" id="{54DC6FAC-6A3B-44FA-8C07-2C6713F6E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06" y="452502"/>
            <a:ext cx="8597899" cy="344543"/>
          </a:xfrm>
        </p:spPr>
        <p:txBody>
          <a:bodyPr vert="horz">
            <a:normAutofit fontScale="90000"/>
          </a:bodyPr>
          <a:lstStyle/>
          <a:p>
            <a:r>
              <a:rPr lang="en-GB" dirty="0">
                <a:latin typeface="Avenir Book" panose="02000503020000020003"/>
              </a:rPr>
              <a:t>MEDLEMMER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F9D0A8-3397-46E4-9FC3-280B674F265E}"/>
              </a:ext>
            </a:extLst>
          </p:cNvPr>
          <p:cNvSpPr txBox="1"/>
          <p:nvPr/>
        </p:nvSpPr>
        <p:spPr>
          <a:xfrm>
            <a:off x="659575" y="1560798"/>
            <a:ext cx="10883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Avenir Next LT Pro" panose="020B0504020202020204" pitchFamily="34" charset="0"/>
              </a:rPr>
              <a:t>Gårdeiere, eiendomsaktører og næringsdrivende i Oslo Sentrum. De representerer ca. 1.000 eiendommer og over 3 millioner m</a:t>
            </a:r>
            <a:r>
              <a:rPr lang="nb-NO" sz="1600" baseline="30000" dirty="0">
                <a:latin typeface="Avenir Next LT Pro" panose="020B0504020202020204" pitchFamily="34" charset="0"/>
              </a:rPr>
              <a:t>2</a:t>
            </a:r>
            <a:r>
              <a:rPr lang="nb-NO" sz="1600" dirty="0">
                <a:latin typeface="Avenir Next LT Pro" panose="020B0504020202020204" pitchFamily="34" charset="0"/>
              </a:rPr>
              <a:t> næringsareal</a:t>
            </a:r>
          </a:p>
        </p:txBody>
      </p:sp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CB4616F0-5092-465E-A971-B25DEF1AF2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9136"/>
            <a:ext cx="12192000" cy="195072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7B55C85-3074-4E2B-ACD1-D2C99BD6AC04}"/>
              </a:ext>
            </a:extLst>
          </p:cNvPr>
          <p:cNvSpPr txBox="1"/>
          <p:nvPr/>
        </p:nvSpPr>
        <p:spPr>
          <a:xfrm>
            <a:off x="528958" y="2967335"/>
            <a:ext cx="1113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solidFill>
                  <a:schemeClr val="accent1"/>
                </a:solidFill>
                <a:latin typeface="Avenir Next LT Pro" panose="020B0504020202020204" pitchFamily="34" charset="0"/>
              </a:rPr>
              <a:t>130 medlemmer og årlige inntekter på 2.0 MNOK</a:t>
            </a:r>
          </a:p>
        </p:txBody>
      </p:sp>
    </p:spTree>
    <p:extLst>
      <p:ext uri="{BB962C8B-B14F-4D97-AF65-F5344CB8AC3E}">
        <p14:creationId xmlns:p14="http://schemas.microsoft.com/office/powerpoint/2010/main" val="1336049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300A27-CFAF-9A40-B8A2-6AFEA3A2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261472"/>
            <a:ext cx="6251110" cy="850792"/>
          </a:xfrm>
        </p:spPr>
        <p:txBody>
          <a:bodyPr anchor="b">
            <a:normAutofit/>
          </a:bodyPr>
          <a:lstStyle/>
          <a:p>
            <a:r>
              <a:rPr lang="nb-NO" sz="3200" dirty="0">
                <a:latin typeface="Avenir Book" panose="02000503020000020003"/>
              </a:rPr>
              <a:t>UTVIKLINGSRÅD</a:t>
            </a:r>
            <a:endParaRPr lang="nb-NO" sz="4400" dirty="0">
              <a:latin typeface="Avenir Book" panose="02000503020000020003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CF26224-B6A2-2F46-BADB-DB9EC05193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EA06E6-C468-E74F-BE07-3354A4E61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366227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>
                <a:latin typeface="Avenir Next LT Pro" panose="020B0504020202020204" pitchFamily="34" charset="0"/>
              </a:rPr>
              <a:t>Deltakere: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Utviklingsdirektører medlemmer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Plan og bygningsetaten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Byantikvaren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Bymiljøetaten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Næringsetaten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Riksantikvaren (Ved behov)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Miljø (Grønn </a:t>
            </a:r>
            <a:r>
              <a:rPr lang="nb-NO" sz="1800" dirty="0" err="1">
                <a:latin typeface="Avenir Next LT Pro" panose="020B0504020202020204" pitchFamily="34" charset="0"/>
              </a:rPr>
              <a:t>byggallianse</a:t>
            </a:r>
            <a:r>
              <a:rPr lang="nb-NO" sz="1800" dirty="0">
                <a:latin typeface="Avenir Next LT Pro" panose="020B05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6225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30BC194-C333-A44A-9931-82A6DAC2F5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723522AF-86B6-4C82-9D20-AB92310A3E42}"/>
              </a:ext>
            </a:extLst>
          </p:cNvPr>
          <p:cNvSpPr txBox="1">
            <a:spLocks/>
          </p:cNvSpPr>
          <p:nvPr/>
        </p:nvSpPr>
        <p:spPr>
          <a:xfrm>
            <a:off x="5297762" y="1261472"/>
            <a:ext cx="6251110" cy="8507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venir Heavy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sz="3200" dirty="0">
                <a:latin typeface="Avenir Book" panose="02000503020000020003"/>
              </a:rPr>
              <a:t>DRIFTSRÅD</a:t>
            </a:r>
            <a:endParaRPr lang="nb-NO" sz="5400" dirty="0">
              <a:latin typeface="Avenir Book" panose="02000503020000020003"/>
            </a:endParaRP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83745FC0-213C-4DC7-A7BB-4E06FCFF0171}"/>
              </a:ext>
            </a:extLst>
          </p:cNvPr>
          <p:cNvSpPr txBox="1">
            <a:spLocks/>
          </p:cNvSpPr>
          <p:nvPr/>
        </p:nvSpPr>
        <p:spPr>
          <a:xfrm>
            <a:off x="5297762" y="2366227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200" dirty="0">
                <a:latin typeface="Avenir Next LT Pro" panose="020B0504020202020204" pitchFamily="34" charset="0"/>
              </a:rPr>
              <a:t>Deltakere: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Driftsansvarlige – medlemmer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Bymiljøetaten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De største driftsselskapene (</a:t>
            </a:r>
            <a:r>
              <a:rPr lang="nb-NO" sz="1800" dirty="0" err="1">
                <a:latin typeface="Avenir Next LT Pro" panose="020B0504020202020204" pitchFamily="34" charset="0"/>
              </a:rPr>
              <a:t>ISS,Høyden</a:t>
            </a:r>
            <a:r>
              <a:rPr lang="nb-NO" sz="1800" dirty="0">
                <a:latin typeface="Avenir Next LT Pro" panose="020B0504020202020204" pitchFamily="34" charset="0"/>
              </a:rPr>
              <a:t>, </a:t>
            </a:r>
            <a:r>
              <a:rPr lang="nb-NO" sz="1800" dirty="0" err="1">
                <a:latin typeface="Avenir Next LT Pro" panose="020B0504020202020204" pitchFamily="34" charset="0"/>
              </a:rPr>
              <a:t>Vaktmestercompagniet</a:t>
            </a:r>
            <a:r>
              <a:rPr lang="nb-NO" sz="1800" dirty="0">
                <a:latin typeface="Avenir Next LT Pro" panose="020B0504020202020204" pitchFamily="34" charset="0"/>
              </a:rPr>
              <a:t>, </a:t>
            </a:r>
            <a:r>
              <a:rPr lang="nb-NO" sz="1800" dirty="0" err="1">
                <a:latin typeface="Avenir Next LT Pro" panose="020B0504020202020204" pitchFamily="34" charset="0"/>
              </a:rPr>
              <a:t>Keysec</a:t>
            </a:r>
            <a:r>
              <a:rPr lang="nb-NO" sz="1800" dirty="0">
                <a:latin typeface="Avenir Next LT Pro" panose="020B0504020202020204" pitchFamily="34" charset="0"/>
              </a:rPr>
              <a:t>, </a:t>
            </a:r>
            <a:r>
              <a:rPr lang="nb-NO" sz="1800" dirty="0" err="1">
                <a:latin typeface="Avenir Next LT Pro" panose="020B0504020202020204" pitchFamily="34" charset="0"/>
              </a:rPr>
              <a:t>Npro</a:t>
            </a:r>
            <a:r>
              <a:rPr lang="nb-NO" sz="1800" dirty="0">
                <a:latin typeface="Avenir Next LT Pro" panose="020B0504020202020204" pitchFamily="34" charset="0"/>
              </a:rPr>
              <a:t> +)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Rusken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Parkeringshus (Driftere)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Lux (Varelevering)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22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70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B7583CC-6F57-1D43-A11B-C7EE676CEC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ADC72D-0C33-7A41-8D4D-91A5B0D23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365200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>
                <a:latin typeface="Avenir Next LT Pro" panose="020B0504020202020204" pitchFamily="34" charset="0"/>
              </a:rPr>
              <a:t>Deltakere: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Sikkerhetsansvarlige – medlemmer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Politiet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Brannvesen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Beredskapsetaten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Stortinget</a:t>
            </a:r>
          </a:p>
          <a:p>
            <a:r>
              <a:rPr lang="nb-NO" sz="1800" dirty="0">
                <a:latin typeface="Avenir Next LT Pro" panose="020B0504020202020204" pitchFamily="34" charset="0"/>
              </a:rPr>
              <a:t>Sporveien</a:t>
            </a:r>
          </a:p>
          <a:p>
            <a:r>
              <a:rPr lang="nb-NO" sz="1800" dirty="0" err="1">
                <a:latin typeface="Avenir Next LT Pro" panose="020B0504020202020204" pitchFamily="34" charset="0"/>
              </a:rPr>
              <a:t>Evt</a:t>
            </a:r>
            <a:r>
              <a:rPr lang="nb-NO" sz="1800" dirty="0">
                <a:latin typeface="Avenir Next LT Pro" panose="020B0504020202020204" pitchFamily="34" charset="0"/>
              </a:rPr>
              <a:t> representanter fra de største vaktselskapene</a:t>
            </a:r>
          </a:p>
          <a:p>
            <a:pPr lvl="1"/>
            <a:endParaRPr lang="nb-NO" sz="2200" dirty="0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0C148F28-194F-444E-92D1-1DEB85DFEB46}"/>
              </a:ext>
            </a:extLst>
          </p:cNvPr>
          <p:cNvSpPr txBox="1">
            <a:spLocks/>
          </p:cNvSpPr>
          <p:nvPr/>
        </p:nvSpPr>
        <p:spPr>
          <a:xfrm>
            <a:off x="5297762" y="1261472"/>
            <a:ext cx="6251110" cy="8507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venir Heavy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sz="3200" dirty="0">
                <a:latin typeface="Avenir Book" panose="02000503020000020003"/>
              </a:rPr>
              <a:t>SIKKERHETSRÅD</a:t>
            </a:r>
            <a:endParaRPr lang="nb-NO" sz="5400" dirty="0">
              <a:latin typeface="Avenir Book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2218235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72AEC24-14F5-F44A-A0C8-42E435A8D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6A56E5B-53AB-504C-8729-3DB21575C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320" y="5469340"/>
            <a:ext cx="6931319" cy="7522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Book" panose="02000503020000020003"/>
              </a:rPr>
              <a:t>SOSIALE MEDIER</a:t>
            </a:r>
            <a:br>
              <a:rPr lang="en-US" sz="3600" dirty="0">
                <a:solidFill>
                  <a:schemeClr val="accent1"/>
                </a:solidFill>
                <a:latin typeface="Avenir Book" panose="02000503020000020003"/>
              </a:rPr>
            </a:br>
            <a:r>
              <a:rPr lang="en-US" sz="3600" b="0" dirty="0">
                <a:solidFill>
                  <a:schemeClr val="accent1"/>
                </a:solidFill>
                <a:latin typeface="Avenir Book" panose="02000503020000020003"/>
              </a:rPr>
              <a:t>Facebook og Instagram</a:t>
            </a:r>
          </a:p>
        </p:txBody>
      </p:sp>
    </p:spTree>
    <p:extLst>
      <p:ext uri="{BB962C8B-B14F-4D97-AF65-F5344CB8AC3E}">
        <p14:creationId xmlns:p14="http://schemas.microsoft.com/office/powerpoint/2010/main" val="3957467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C81E6E58-8F1D-40BB-804D-DA41A320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62" y="436836"/>
            <a:ext cx="6303856" cy="475843"/>
          </a:xfrm>
        </p:spPr>
        <p:txBody>
          <a:bodyPr/>
          <a:lstStyle/>
          <a:p>
            <a:r>
              <a:rPr lang="nb-NO" dirty="0">
                <a:latin typeface="Avenir Book"/>
              </a:rPr>
              <a:t>CARUCEL</a:t>
            </a:r>
          </a:p>
        </p:txBody>
      </p:sp>
      <p:sp>
        <p:nvSpPr>
          <p:cNvPr id="117" name="Text Placeholder 113">
            <a:extLst>
              <a:ext uri="{FF2B5EF4-FFF2-40B4-BE49-F238E27FC236}">
                <a16:creationId xmlns:a16="http://schemas.microsoft.com/office/drawing/2014/main" id="{2E3310B0-6E4A-4985-8160-FB49EA78963B}"/>
              </a:ext>
            </a:extLst>
          </p:cNvPr>
          <p:cNvSpPr>
            <a:spLocks noGrp="1"/>
          </p:cNvSpPr>
          <p:nvPr/>
        </p:nvSpPr>
        <p:spPr>
          <a:xfrm>
            <a:off x="852787" y="1665440"/>
            <a:ext cx="6462413" cy="315564"/>
          </a:xfrm>
          <a:prstGeom prst="rect">
            <a:avLst/>
          </a:prstGeom>
          <a:gradFill>
            <a:gsLst>
              <a:gs pos="94000">
                <a:schemeClr val="bg1"/>
              </a:gs>
              <a:gs pos="94000">
                <a:srgbClr val="BD9663"/>
              </a:gs>
            </a:gsLst>
            <a:lin ang="5400000" scaled="1"/>
          </a:gradFill>
        </p:spPr>
        <p:txBody>
          <a:bodyPr vert="horz" lIns="72000" tIns="0" rIns="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>
                <a:solidFill>
                  <a:srgbClr val="293C4B"/>
                </a:solidFill>
                <a:latin typeface="+mj-lt"/>
                <a:ea typeface="Helvetica Neue Light" panose="02000403000000020004" pitchFamily="2" charset="0"/>
                <a:cs typeface="Gill Sans Light" panose="020B0302020104020203" pitchFamily="34" charset="-79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b="0" dirty="0">
                <a:solidFill>
                  <a:schemeClr val="tx1"/>
                </a:solidFill>
                <a:latin typeface="Avenir Book"/>
              </a:rPr>
              <a:t>OM CARUCEL</a:t>
            </a:r>
            <a:endParaRPr lang="nb-NO" sz="1400" b="0" baseline="30000" dirty="0">
              <a:solidFill>
                <a:schemeClr val="tx1"/>
              </a:solidFill>
              <a:latin typeface="Avenir Book"/>
            </a:endParaRPr>
          </a:p>
        </p:txBody>
      </p:sp>
      <p:sp>
        <p:nvSpPr>
          <p:cNvPr id="119" name="Rectangle 62">
            <a:extLst>
              <a:ext uri="{FF2B5EF4-FFF2-40B4-BE49-F238E27FC236}">
                <a16:creationId xmlns:a16="http://schemas.microsoft.com/office/drawing/2014/main" id="{EC13F238-E130-49A0-8A53-5ADFE587615B}"/>
              </a:ext>
            </a:extLst>
          </p:cNvPr>
          <p:cNvSpPr/>
          <p:nvPr/>
        </p:nvSpPr>
        <p:spPr>
          <a:xfrm>
            <a:off x="819175" y="1981004"/>
            <a:ext cx="6632942" cy="164813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/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Familieselskapet Carucel Eiendom, etablert av Carl Erik Krefting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Primært eiendom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Hovedvekt på handelsarealer i Oslo Sentrum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Øvrige investeringer, finansielle investeringer, samt shipping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150.000 m2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6 milliarder brutto verdi</a:t>
            </a:r>
          </a:p>
        </p:txBody>
      </p:sp>
      <p:sp>
        <p:nvSpPr>
          <p:cNvPr id="120" name="Rectangle 2">
            <a:extLst>
              <a:ext uri="{FF2B5EF4-FFF2-40B4-BE49-F238E27FC236}">
                <a16:creationId xmlns:a16="http://schemas.microsoft.com/office/drawing/2014/main" id="{EECA0EFB-9606-4972-86BA-B7A88EE5C60D}"/>
              </a:ext>
            </a:extLst>
          </p:cNvPr>
          <p:cNvSpPr/>
          <p:nvPr/>
        </p:nvSpPr>
        <p:spPr>
          <a:xfrm>
            <a:off x="3446662" y="3801689"/>
            <a:ext cx="1381366" cy="56856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21" name="Rectangle 80">
            <a:extLst>
              <a:ext uri="{FF2B5EF4-FFF2-40B4-BE49-F238E27FC236}">
                <a16:creationId xmlns:a16="http://schemas.microsoft.com/office/drawing/2014/main" id="{A367CCCC-F777-4C83-96A1-7E9084556199}"/>
              </a:ext>
            </a:extLst>
          </p:cNvPr>
          <p:cNvSpPr/>
          <p:nvPr/>
        </p:nvSpPr>
        <p:spPr>
          <a:xfrm>
            <a:off x="1145353" y="4895948"/>
            <a:ext cx="698971" cy="470214"/>
          </a:xfrm>
          <a:prstGeom prst="rect">
            <a:avLst/>
          </a:prstGeom>
          <a:solidFill>
            <a:srgbClr val="293C4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r>
              <a:rPr lang="en-GB" sz="1000" b="1" dirty="0"/>
              <a:t>Carucel </a:t>
            </a:r>
            <a:r>
              <a:rPr lang="en-GB" sz="1000" b="1" dirty="0" err="1"/>
              <a:t>Eiendom</a:t>
            </a:r>
            <a:endParaRPr lang="en-GB" sz="1000" b="1" dirty="0"/>
          </a:p>
          <a:p>
            <a:pPr algn="ctr"/>
            <a:r>
              <a:rPr lang="en-GB" sz="1000" dirty="0"/>
              <a:t>- Core -</a:t>
            </a:r>
          </a:p>
        </p:txBody>
      </p:sp>
      <p:sp>
        <p:nvSpPr>
          <p:cNvPr id="122" name="Rectangle 81">
            <a:extLst>
              <a:ext uri="{FF2B5EF4-FFF2-40B4-BE49-F238E27FC236}">
                <a16:creationId xmlns:a16="http://schemas.microsoft.com/office/drawing/2014/main" id="{D59BA1D2-D5B0-496F-A73F-9528F57EA673}"/>
              </a:ext>
            </a:extLst>
          </p:cNvPr>
          <p:cNvSpPr/>
          <p:nvPr/>
        </p:nvSpPr>
        <p:spPr>
          <a:xfrm>
            <a:off x="2025139" y="4895948"/>
            <a:ext cx="698971" cy="4702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r>
              <a:rPr lang="en-GB" sz="1000" b="1" dirty="0" err="1">
                <a:solidFill>
                  <a:schemeClr val="tx1"/>
                </a:solidFill>
              </a:rPr>
              <a:t>Helsebolig</a:t>
            </a:r>
            <a:r>
              <a:rPr lang="en-GB" sz="1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3" name="Rectangle 82">
            <a:extLst>
              <a:ext uri="{FF2B5EF4-FFF2-40B4-BE49-F238E27FC236}">
                <a16:creationId xmlns:a16="http://schemas.microsoft.com/office/drawing/2014/main" id="{4AF37A4E-DF28-4582-868C-E8844DDC82B6}"/>
              </a:ext>
            </a:extLst>
          </p:cNvPr>
          <p:cNvSpPr/>
          <p:nvPr/>
        </p:nvSpPr>
        <p:spPr>
          <a:xfrm>
            <a:off x="2904926" y="4895948"/>
            <a:ext cx="698971" cy="4702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Living &amp; </a:t>
            </a:r>
            <a:r>
              <a:rPr lang="en-GB" sz="1000" b="1" dirty="0" err="1">
                <a:solidFill>
                  <a:schemeClr val="tx1"/>
                </a:solidFill>
              </a:rPr>
              <a:t>Leasure</a:t>
            </a:r>
            <a:endParaRPr lang="en-GB" sz="1000" b="1" dirty="0">
              <a:solidFill>
                <a:schemeClr val="tx1"/>
              </a:solidFill>
            </a:endParaRPr>
          </a:p>
        </p:txBody>
      </p:sp>
      <p:sp>
        <p:nvSpPr>
          <p:cNvPr id="124" name="Rectangle 83">
            <a:extLst>
              <a:ext uri="{FF2B5EF4-FFF2-40B4-BE49-F238E27FC236}">
                <a16:creationId xmlns:a16="http://schemas.microsoft.com/office/drawing/2014/main" id="{8395856F-5C71-41CE-93C1-BB8A8FF10649}"/>
              </a:ext>
            </a:extLst>
          </p:cNvPr>
          <p:cNvSpPr/>
          <p:nvPr/>
        </p:nvSpPr>
        <p:spPr>
          <a:xfrm>
            <a:off x="3787858" y="4898621"/>
            <a:ext cx="698971" cy="4702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Front Real Estate </a:t>
            </a:r>
          </a:p>
        </p:txBody>
      </p:sp>
      <p:cxnSp>
        <p:nvCxnSpPr>
          <p:cNvPr id="125" name="Elbow Connector 60">
            <a:extLst>
              <a:ext uri="{FF2B5EF4-FFF2-40B4-BE49-F238E27FC236}">
                <a16:creationId xmlns:a16="http://schemas.microsoft.com/office/drawing/2014/main" id="{428D67B4-C7C6-408C-BB9E-0B446E4884F2}"/>
              </a:ext>
            </a:extLst>
          </p:cNvPr>
          <p:cNvCxnSpPr>
            <a:cxnSpLocks/>
            <a:stCxn id="120" idx="2"/>
            <a:endCxn id="121" idx="0"/>
          </p:cNvCxnSpPr>
          <p:nvPr/>
        </p:nvCxnSpPr>
        <p:spPr>
          <a:xfrm rot="5400000">
            <a:off x="2553247" y="3311850"/>
            <a:ext cx="525690" cy="2642506"/>
          </a:xfrm>
          <a:prstGeom prst="bentConnector3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lbow Connector 86">
            <a:extLst>
              <a:ext uri="{FF2B5EF4-FFF2-40B4-BE49-F238E27FC236}">
                <a16:creationId xmlns:a16="http://schemas.microsoft.com/office/drawing/2014/main" id="{FBAF6D17-5B37-48C6-8879-274C6B21D887}"/>
              </a:ext>
            </a:extLst>
          </p:cNvPr>
          <p:cNvCxnSpPr>
            <a:cxnSpLocks/>
            <a:stCxn id="120" idx="2"/>
            <a:endCxn id="122" idx="0"/>
          </p:cNvCxnSpPr>
          <p:nvPr/>
        </p:nvCxnSpPr>
        <p:spPr>
          <a:xfrm rot="5400000">
            <a:off x="2993140" y="3751743"/>
            <a:ext cx="525690" cy="1762720"/>
          </a:xfrm>
          <a:prstGeom prst="bentConnector3">
            <a:avLst>
              <a:gd name="adj1" fmla="val 50000"/>
            </a:avLst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Elbow Connector 89">
            <a:extLst>
              <a:ext uri="{FF2B5EF4-FFF2-40B4-BE49-F238E27FC236}">
                <a16:creationId xmlns:a16="http://schemas.microsoft.com/office/drawing/2014/main" id="{23142085-AD09-4FB8-9B0F-62BE8A2342A6}"/>
              </a:ext>
            </a:extLst>
          </p:cNvPr>
          <p:cNvCxnSpPr>
            <a:cxnSpLocks/>
            <a:stCxn id="120" idx="2"/>
            <a:endCxn id="123" idx="0"/>
          </p:cNvCxnSpPr>
          <p:nvPr/>
        </p:nvCxnSpPr>
        <p:spPr>
          <a:xfrm rot="5400000">
            <a:off x="3433034" y="4191637"/>
            <a:ext cx="525690" cy="882933"/>
          </a:xfrm>
          <a:prstGeom prst="bentConnector3">
            <a:avLst>
              <a:gd name="adj1" fmla="val 50000"/>
            </a:avLst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19">
            <a:extLst>
              <a:ext uri="{FF2B5EF4-FFF2-40B4-BE49-F238E27FC236}">
                <a16:creationId xmlns:a16="http://schemas.microsoft.com/office/drawing/2014/main" id="{27BF0597-1CC9-4651-AF3B-22155783F5C9}"/>
              </a:ext>
            </a:extLst>
          </p:cNvPr>
          <p:cNvSpPr/>
          <p:nvPr/>
        </p:nvSpPr>
        <p:spPr>
          <a:xfrm>
            <a:off x="4652545" y="4898621"/>
            <a:ext cx="698971" cy="4702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Birk &amp; Co</a:t>
            </a:r>
          </a:p>
        </p:txBody>
      </p:sp>
      <p:cxnSp>
        <p:nvCxnSpPr>
          <p:cNvPr id="137" name="Elbow Connector 124">
            <a:extLst>
              <a:ext uri="{FF2B5EF4-FFF2-40B4-BE49-F238E27FC236}">
                <a16:creationId xmlns:a16="http://schemas.microsoft.com/office/drawing/2014/main" id="{8DFA1FAC-8989-4429-8C4F-013845718BD9}"/>
              </a:ext>
            </a:extLst>
          </p:cNvPr>
          <p:cNvCxnSpPr>
            <a:cxnSpLocks/>
            <a:stCxn id="120" idx="2"/>
            <a:endCxn id="133" idx="0"/>
          </p:cNvCxnSpPr>
          <p:nvPr/>
        </p:nvCxnSpPr>
        <p:spPr>
          <a:xfrm rot="16200000" flipH="1">
            <a:off x="4305507" y="4202096"/>
            <a:ext cx="528363" cy="864686"/>
          </a:xfrm>
          <a:prstGeom prst="bentConnector3">
            <a:avLst>
              <a:gd name="adj1" fmla="val 50000"/>
            </a:avLst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19">
            <a:extLst>
              <a:ext uri="{FF2B5EF4-FFF2-40B4-BE49-F238E27FC236}">
                <a16:creationId xmlns:a16="http://schemas.microsoft.com/office/drawing/2014/main" id="{85A310CB-F1FA-4E2B-A503-DB73919A540B}"/>
              </a:ext>
            </a:extLst>
          </p:cNvPr>
          <p:cNvSpPr/>
          <p:nvPr/>
        </p:nvSpPr>
        <p:spPr>
          <a:xfrm>
            <a:off x="5501348" y="4907579"/>
            <a:ext cx="698971" cy="4612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r>
              <a:rPr lang="en-GB" sz="1000" b="1" dirty="0" err="1">
                <a:solidFill>
                  <a:schemeClr val="tx1"/>
                </a:solidFill>
              </a:rPr>
              <a:t>Akto</a:t>
            </a:r>
            <a:endParaRPr lang="en-GB" sz="1000" b="1" dirty="0">
              <a:solidFill>
                <a:schemeClr val="tx1"/>
              </a:solidFill>
            </a:endParaRPr>
          </a:p>
        </p:txBody>
      </p:sp>
      <p:sp>
        <p:nvSpPr>
          <p:cNvPr id="139" name="Rectangle 119">
            <a:extLst>
              <a:ext uri="{FF2B5EF4-FFF2-40B4-BE49-F238E27FC236}">
                <a16:creationId xmlns:a16="http://schemas.microsoft.com/office/drawing/2014/main" id="{0275162C-C4CA-4C71-BDCD-34B88C9AA621}"/>
              </a:ext>
            </a:extLst>
          </p:cNvPr>
          <p:cNvSpPr/>
          <p:nvPr/>
        </p:nvSpPr>
        <p:spPr>
          <a:xfrm>
            <a:off x="6366036" y="4895946"/>
            <a:ext cx="698971" cy="4639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Carucel Finance</a:t>
            </a:r>
          </a:p>
        </p:txBody>
      </p:sp>
      <p:cxnSp>
        <p:nvCxnSpPr>
          <p:cNvPr id="140" name="Kobling: vinkel 139">
            <a:extLst>
              <a:ext uri="{FF2B5EF4-FFF2-40B4-BE49-F238E27FC236}">
                <a16:creationId xmlns:a16="http://schemas.microsoft.com/office/drawing/2014/main" id="{84D7917F-5047-4E3B-84FA-144DED5D677D}"/>
              </a:ext>
            </a:extLst>
          </p:cNvPr>
          <p:cNvCxnSpPr>
            <a:cxnSpLocks/>
            <a:stCxn id="120" idx="2"/>
            <a:endCxn id="139" idx="0"/>
          </p:cNvCxnSpPr>
          <p:nvPr/>
        </p:nvCxnSpPr>
        <p:spPr>
          <a:xfrm rot="16200000" flipH="1">
            <a:off x="5163589" y="3344013"/>
            <a:ext cx="525688" cy="2578177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1" name="Kobling: vinkel 140">
            <a:extLst>
              <a:ext uri="{FF2B5EF4-FFF2-40B4-BE49-F238E27FC236}">
                <a16:creationId xmlns:a16="http://schemas.microsoft.com/office/drawing/2014/main" id="{5F417F78-0D1B-4B5A-9042-933ED0C96FFF}"/>
              </a:ext>
            </a:extLst>
          </p:cNvPr>
          <p:cNvCxnSpPr>
            <a:cxnSpLocks/>
            <a:stCxn id="120" idx="2"/>
            <a:endCxn id="124" idx="0"/>
          </p:cNvCxnSpPr>
          <p:nvPr/>
        </p:nvCxnSpPr>
        <p:spPr>
          <a:xfrm rot="5400000">
            <a:off x="3873164" y="4634439"/>
            <a:ext cx="528363" cy="1"/>
          </a:xfrm>
          <a:prstGeom prst="bentConnector3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2" name="Kobling: vinkel 141">
            <a:extLst>
              <a:ext uri="{FF2B5EF4-FFF2-40B4-BE49-F238E27FC236}">
                <a16:creationId xmlns:a16="http://schemas.microsoft.com/office/drawing/2014/main" id="{4731FF4D-52A0-4D75-BCAE-98BC4EE0265B}"/>
              </a:ext>
            </a:extLst>
          </p:cNvPr>
          <p:cNvCxnSpPr>
            <a:cxnSpLocks/>
            <a:stCxn id="120" idx="2"/>
            <a:endCxn id="138" idx="0"/>
          </p:cNvCxnSpPr>
          <p:nvPr/>
        </p:nvCxnSpPr>
        <p:spPr>
          <a:xfrm rot="16200000" flipH="1">
            <a:off x="4725429" y="3782173"/>
            <a:ext cx="537321" cy="1713489"/>
          </a:xfrm>
          <a:prstGeom prst="bentConnector3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4" name="Bilde 143">
            <a:extLst>
              <a:ext uri="{FF2B5EF4-FFF2-40B4-BE49-F238E27FC236}">
                <a16:creationId xmlns:a16="http://schemas.microsoft.com/office/drawing/2014/main" id="{85A6C523-78A9-4446-9D32-02D7A6926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52" y="4002724"/>
            <a:ext cx="1313384" cy="166497"/>
          </a:xfrm>
          <a:prstGeom prst="rect">
            <a:avLst/>
          </a:prstGeom>
        </p:spPr>
      </p:pic>
      <p:sp>
        <p:nvSpPr>
          <p:cNvPr id="200" name="Rectangle 15">
            <a:extLst>
              <a:ext uri="{FF2B5EF4-FFF2-40B4-BE49-F238E27FC236}">
                <a16:creationId xmlns:a16="http://schemas.microsoft.com/office/drawing/2014/main" id="{65E8C9AF-ABA0-4859-B91D-8C7FE3E3CE2D}"/>
              </a:ext>
            </a:extLst>
          </p:cNvPr>
          <p:cNvSpPr/>
          <p:nvPr/>
        </p:nvSpPr>
        <p:spPr>
          <a:xfrm>
            <a:off x="8216585" y="3801689"/>
            <a:ext cx="1393161" cy="8988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288000" bIns="72000" rtlCol="0" anchor="b">
            <a:no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Sale and realisation</a:t>
            </a:r>
          </a:p>
        </p:txBody>
      </p:sp>
      <p:sp>
        <p:nvSpPr>
          <p:cNvPr id="201" name="Rectangle 16">
            <a:extLst>
              <a:ext uri="{FF2B5EF4-FFF2-40B4-BE49-F238E27FC236}">
                <a16:creationId xmlns:a16="http://schemas.microsoft.com/office/drawing/2014/main" id="{DC8B7E83-59E2-4194-9DD3-01D276CC1554}"/>
              </a:ext>
            </a:extLst>
          </p:cNvPr>
          <p:cNvSpPr/>
          <p:nvPr/>
        </p:nvSpPr>
        <p:spPr>
          <a:xfrm>
            <a:off x="8227614" y="4865629"/>
            <a:ext cx="2843902" cy="8988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92000" bIns="72000" rtlCol="0" anchor="b">
            <a:no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Harvest yield and further optimise</a:t>
            </a:r>
          </a:p>
        </p:txBody>
      </p:sp>
      <p:sp>
        <p:nvSpPr>
          <p:cNvPr id="202" name="Down Arrow 17">
            <a:extLst>
              <a:ext uri="{FF2B5EF4-FFF2-40B4-BE49-F238E27FC236}">
                <a16:creationId xmlns:a16="http://schemas.microsoft.com/office/drawing/2014/main" id="{C0B6C1D0-565B-451B-B99A-2DF381C2BA82}"/>
              </a:ext>
            </a:extLst>
          </p:cNvPr>
          <p:cNvSpPr/>
          <p:nvPr/>
        </p:nvSpPr>
        <p:spPr>
          <a:xfrm>
            <a:off x="10148016" y="4355616"/>
            <a:ext cx="523875" cy="728660"/>
          </a:xfrm>
          <a:prstGeom prst="downArrow">
            <a:avLst>
              <a:gd name="adj1" fmla="val 50000"/>
              <a:gd name="adj2" fmla="val 40151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endParaRPr lang="en-GB" sz="1200" dirty="0">
              <a:latin typeface="+mn-lt"/>
            </a:endParaRPr>
          </a:p>
        </p:txBody>
      </p:sp>
      <p:sp>
        <p:nvSpPr>
          <p:cNvPr id="203" name="Down Arrow 18">
            <a:extLst>
              <a:ext uri="{FF2B5EF4-FFF2-40B4-BE49-F238E27FC236}">
                <a16:creationId xmlns:a16="http://schemas.microsoft.com/office/drawing/2014/main" id="{7EB7D9E6-82E4-4FA5-BBDA-B04FC90512F7}"/>
              </a:ext>
            </a:extLst>
          </p:cNvPr>
          <p:cNvSpPr/>
          <p:nvPr/>
        </p:nvSpPr>
        <p:spPr>
          <a:xfrm>
            <a:off x="8618479" y="3290349"/>
            <a:ext cx="523875" cy="728660"/>
          </a:xfrm>
          <a:prstGeom prst="downArrow">
            <a:avLst>
              <a:gd name="adj1" fmla="val 50000"/>
              <a:gd name="adj2" fmla="val 40151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endParaRPr lang="en-GB" sz="1200" dirty="0">
              <a:latin typeface="+mn-lt"/>
            </a:endParaRPr>
          </a:p>
        </p:txBody>
      </p:sp>
      <p:sp>
        <p:nvSpPr>
          <p:cNvPr id="204" name="Rectangle 19">
            <a:extLst>
              <a:ext uri="{FF2B5EF4-FFF2-40B4-BE49-F238E27FC236}">
                <a16:creationId xmlns:a16="http://schemas.microsoft.com/office/drawing/2014/main" id="{A37E688E-F785-46F4-AB3B-A44AA0BE73E0}"/>
              </a:ext>
            </a:extLst>
          </p:cNvPr>
          <p:cNvSpPr/>
          <p:nvPr/>
        </p:nvSpPr>
        <p:spPr>
          <a:xfrm>
            <a:off x="9706121" y="3801689"/>
            <a:ext cx="1365395" cy="8988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288000" bIns="72000" rtlCol="0" anchor="b">
            <a:no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Long term ownership</a:t>
            </a:r>
          </a:p>
        </p:txBody>
      </p:sp>
      <p:sp>
        <p:nvSpPr>
          <p:cNvPr id="205" name="Down Arrow 20">
            <a:extLst>
              <a:ext uri="{FF2B5EF4-FFF2-40B4-BE49-F238E27FC236}">
                <a16:creationId xmlns:a16="http://schemas.microsoft.com/office/drawing/2014/main" id="{D057B34A-C1D5-43D1-9B64-7DD7074A55A9}"/>
              </a:ext>
            </a:extLst>
          </p:cNvPr>
          <p:cNvSpPr/>
          <p:nvPr/>
        </p:nvSpPr>
        <p:spPr>
          <a:xfrm>
            <a:off x="10148017" y="3290349"/>
            <a:ext cx="523875" cy="728660"/>
          </a:xfrm>
          <a:prstGeom prst="downArrow">
            <a:avLst>
              <a:gd name="adj1" fmla="val 50000"/>
              <a:gd name="adj2" fmla="val 40151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endParaRPr lang="en-GB" sz="1200" dirty="0">
              <a:latin typeface="+mn-lt"/>
            </a:endParaRPr>
          </a:p>
        </p:txBody>
      </p:sp>
      <p:sp>
        <p:nvSpPr>
          <p:cNvPr id="206" name="Rectangle 21">
            <a:extLst>
              <a:ext uri="{FF2B5EF4-FFF2-40B4-BE49-F238E27FC236}">
                <a16:creationId xmlns:a16="http://schemas.microsoft.com/office/drawing/2014/main" id="{F85C4BF5-49DA-43D6-9D62-68F0FFB8C89A}"/>
              </a:ext>
            </a:extLst>
          </p:cNvPr>
          <p:cNvSpPr/>
          <p:nvPr/>
        </p:nvSpPr>
        <p:spPr>
          <a:xfrm>
            <a:off x="8216586" y="2737750"/>
            <a:ext cx="2856599" cy="8988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56000" bIns="72000" rtlCol="0" anchor="b">
            <a:no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Execute on optimisation plan and create additional value</a:t>
            </a:r>
          </a:p>
        </p:txBody>
      </p:sp>
      <p:sp>
        <p:nvSpPr>
          <p:cNvPr id="207" name="Down Arrow 22">
            <a:extLst>
              <a:ext uri="{FF2B5EF4-FFF2-40B4-BE49-F238E27FC236}">
                <a16:creationId xmlns:a16="http://schemas.microsoft.com/office/drawing/2014/main" id="{59B7D450-FC89-40D5-9545-93ED4E791DD2}"/>
              </a:ext>
            </a:extLst>
          </p:cNvPr>
          <p:cNvSpPr/>
          <p:nvPr/>
        </p:nvSpPr>
        <p:spPr>
          <a:xfrm>
            <a:off x="9382948" y="2227066"/>
            <a:ext cx="523875" cy="728660"/>
          </a:xfrm>
          <a:prstGeom prst="downArrow">
            <a:avLst>
              <a:gd name="adj1" fmla="val 50000"/>
              <a:gd name="adj2" fmla="val 40151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endParaRPr lang="en-GB" sz="1200" dirty="0">
              <a:latin typeface="+mn-lt"/>
            </a:endParaRPr>
          </a:p>
        </p:txBody>
      </p:sp>
      <p:sp>
        <p:nvSpPr>
          <p:cNvPr id="208" name="Rectangle 23">
            <a:extLst>
              <a:ext uri="{FF2B5EF4-FFF2-40B4-BE49-F238E27FC236}">
                <a16:creationId xmlns:a16="http://schemas.microsoft.com/office/drawing/2014/main" id="{49AAC50D-6E57-4275-8415-4D4BCD12BE6A}"/>
              </a:ext>
            </a:extLst>
          </p:cNvPr>
          <p:cNvSpPr/>
          <p:nvPr/>
        </p:nvSpPr>
        <p:spPr>
          <a:xfrm>
            <a:off x="8216585" y="1673811"/>
            <a:ext cx="2856600" cy="8988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288000" bIns="72000" rtlCol="0" anchor="b">
            <a:no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Acquire high quality 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real estate assets, typically with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a value-add potential</a:t>
            </a:r>
          </a:p>
        </p:txBody>
      </p:sp>
      <p:grpSp>
        <p:nvGrpSpPr>
          <p:cNvPr id="209" name="Group 24">
            <a:extLst>
              <a:ext uri="{FF2B5EF4-FFF2-40B4-BE49-F238E27FC236}">
                <a16:creationId xmlns:a16="http://schemas.microsoft.com/office/drawing/2014/main" id="{FF621E3C-0401-4528-A91E-341AB9974919}"/>
              </a:ext>
            </a:extLst>
          </p:cNvPr>
          <p:cNvGrpSpPr/>
          <p:nvPr/>
        </p:nvGrpSpPr>
        <p:grpSpPr>
          <a:xfrm>
            <a:off x="10520276" y="5209638"/>
            <a:ext cx="476931" cy="463701"/>
            <a:chOff x="5774059" y="2630293"/>
            <a:chExt cx="651112" cy="633048"/>
          </a:xfrm>
          <a:solidFill>
            <a:schemeClr val="bg1"/>
          </a:solidFill>
        </p:grpSpPr>
        <p:sp>
          <p:nvSpPr>
            <p:cNvPr id="210" name="Freeform 51">
              <a:extLst>
                <a:ext uri="{FF2B5EF4-FFF2-40B4-BE49-F238E27FC236}">
                  <a16:creationId xmlns:a16="http://schemas.microsoft.com/office/drawing/2014/main" id="{F6DB4608-5CF2-451F-AEFF-8D51C39203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4059" y="2630293"/>
              <a:ext cx="651112" cy="633048"/>
            </a:xfrm>
            <a:custGeom>
              <a:avLst/>
              <a:gdLst>
                <a:gd name="T0" fmla="*/ 144 w 582"/>
                <a:gd name="T1" fmla="*/ 187 h 583"/>
                <a:gd name="T2" fmla="*/ 98 w 582"/>
                <a:gd name="T3" fmla="*/ 172 h 583"/>
                <a:gd name="T4" fmla="*/ 72 w 582"/>
                <a:gd name="T5" fmla="*/ 236 h 583"/>
                <a:gd name="T6" fmla="*/ 66 w 582"/>
                <a:gd name="T7" fmla="*/ 304 h 583"/>
                <a:gd name="T8" fmla="*/ 79 w 582"/>
                <a:gd name="T9" fmla="*/ 372 h 583"/>
                <a:gd name="T10" fmla="*/ 114 w 582"/>
                <a:gd name="T11" fmla="*/ 433 h 583"/>
                <a:gd name="T12" fmla="*/ 163 w 582"/>
                <a:gd name="T13" fmla="*/ 477 h 583"/>
                <a:gd name="T14" fmla="*/ 222 w 582"/>
                <a:gd name="T15" fmla="*/ 507 h 583"/>
                <a:gd name="T16" fmla="*/ 287 w 582"/>
                <a:gd name="T17" fmla="*/ 518 h 583"/>
                <a:gd name="T18" fmla="*/ 354 w 582"/>
                <a:gd name="T19" fmla="*/ 508 h 583"/>
                <a:gd name="T20" fmla="*/ 318 w 582"/>
                <a:gd name="T21" fmla="*/ 582 h 583"/>
                <a:gd name="T22" fmla="*/ 243 w 582"/>
                <a:gd name="T23" fmla="*/ 579 h 583"/>
                <a:gd name="T24" fmla="*/ 173 w 582"/>
                <a:gd name="T25" fmla="*/ 558 h 583"/>
                <a:gd name="T26" fmla="*/ 111 w 582"/>
                <a:gd name="T27" fmla="*/ 521 h 583"/>
                <a:gd name="T28" fmla="*/ 59 w 582"/>
                <a:gd name="T29" fmla="*/ 469 h 583"/>
                <a:gd name="T30" fmla="*/ 21 w 582"/>
                <a:gd name="T31" fmla="*/ 402 h 583"/>
                <a:gd name="T32" fmla="*/ 2 w 582"/>
                <a:gd name="T33" fmla="*/ 327 h 583"/>
                <a:gd name="T34" fmla="*/ 2 w 582"/>
                <a:gd name="T35" fmla="*/ 253 h 583"/>
                <a:gd name="T36" fmla="*/ 21 w 582"/>
                <a:gd name="T37" fmla="*/ 179 h 583"/>
                <a:gd name="T38" fmla="*/ 59 w 582"/>
                <a:gd name="T39" fmla="*/ 114 h 583"/>
                <a:gd name="T40" fmla="*/ 58 w 582"/>
                <a:gd name="T41" fmla="*/ 37 h 583"/>
                <a:gd name="T42" fmla="*/ 298 w 582"/>
                <a:gd name="T43" fmla="*/ 0 h 583"/>
                <a:gd name="T44" fmla="*/ 372 w 582"/>
                <a:gd name="T45" fmla="*/ 10 h 583"/>
                <a:gd name="T46" fmla="*/ 439 w 582"/>
                <a:gd name="T47" fmla="*/ 40 h 583"/>
                <a:gd name="T48" fmla="*/ 497 w 582"/>
                <a:gd name="T49" fmla="*/ 86 h 583"/>
                <a:gd name="T50" fmla="*/ 543 w 582"/>
                <a:gd name="T51" fmla="*/ 145 h 583"/>
                <a:gd name="T52" fmla="*/ 574 w 582"/>
                <a:gd name="T53" fmla="*/ 220 h 583"/>
                <a:gd name="T54" fmla="*/ 582 w 582"/>
                <a:gd name="T55" fmla="*/ 298 h 583"/>
                <a:gd name="T56" fmla="*/ 571 w 582"/>
                <a:gd name="T57" fmla="*/ 374 h 583"/>
                <a:gd name="T58" fmla="*/ 539 w 582"/>
                <a:gd name="T59" fmla="*/ 445 h 583"/>
                <a:gd name="T60" fmla="*/ 488 w 582"/>
                <a:gd name="T61" fmla="*/ 507 h 583"/>
                <a:gd name="T62" fmla="*/ 337 w 582"/>
                <a:gd name="T63" fmla="*/ 582 h 583"/>
                <a:gd name="T64" fmla="*/ 454 w 582"/>
                <a:gd name="T65" fmla="*/ 449 h 583"/>
                <a:gd name="T66" fmla="*/ 492 w 582"/>
                <a:gd name="T67" fmla="*/ 395 h 583"/>
                <a:gd name="T68" fmla="*/ 513 w 582"/>
                <a:gd name="T69" fmla="*/ 335 h 583"/>
                <a:gd name="T70" fmla="*/ 516 w 582"/>
                <a:gd name="T71" fmla="*/ 271 h 583"/>
                <a:gd name="T72" fmla="*/ 502 w 582"/>
                <a:gd name="T73" fmla="*/ 208 h 583"/>
                <a:gd name="T74" fmla="*/ 468 w 582"/>
                <a:gd name="T75" fmla="*/ 150 h 583"/>
                <a:gd name="T76" fmla="*/ 418 w 582"/>
                <a:gd name="T77" fmla="*/ 104 h 583"/>
                <a:gd name="T78" fmla="*/ 358 w 582"/>
                <a:gd name="T79" fmla="*/ 75 h 583"/>
                <a:gd name="T80" fmla="*/ 292 w 582"/>
                <a:gd name="T81" fmla="*/ 65 h 583"/>
                <a:gd name="T82" fmla="*/ 224 w 582"/>
                <a:gd name="T83" fmla="*/ 75 h 583"/>
                <a:gd name="T84" fmla="*/ 260 w 582"/>
                <a:gd name="T85" fmla="*/ 1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2" h="583">
                  <a:moveTo>
                    <a:pt x="242" y="2"/>
                  </a:moveTo>
                  <a:lnTo>
                    <a:pt x="144" y="187"/>
                  </a:lnTo>
                  <a:lnTo>
                    <a:pt x="120" y="143"/>
                  </a:lnTo>
                  <a:lnTo>
                    <a:pt x="98" y="172"/>
                  </a:lnTo>
                  <a:lnTo>
                    <a:pt x="83" y="203"/>
                  </a:lnTo>
                  <a:lnTo>
                    <a:pt x="72" y="236"/>
                  </a:lnTo>
                  <a:lnTo>
                    <a:pt x="66" y="270"/>
                  </a:lnTo>
                  <a:lnTo>
                    <a:pt x="66" y="304"/>
                  </a:lnTo>
                  <a:lnTo>
                    <a:pt x="70" y="339"/>
                  </a:lnTo>
                  <a:lnTo>
                    <a:pt x="79" y="372"/>
                  </a:lnTo>
                  <a:lnTo>
                    <a:pt x="95" y="404"/>
                  </a:lnTo>
                  <a:lnTo>
                    <a:pt x="114" y="433"/>
                  </a:lnTo>
                  <a:lnTo>
                    <a:pt x="137" y="457"/>
                  </a:lnTo>
                  <a:lnTo>
                    <a:pt x="163" y="477"/>
                  </a:lnTo>
                  <a:lnTo>
                    <a:pt x="191" y="494"/>
                  </a:lnTo>
                  <a:lnTo>
                    <a:pt x="222" y="507"/>
                  </a:lnTo>
                  <a:lnTo>
                    <a:pt x="254" y="515"/>
                  </a:lnTo>
                  <a:lnTo>
                    <a:pt x="287" y="518"/>
                  </a:lnTo>
                  <a:lnTo>
                    <a:pt x="321" y="516"/>
                  </a:lnTo>
                  <a:lnTo>
                    <a:pt x="354" y="508"/>
                  </a:lnTo>
                  <a:lnTo>
                    <a:pt x="347" y="521"/>
                  </a:lnTo>
                  <a:lnTo>
                    <a:pt x="318" y="582"/>
                  </a:lnTo>
                  <a:lnTo>
                    <a:pt x="280" y="583"/>
                  </a:lnTo>
                  <a:lnTo>
                    <a:pt x="243" y="579"/>
                  </a:lnTo>
                  <a:lnTo>
                    <a:pt x="208" y="571"/>
                  </a:lnTo>
                  <a:lnTo>
                    <a:pt x="173" y="558"/>
                  </a:lnTo>
                  <a:lnTo>
                    <a:pt x="141" y="541"/>
                  </a:lnTo>
                  <a:lnTo>
                    <a:pt x="111" y="521"/>
                  </a:lnTo>
                  <a:lnTo>
                    <a:pt x="84" y="496"/>
                  </a:lnTo>
                  <a:lnTo>
                    <a:pt x="59" y="469"/>
                  </a:lnTo>
                  <a:lnTo>
                    <a:pt x="38" y="437"/>
                  </a:lnTo>
                  <a:lnTo>
                    <a:pt x="21" y="402"/>
                  </a:lnTo>
                  <a:lnTo>
                    <a:pt x="9" y="366"/>
                  </a:lnTo>
                  <a:lnTo>
                    <a:pt x="2" y="327"/>
                  </a:lnTo>
                  <a:lnTo>
                    <a:pt x="0" y="290"/>
                  </a:lnTo>
                  <a:lnTo>
                    <a:pt x="2" y="253"/>
                  </a:lnTo>
                  <a:lnTo>
                    <a:pt x="9" y="216"/>
                  </a:lnTo>
                  <a:lnTo>
                    <a:pt x="21" y="179"/>
                  </a:lnTo>
                  <a:lnTo>
                    <a:pt x="38" y="145"/>
                  </a:lnTo>
                  <a:lnTo>
                    <a:pt x="59" y="114"/>
                  </a:lnTo>
                  <a:lnTo>
                    <a:pt x="86" y="84"/>
                  </a:lnTo>
                  <a:lnTo>
                    <a:pt x="58" y="37"/>
                  </a:lnTo>
                  <a:lnTo>
                    <a:pt x="242" y="2"/>
                  </a:lnTo>
                  <a:close/>
                  <a:moveTo>
                    <a:pt x="298" y="0"/>
                  </a:moveTo>
                  <a:lnTo>
                    <a:pt x="336" y="3"/>
                  </a:lnTo>
                  <a:lnTo>
                    <a:pt x="372" y="10"/>
                  </a:lnTo>
                  <a:lnTo>
                    <a:pt x="407" y="23"/>
                  </a:lnTo>
                  <a:lnTo>
                    <a:pt x="439" y="40"/>
                  </a:lnTo>
                  <a:lnTo>
                    <a:pt x="470" y="60"/>
                  </a:lnTo>
                  <a:lnTo>
                    <a:pt x="497" y="86"/>
                  </a:lnTo>
                  <a:lnTo>
                    <a:pt x="523" y="114"/>
                  </a:lnTo>
                  <a:lnTo>
                    <a:pt x="543" y="145"/>
                  </a:lnTo>
                  <a:lnTo>
                    <a:pt x="561" y="182"/>
                  </a:lnTo>
                  <a:lnTo>
                    <a:pt x="574" y="220"/>
                  </a:lnTo>
                  <a:lnTo>
                    <a:pt x="580" y="258"/>
                  </a:lnTo>
                  <a:lnTo>
                    <a:pt x="582" y="298"/>
                  </a:lnTo>
                  <a:lnTo>
                    <a:pt x="579" y="336"/>
                  </a:lnTo>
                  <a:lnTo>
                    <a:pt x="571" y="374"/>
                  </a:lnTo>
                  <a:lnTo>
                    <a:pt x="557" y="410"/>
                  </a:lnTo>
                  <a:lnTo>
                    <a:pt x="539" y="445"/>
                  </a:lnTo>
                  <a:lnTo>
                    <a:pt x="515" y="477"/>
                  </a:lnTo>
                  <a:lnTo>
                    <a:pt x="488" y="507"/>
                  </a:lnTo>
                  <a:lnTo>
                    <a:pt x="515" y="556"/>
                  </a:lnTo>
                  <a:lnTo>
                    <a:pt x="337" y="582"/>
                  </a:lnTo>
                  <a:lnTo>
                    <a:pt x="429" y="406"/>
                  </a:lnTo>
                  <a:lnTo>
                    <a:pt x="454" y="449"/>
                  </a:lnTo>
                  <a:lnTo>
                    <a:pt x="475" y="423"/>
                  </a:lnTo>
                  <a:lnTo>
                    <a:pt x="492" y="395"/>
                  </a:lnTo>
                  <a:lnTo>
                    <a:pt x="505" y="366"/>
                  </a:lnTo>
                  <a:lnTo>
                    <a:pt x="513" y="335"/>
                  </a:lnTo>
                  <a:lnTo>
                    <a:pt x="516" y="303"/>
                  </a:lnTo>
                  <a:lnTo>
                    <a:pt x="516" y="271"/>
                  </a:lnTo>
                  <a:lnTo>
                    <a:pt x="511" y="239"/>
                  </a:lnTo>
                  <a:lnTo>
                    <a:pt x="502" y="208"/>
                  </a:lnTo>
                  <a:lnTo>
                    <a:pt x="487" y="178"/>
                  </a:lnTo>
                  <a:lnTo>
                    <a:pt x="468" y="150"/>
                  </a:lnTo>
                  <a:lnTo>
                    <a:pt x="444" y="124"/>
                  </a:lnTo>
                  <a:lnTo>
                    <a:pt x="418" y="104"/>
                  </a:lnTo>
                  <a:lnTo>
                    <a:pt x="389" y="87"/>
                  </a:lnTo>
                  <a:lnTo>
                    <a:pt x="358" y="75"/>
                  </a:lnTo>
                  <a:lnTo>
                    <a:pt x="325" y="68"/>
                  </a:lnTo>
                  <a:lnTo>
                    <a:pt x="292" y="65"/>
                  </a:lnTo>
                  <a:lnTo>
                    <a:pt x="258" y="68"/>
                  </a:lnTo>
                  <a:lnTo>
                    <a:pt x="224" y="75"/>
                  </a:lnTo>
                  <a:lnTo>
                    <a:pt x="228" y="67"/>
                  </a:lnTo>
                  <a:lnTo>
                    <a:pt x="260" y="1"/>
                  </a:lnTo>
                  <a:lnTo>
                    <a:pt x="2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28800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100" dirty="0">
                <a:solidFill>
                  <a:srgbClr val="000000"/>
                </a:solidFill>
              </a:endParaRPr>
            </a:p>
          </p:txBody>
        </p:sp>
        <p:sp>
          <p:nvSpPr>
            <p:cNvPr id="211" name="Freeform 52">
              <a:extLst>
                <a:ext uri="{FF2B5EF4-FFF2-40B4-BE49-F238E27FC236}">
                  <a16:creationId xmlns:a16="http://schemas.microsoft.com/office/drawing/2014/main" id="{8CADD0C4-FA48-410C-9B44-913CDF6790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6984" y="2767109"/>
              <a:ext cx="438550" cy="301865"/>
            </a:xfrm>
            <a:custGeom>
              <a:avLst/>
              <a:gdLst>
                <a:gd name="T0" fmla="*/ 225 w 392"/>
                <a:gd name="T1" fmla="*/ 249 h 278"/>
                <a:gd name="T2" fmla="*/ 103 w 392"/>
                <a:gd name="T3" fmla="*/ 250 h 278"/>
                <a:gd name="T4" fmla="*/ 135 w 392"/>
                <a:gd name="T5" fmla="*/ 216 h 278"/>
                <a:gd name="T6" fmla="*/ 242 w 392"/>
                <a:gd name="T7" fmla="*/ 206 h 278"/>
                <a:gd name="T8" fmla="*/ 225 w 392"/>
                <a:gd name="T9" fmla="*/ 180 h 278"/>
                <a:gd name="T10" fmla="*/ 134 w 392"/>
                <a:gd name="T11" fmla="*/ 181 h 278"/>
                <a:gd name="T12" fmla="*/ 253 w 392"/>
                <a:gd name="T13" fmla="*/ 127 h 278"/>
                <a:gd name="T14" fmla="*/ 267 w 392"/>
                <a:gd name="T15" fmla="*/ 177 h 278"/>
                <a:gd name="T16" fmla="*/ 345 w 392"/>
                <a:gd name="T17" fmla="*/ 242 h 278"/>
                <a:gd name="T18" fmla="*/ 377 w 392"/>
                <a:gd name="T19" fmla="*/ 243 h 278"/>
                <a:gd name="T20" fmla="*/ 363 w 392"/>
                <a:gd name="T21" fmla="*/ 194 h 278"/>
                <a:gd name="T22" fmla="*/ 286 w 392"/>
                <a:gd name="T23" fmla="*/ 128 h 278"/>
                <a:gd name="T24" fmla="*/ 101 w 392"/>
                <a:gd name="T25" fmla="*/ 124 h 278"/>
                <a:gd name="T26" fmla="*/ 29 w 392"/>
                <a:gd name="T27" fmla="*/ 178 h 278"/>
                <a:gd name="T28" fmla="*/ 14 w 392"/>
                <a:gd name="T29" fmla="*/ 227 h 278"/>
                <a:gd name="T30" fmla="*/ 63 w 392"/>
                <a:gd name="T31" fmla="*/ 211 h 278"/>
                <a:gd name="T32" fmla="*/ 117 w 392"/>
                <a:gd name="T33" fmla="*/ 140 h 278"/>
                <a:gd name="T34" fmla="*/ 116 w 392"/>
                <a:gd name="T35" fmla="*/ 114 h 278"/>
                <a:gd name="T36" fmla="*/ 143 w 392"/>
                <a:gd name="T37" fmla="*/ 145 h 278"/>
                <a:gd name="T38" fmla="*/ 87 w 392"/>
                <a:gd name="T39" fmla="*/ 227 h 278"/>
                <a:gd name="T40" fmla="*/ 26 w 392"/>
                <a:gd name="T41" fmla="*/ 254 h 278"/>
                <a:gd name="T42" fmla="*/ 2 w 392"/>
                <a:gd name="T43" fmla="*/ 212 h 278"/>
                <a:gd name="T44" fmla="*/ 61 w 392"/>
                <a:gd name="T45" fmla="*/ 134 h 278"/>
                <a:gd name="T46" fmla="*/ 261 w 392"/>
                <a:gd name="T47" fmla="*/ 111 h 278"/>
                <a:gd name="T48" fmla="*/ 326 w 392"/>
                <a:gd name="T49" fmla="*/ 142 h 278"/>
                <a:gd name="T50" fmla="*/ 386 w 392"/>
                <a:gd name="T51" fmla="*/ 216 h 278"/>
                <a:gd name="T52" fmla="*/ 367 w 392"/>
                <a:gd name="T53" fmla="*/ 274 h 278"/>
                <a:gd name="T54" fmla="*/ 332 w 392"/>
                <a:gd name="T55" fmla="*/ 272 h 278"/>
                <a:gd name="T56" fmla="*/ 240 w 392"/>
                <a:gd name="T57" fmla="*/ 195 h 278"/>
                <a:gd name="T58" fmla="*/ 221 w 392"/>
                <a:gd name="T59" fmla="*/ 142 h 278"/>
                <a:gd name="T60" fmla="*/ 287 w 392"/>
                <a:gd name="T61" fmla="*/ 83 h 278"/>
                <a:gd name="T62" fmla="*/ 335 w 392"/>
                <a:gd name="T63" fmla="*/ 105 h 278"/>
                <a:gd name="T64" fmla="*/ 326 w 392"/>
                <a:gd name="T65" fmla="*/ 130 h 278"/>
                <a:gd name="T66" fmla="*/ 313 w 392"/>
                <a:gd name="T67" fmla="*/ 106 h 278"/>
                <a:gd name="T68" fmla="*/ 137 w 392"/>
                <a:gd name="T69" fmla="*/ 42 h 278"/>
                <a:gd name="T70" fmla="*/ 105 w 392"/>
                <a:gd name="T71" fmla="*/ 67 h 278"/>
                <a:gd name="T72" fmla="*/ 127 w 392"/>
                <a:gd name="T73" fmla="*/ 95 h 278"/>
                <a:gd name="T74" fmla="*/ 226 w 392"/>
                <a:gd name="T75" fmla="*/ 100 h 278"/>
                <a:gd name="T76" fmla="*/ 275 w 392"/>
                <a:gd name="T77" fmla="*/ 79 h 278"/>
                <a:gd name="T78" fmla="*/ 269 w 392"/>
                <a:gd name="T79" fmla="*/ 107 h 278"/>
                <a:gd name="T80" fmla="*/ 202 w 392"/>
                <a:gd name="T81" fmla="*/ 136 h 278"/>
                <a:gd name="T82" fmla="*/ 126 w 392"/>
                <a:gd name="T83" fmla="*/ 114 h 278"/>
                <a:gd name="T84" fmla="*/ 91 w 392"/>
                <a:gd name="T85" fmla="*/ 109 h 278"/>
                <a:gd name="T86" fmla="*/ 97 w 392"/>
                <a:gd name="T87" fmla="*/ 59 h 278"/>
                <a:gd name="T88" fmla="*/ 220 w 392"/>
                <a:gd name="T89" fmla="*/ 8 h 278"/>
                <a:gd name="T90" fmla="*/ 160 w 392"/>
                <a:gd name="T91" fmla="*/ 20 h 278"/>
                <a:gd name="T92" fmla="*/ 166 w 392"/>
                <a:gd name="T93" fmla="*/ 46 h 278"/>
                <a:gd name="T94" fmla="*/ 236 w 392"/>
                <a:gd name="T95" fmla="*/ 55 h 278"/>
                <a:gd name="T96" fmla="*/ 286 w 392"/>
                <a:gd name="T97" fmla="*/ 38 h 278"/>
                <a:gd name="T98" fmla="*/ 268 w 392"/>
                <a:gd name="T99" fmla="*/ 15 h 278"/>
                <a:gd name="T100" fmla="*/ 247 w 392"/>
                <a:gd name="T101" fmla="*/ 1 h 278"/>
                <a:gd name="T102" fmla="*/ 299 w 392"/>
                <a:gd name="T103" fmla="*/ 32 h 278"/>
                <a:gd name="T104" fmla="*/ 294 w 392"/>
                <a:gd name="T105" fmla="*/ 63 h 278"/>
                <a:gd name="T106" fmla="*/ 201 w 392"/>
                <a:gd name="T107" fmla="*/ 81 h 278"/>
                <a:gd name="T108" fmla="*/ 143 w 392"/>
                <a:gd name="T109" fmla="*/ 60 h 278"/>
                <a:gd name="T110" fmla="*/ 151 w 392"/>
                <a:gd name="T111" fmla="*/ 1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2" h="278">
                  <a:moveTo>
                    <a:pt x="242" y="206"/>
                  </a:moveTo>
                  <a:lnTo>
                    <a:pt x="252" y="220"/>
                  </a:lnTo>
                  <a:lnTo>
                    <a:pt x="265" y="232"/>
                  </a:lnTo>
                  <a:lnTo>
                    <a:pt x="246" y="242"/>
                  </a:lnTo>
                  <a:lnTo>
                    <a:pt x="225" y="249"/>
                  </a:lnTo>
                  <a:lnTo>
                    <a:pt x="203" y="253"/>
                  </a:lnTo>
                  <a:lnTo>
                    <a:pt x="181" y="256"/>
                  </a:lnTo>
                  <a:lnTo>
                    <a:pt x="161" y="257"/>
                  </a:lnTo>
                  <a:lnTo>
                    <a:pt x="133" y="256"/>
                  </a:lnTo>
                  <a:lnTo>
                    <a:pt x="103" y="250"/>
                  </a:lnTo>
                  <a:lnTo>
                    <a:pt x="76" y="242"/>
                  </a:lnTo>
                  <a:lnTo>
                    <a:pt x="92" y="230"/>
                  </a:lnTo>
                  <a:lnTo>
                    <a:pt x="105" y="217"/>
                  </a:lnTo>
                  <a:lnTo>
                    <a:pt x="110" y="212"/>
                  </a:lnTo>
                  <a:lnTo>
                    <a:pt x="135" y="216"/>
                  </a:lnTo>
                  <a:lnTo>
                    <a:pt x="161" y="217"/>
                  </a:lnTo>
                  <a:lnTo>
                    <a:pt x="185" y="216"/>
                  </a:lnTo>
                  <a:lnTo>
                    <a:pt x="209" y="213"/>
                  </a:lnTo>
                  <a:lnTo>
                    <a:pt x="232" y="207"/>
                  </a:lnTo>
                  <a:lnTo>
                    <a:pt x="242" y="206"/>
                  </a:lnTo>
                  <a:close/>
                  <a:moveTo>
                    <a:pt x="148" y="146"/>
                  </a:moveTo>
                  <a:lnTo>
                    <a:pt x="169" y="153"/>
                  </a:lnTo>
                  <a:lnTo>
                    <a:pt x="194" y="158"/>
                  </a:lnTo>
                  <a:lnTo>
                    <a:pt x="217" y="160"/>
                  </a:lnTo>
                  <a:lnTo>
                    <a:pt x="225" y="180"/>
                  </a:lnTo>
                  <a:lnTo>
                    <a:pt x="236" y="199"/>
                  </a:lnTo>
                  <a:lnTo>
                    <a:pt x="211" y="199"/>
                  </a:lnTo>
                  <a:lnTo>
                    <a:pt x="184" y="196"/>
                  </a:lnTo>
                  <a:lnTo>
                    <a:pt x="158" y="191"/>
                  </a:lnTo>
                  <a:lnTo>
                    <a:pt x="134" y="181"/>
                  </a:lnTo>
                  <a:lnTo>
                    <a:pt x="143" y="164"/>
                  </a:lnTo>
                  <a:lnTo>
                    <a:pt x="148" y="146"/>
                  </a:lnTo>
                  <a:close/>
                  <a:moveTo>
                    <a:pt x="266" y="123"/>
                  </a:moveTo>
                  <a:lnTo>
                    <a:pt x="259" y="124"/>
                  </a:lnTo>
                  <a:lnTo>
                    <a:pt x="253" y="127"/>
                  </a:lnTo>
                  <a:lnTo>
                    <a:pt x="250" y="134"/>
                  </a:lnTo>
                  <a:lnTo>
                    <a:pt x="251" y="143"/>
                  </a:lnTo>
                  <a:lnTo>
                    <a:pt x="253" y="152"/>
                  </a:lnTo>
                  <a:lnTo>
                    <a:pt x="256" y="159"/>
                  </a:lnTo>
                  <a:lnTo>
                    <a:pt x="267" y="177"/>
                  </a:lnTo>
                  <a:lnTo>
                    <a:pt x="280" y="193"/>
                  </a:lnTo>
                  <a:lnTo>
                    <a:pt x="295" y="207"/>
                  </a:lnTo>
                  <a:lnTo>
                    <a:pt x="310" y="220"/>
                  </a:lnTo>
                  <a:lnTo>
                    <a:pt x="327" y="232"/>
                  </a:lnTo>
                  <a:lnTo>
                    <a:pt x="345" y="242"/>
                  </a:lnTo>
                  <a:lnTo>
                    <a:pt x="350" y="244"/>
                  </a:lnTo>
                  <a:lnTo>
                    <a:pt x="357" y="246"/>
                  </a:lnTo>
                  <a:lnTo>
                    <a:pt x="364" y="247"/>
                  </a:lnTo>
                  <a:lnTo>
                    <a:pt x="371" y="246"/>
                  </a:lnTo>
                  <a:lnTo>
                    <a:pt x="377" y="243"/>
                  </a:lnTo>
                  <a:lnTo>
                    <a:pt x="380" y="235"/>
                  </a:lnTo>
                  <a:lnTo>
                    <a:pt x="379" y="227"/>
                  </a:lnTo>
                  <a:lnTo>
                    <a:pt x="377" y="218"/>
                  </a:lnTo>
                  <a:lnTo>
                    <a:pt x="373" y="211"/>
                  </a:lnTo>
                  <a:lnTo>
                    <a:pt x="363" y="194"/>
                  </a:lnTo>
                  <a:lnTo>
                    <a:pt x="350" y="178"/>
                  </a:lnTo>
                  <a:lnTo>
                    <a:pt x="336" y="163"/>
                  </a:lnTo>
                  <a:lnTo>
                    <a:pt x="320" y="150"/>
                  </a:lnTo>
                  <a:lnTo>
                    <a:pt x="303" y="137"/>
                  </a:lnTo>
                  <a:lnTo>
                    <a:pt x="286" y="128"/>
                  </a:lnTo>
                  <a:lnTo>
                    <a:pt x="280" y="126"/>
                  </a:lnTo>
                  <a:lnTo>
                    <a:pt x="273" y="124"/>
                  </a:lnTo>
                  <a:lnTo>
                    <a:pt x="266" y="123"/>
                  </a:lnTo>
                  <a:close/>
                  <a:moveTo>
                    <a:pt x="109" y="123"/>
                  </a:moveTo>
                  <a:lnTo>
                    <a:pt x="101" y="124"/>
                  </a:lnTo>
                  <a:lnTo>
                    <a:pt x="94" y="126"/>
                  </a:lnTo>
                  <a:lnTo>
                    <a:pt x="87" y="128"/>
                  </a:lnTo>
                  <a:lnTo>
                    <a:pt x="65" y="142"/>
                  </a:lnTo>
                  <a:lnTo>
                    <a:pt x="46" y="159"/>
                  </a:lnTo>
                  <a:lnTo>
                    <a:pt x="29" y="178"/>
                  </a:lnTo>
                  <a:lnTo>
                    <a:pt x="16" y="199"/>
                  </a:lnTo>
                  <a:lnTo>
                    <a:pt x="13" y="206"/>
                  </a:lnTo>
                  <a:lnTo>
                    <a:pt x="11" y="213"/>
                  </a:lnTo>
                  <a:lnTo>
                    <a:pt x="11" y="220"/>
                  </a:lnTo>
                  <a:lnTo>
                    <a:pt x="14" y="227"/>
                  </a:lnTo>
                  <a:lnTo>
                    <a:pt x="19" y="229"/>
                  </a:lnTo>
                  <a:lnTo>
                    <a:pt x="27" y="229"/>
                  </a:lnTo>
                  <a:lnTo>
                    <a:pt x="34" y="227"/>
                  </a:lnTo>
                  <a:lnTo>
                    <a:pt x="41" y="225"/>
                  </a:lnTo>
                  <a:lnTo>
                    <a:pt x="63" y="211"/>
                  </a:lnTo>
                  <a:lnTo>
                    <a:pt x="82" y="194"/>
                  </a:lnTo>
                  <a:lnTo>
                    <a:pt x="99" y="175"/>
                  </a:lnTo>
                  <a:lnTo>
                    <a:pt x="112" y="153"/>
                  </a:lnTo>
                  <a:lnTo>
                    <a:pt x="115" y="147"/>
                  </a:lnTo>
                  <a:lnTo>
                    <a:pt x="117" y="140"/>
                  </a:lnTo>
                  <a:lnTo>
                    <a:pt x="117" y="132"/>
                  </a:lnTo>
                  <a:lnTo>
                    <a:pt x="114" y="126"/>
                  </a:lnTo>
                  <a:lnTo>
                    <a:pt x="109" y="123"/>
                  </a:lnTo>
                  <a:close/>
                  <a:moveTo>
                    <a:pt x="108" y="113"/>
                  </a:moveTo>
                  <a:lnTo>
                    <a:pt x="116" y="114"/>
                  </a:lnTo>
                  <a:lnTo>
                    <a:pt x="122" y="117"/>
                  </a:lnTo>
                  <a:lnTo>
                    <a:pt x="139" y="134"/>
                  </a:lnTo>
                  <a:lnTo>
                    <a:pt x="142" y="137"/>
                  </a:lnTo>
                  <a:lnTo>
                    <a:pt x="143" y="142"/>
                  </a:lnTo>
                  <a:lnTo>
                    <a:pt x="143" y="145"/>
                  </a:lnTo>
                  <a:lnTo>
                    <a:pt x="137" y="164"/>
                  </a:lnTo>
                  <a:lnTo>
                    <a:pt x="127" y="182"/>
                  </a:lnTo>
                  <a:lnTo>
                    <a:pt x="115" y="199"/>
                  </a:lnTo>
                  <a:lnTo>
                    <a:pt x="102" y="214"/>
                  </a:lnTo>
                  <a:lnTo>
                    <a:pt x="87" y="227"/>
                  </a:lnTo>
                  <a:lnTo>
                    <a:pt x="70" y="240"/>
                  </a:lnTo>
                  <a:lnTo>
                    <a:pt x="52" y="249"/>
                  </a:lnTo>
                  <a:lnTo>
                    <a:pt x="33" y="254"/>
                  </a:lnTo>
                  <a:lnTo>
                    <a:pt x="29" y="256"/>
                  </a:lnTo>
                  <a:lnTo>
                    <a:pt x="26" y="254"/>
                  </a:lnTo>
                  <a:lnTo>
                    <a:pt x="22" y="252"/>
                  </a:lnTo>
                  <a:lnTo>
                    <a:pt x="5" y="235"/>
                  </a:lnTo>
                  <a:lnTo>
                    <a:pt x="1" y="228"/>
                  </a:lnTo>
                  <a:lnTo>
                    <a:pt x="0" y="220"/>
                  </a:lnTo>
                  <a:lnTo>
                    <a:pt x="2" y="212"/>
                  </a:lnTo>
                  <a:lnTo>
                    <a:pt x="4" y="205"/>
                  </a:lnTo>
                  <a:lnTo>
                    <a:pt x="8" y="197"/>
                  </a:lnTo>
                  <a:lnTo>
                    <a:pt x="22" y="174"/>
                  </a:lnTo>
                  <a:lnTo>
                    <a:pt x="41" y="152"/>
                  </a:lnTo>
                  <a:lnTo>
                    <a:pt x="61" y="134"/>
                  </a:lnTo>
                  <a:lnTo>
                    <a:pt x="85" y="119"/>
                  </a:lnTo>
                  <a:lnTo>
                    <a:pt x="92" y="116"/>
                  </a:lnTo>
                  <a:lnTo>
                    <a:pt x="100" y="114"/>
                  </a:lnTo>
                  <a:lnTo>
                    <a:pt x="108" y="113"/>
                  </a:lnTo>
                  <a:close/>
                  <a:moveTo>
                    <a:pt x="261" y="111"/>
                  </a:moveTo>
                  <a:lnTo>
                    <a:pt x="270" y="112"/>
                  </a:lnTo>
                  <a:lnTo>
                    <a:pt x="280" y="115"/>
                  </a:lnTo>
                  <a:lnTo>
                    <a:pt x="288" y="119"/>
                  </a:lnTo>
                  <a:lnTo>
                    <a:pt x="307" y="129"/>
                  </a:lnTo>
                  <a:lnTo>
                    <a:pt x="326" y="142"/>
                  </a:lnTo>
                  <a:lnTo>
                    <a:pt x="343" y="156"/>
                  </a:lnTo>
                  <a:lnTo>
                    <a:pt x="357" y="172"/>
                  </a:lnTo>
                  <a:lnTo>
                    <a:pt x="371" y="190"/>
                  </a:lnTo>
                  <a:lnTo>
                    <a:pt x="383" y="208"/>
                  </a:lnTo>
                  <a:lnTo>
                    <a:pt x="386" y="216"/>
                  </a:lnTo>
                  <a:lnTo>
                    <a:pt x="390" y="226"/>
                  </a:lnTo>
                  <a:lnTo>
                    <a:pt x="392" y="235"/>
                  </a:lnTo>
                  <a:lnTo>
                    <a:pt x="392" y="245"/>
                  </a:lnTo>
                  <a:lnTo>
                    <a:pt x="386" y="252"/>
                  </a:lnTo>
                  <a:lnTo>
                    <a:pt x="367" y="274"/>
                  </a:lnTo>
                  <a:lnTo>
                    <a:pt x="364" y="276"/>
                  </a:lnTo>
                  <a:lnTo>
                    <a:pt x="362" y="277"/>
                  </a:lnTo>
                  <a:lnTo>
                    <a:pt x="359" y="278"/>
                  </a:lnTo>
                  <a:lnTo>
                    <a:pt x="354" y="277"/>
                  </a:lnTo>
                  <a:lnTo>
                    <a:pt x="332" y="272"/>
                  </a:lnTo>
                  <a:lnTo>
                    <a:pt x="310" y="260"/>
                  </a:lnTo>
                  <a:lnTo>
                    <a:pt x="289" y="246"/>
                  </a:lnTo>
                  <a:lnTo>
                    <a:pt x="271" y="231"/>
                  </a:lnTo>
                  <a:lnTo>
                    <a:pt x="255" y="214"/>
                  </a:lnTo>
                  <a:lnTo>
                    <a:pt x="240" y="195"/>
                  </a:lnTo>
                  <a:lnTo>
                    <a:pt x="228" y="173"/>
                  </a:lnTo>
                  <a:lnTo>
                    <a:pt x="220" y="151"/>
                  </a:lnTo>
                  <a:lnTo>
                    <a:pt x="220" y="147"/>
                  </a:lnTo>
                  <a:lnTo>
                    <a:pt x="220" y="144"/>
                  </a:lnTo>
                  <a:lnTo>
                    <a:pt x="221" y="142"/>
                  </a:lnTo>
                  <a:lnTo>
                    <a:pt x="223" y="139"/>
                  </a:lnTo>
                  <a:lnTo>
                    <a:pt x="244" y="117"/>
                  </a:lnTo>
                  <a:lnTo>
                    <a:pt x="251" y="113"/>
                  </a:lnTo>
                  <a:lnTo>
                    <a:pt x="261" y="111"/>
                  </a:lnTo>
                  <a:close/>
                  <a:moveTo>
                    <a:pt x="287" y="83"/>
                  </a:moveTo>
                  <a:lnTo>
                    <a:pt x="296" y="85"/>
                  </a:lnTo>
                  <a:lnTo>
                    <a:pt x="304" y="89"/>
                  </a:lnTo>
                  <a:lnTo>
                    <a:pt x="314" y="92"/>
                  </a:lnTo>
                  <a:lnTo>
                    <a:pt x="326" y="97"/>
                  </a:lnTo>
                  <a:lnTo>
                    <a:pt x="335" y="105"/>
                  </a:lnTo>
                  <a:lnTo>
                    <a:pt x="342" y="113"/>
                  </a:lnTo>
                  <a:lnTo>
                    <a:pt x="345" y="124"/>
                  </a:lnTo>
                  <a:lnTo>
                    <a:pt x="345" y="150"/>
                  </a:lnTo>
                  <a:lnTo>
                    <a:pt x="325" y="133"/>
                  </a:lnTo>
                  <a:lnTo>
                    <a:pt x="326" y="130"/>
                  </a:lnTo>
                  <a:lnTo>
                    <a:pt x="328" y="127"/>
                  </a:lnTo>
                  <a:lnTo>
                    <a:pt x="328" y="124"/>
                  </a:lnTo>
                  <a:lnTo>
                    <a:pt x="326" y="116"/>
                  </a:lnTo>
                  <a:lnTo>
                    <a:pt x="320" y="111"/>
                  </a:lnTo>
                  <a:lnTo>
                    <a:pt x="313" y="106"/>
                  </a:lnTo>
                  <a:lnTo>
                    <a:pt x="305" y="101"/>
                  </a:lnTo>
                  <a:lnTo>
                    <a:pt x="299" y="98"/>
                  </a:lnTo>
                  <a:lnTo>
                    <a:pt x="287" y="95"/>
                  </a:lnTo>
                  <a:lnTo>
                    <a:pt x="287" y="83"/>
                  </a:lnTo>
                  <a:close/>
                  <a:moveTo>
                    <a:pt x="137" y="42"/>
                  </a:moveTo>
                  <a:lnTo>
                    <a:pt x="137" y="51"/>
                  </a:lnTo>
                  <a:lnTo>
                    <a:pt x="127" y="53"/>
                  </a:lnTo>
                  <a:lnTo>
                    <a:pt x="120" y="57"/>
                  </a:lnTo>
                  <a:lnTo>
                    <a:pt x="112" y="61"/>
                  </a:lnTo>
                  <a:lnTo>
                    <a:pt x="105" y="67"/>
                  </a:lnTo>
                  <a:lnTo>
                    <a:pt x="103" y="75"/>
                  </a:lnTo>
                  <a:lnTo>
                    <a:pt x="105" y="82"/>
                  </a:lnTo>
                  <a:lnTo>
                    <a:pt x="112" y="88"/>
                  </a:lnTo>
                  <a:lnTo>
                    <a:pt x="120" y="92"/>
                  </a:lnTo>
                  <a:lnTo>
                    <a:pt x="127" y="95"/>
                  </a:lnTo>
                  <a:lnTo>
                    <a:pt x="146" y="100"/>
                  </a:lnTo>
                  <a:lnTo>
                    <a:pt x="166" y="103"/>
                  </a:lnTo>
                  <a:lnTo>
                    <a:pt x="186" y="105"/>
                  </a:lnTo>
                  <a:lnTo>
                    <a:pt x="205" y="103"/>
                  </a:lnTo>
                  <a:lnTo>
                    <a:pt x="226" y="100"/>
                  </a:lnTo>
                  <a:lnTo>
                    <a:pt x="245" y="95"/>
                  </a:lnTo>
                  <a:lnTo>
                    <a:pt x="252" y="92"/>
                  </a:lnTo>
                  <a:lnTo>
                    <a:pt x="261" y="88"/>
                  </a:lnTo>
                  <a:lnTo>
                    <a:pt x="266" y="81"/>
                  </a:lnTo>
                  <a:lnTo>
                    <a:pt x="275" y="79"/>
                  </a:lnTo>
                  <a:lnTo>
                    <a:pt x="282" y="76"/>
                  </a:lnTo>
                  <a:lnTo>
                    <a:pt x="282" y="102"/>
                  </a:lnTo>
                  <a:lnTo>
                    <a:pt x="282" y="107"/>
                  </a:lnTo>
                  <a:lnTo>
                    <a:pt x="280" y="110"/>
                  </a:lnTo>
                  <a:lnTo>
                    <a:pt x="269" y="107"/>
                  </a:lnTo>
                  <a:lnTo>
                    <a:pt x="259" y="106"/>
                  </a:lnTo>
                  <a:lnTo>
                    <a:pt x="248" y="108"/>
                  </a:lnTo>
                  <a:lnTo>
                    <a:pt x="239" y="113"/>
                  </a:lnTo>
                  <a:lnTo>
                    <a:pt x="219" y="134"/>
                  </a:lnTo>
                  <a:lnTo>
                    <a:pt x="202" y="136"/>
                  </a:lnTo>
                  <a:lnTo>
                    <a:pt x="186" y="136"/>
                  </a:lnTo>
                  <a:lnTo>
                    <a:pt x="166" y="135"/>
                  </a:lnTo>
                  <a:lnTo>
                    <a:pt x="145" y="133"/>
                  </a:lnTo>
                  <a:lnTo>
                    <a:pt x="144" y="131"/>
                  </a:lnTo>
                  <a:lnTo>
                    <a:pt x="126" y="114"/>
                  </a:lnTo>
                  <a:lnTo>
                    <a:pt x="118" y="110"/>
                  </a:lnTo>
                  <a:lnTo>
                    <a:pt x="111" y="108"/>
                  </a:lnTo>
                  <a:lnTo>
                    <a:pt x="101" y="109"/>
                  </a:lnTo>
                  <a:lnTo>
                    <a:pt x="93" y="111"/>
                  </a:lnTo>
                  <a:lnTo>
                    <a:pt x="91" y="109"/>
                  </a:lnTo>
                  <a:lnTo>
                    <a:pt x="89" y="106"/>
                  </a:lnTo>
                  <a:lnTo>
                    <a:pt x="89" y="102"/>
                  </a:lnTo>
                  <a:lnTo>
                    <a:pt x="89" y="75"/>
                  </a:lnTo>
                  <a:lnTo>
                    <a:pt x="92" y="66"/>
                  </a:lnTo>
                  <a:lnTo>
                    <a:pt x="97" y="59"/>
                  </a:lnTo>
                  <a:lnTo>
                    <a:pt x="105" y="53"/>
                  </a:lnTo>
                  <a:lnTo>
                    <a:pt x="114" y="49"/>
                  </a:lnTo>
                  <a:lnTo>
                    <a:pt x="122" y="46"/>
                  </a:lnTo>
                  <a:lnTo>
                    <a:pt x="137" y="42"/>
                  </a:lnTo>
                  <a:close/>
                  <a:moveTo>
                    <a:pt x="220" y="8"/>
                  </a:moveTo>
                  <a:lnTo>
                    <a:pt x="204" y="8"/>
                  </a:lnTo>
                  <a:lnTo>
                    <a:pt x="187" y="11"/>
                  </a:lnTo>
                  <a:lnTo>
                    <a:pt x="172" y="15"/>
                  </a:lnTo>
                  <a:lnTo>
                    <a:pt x="166" y="17"/>
                  </a:lnTo>
                  <a:lnTo>
                    <a:pt x="160" y="20"/>
                  </a:lnTo>
                  <a:lnTo>
                    <a:pt x="154" y="26"/>
                  </a:lnTo>
                  <a:lnTo>
                    <a:pt x="152" y="31"/>
                  </a:lnTo>
                  <a:lnTo>
                    <a:pt x="154" y="38"/>
                  </a:lnTo>
                  <a:lnTo>
                    <a:pt x="160" y="43"/>
                  </a:lnTo>
                  <a:lnTo>
                    <a:pt x="166" y="46"/>
                  </a:lnTo>
                  <a:lnTo>
                    <a:pt x="172" y="48"/>
                  </a:lnTo>
                  <a:lnTo>
                    <a:pt x="187" y="52"/>
                  </a:lnTo>
                  <a:lnTo>
                    <a:pt x="204" y="55"/>
                  </a:lnTo>
                  <a:lnTo>
                    <a:pt x="220" y="56"/>
                  </a:lnTo>
                  <a:lnTo>
                    <a:pt x="236" y="55"/>
                  </a:lnTo>
                  <a:lnTo>
                    <a:pt x="253" y="52"/>
                  </a:lnTo>
                  <a:lnTo>
                    <a:pt x="268" y="48"/>
                  </a:lnTo>
                  <a:lnTo>
                    <a:pt x="275" y="46"/>
                  </a:lnTo>
                  <a:lnTo>
                    <a:pt x="281" y="43"/>
                  </a:lnTo>
                  <a:lnTo>
                    <a:pt x="286" y="38"/>
                  </a:lnTo>
                  <a:lnTo>
                    <a:pt x="288" y="31"/>
                  </a:lnTo>
                  <a:lnTo>
                    <a:pt x="286" y="26"/>
                  </a:lnTo>
                  <a:lnTo>
                    <a:pt x="281" y="20"/>
                  </a:lnTo>
                  <a:lnTo>
                    <a:pt x="275" y="17"/>
                  </a:lnTo>
                  <a:lnTo>
                    <a:pt x="268" y="15"/>
                  </a:lnTo>
                  <a:lnTo>
                    <a:pt x="253" y="11"/>
                  </a:lnTo>
                  <a:lnTo>
                    <a:pt x="236" y="8"/>
                  </a:lnTo>
                  <a:lnTo>
                    <a:pt x="220" y="8"/>
                  </a:lnTo>
                  <a:close/>
                  <a:moveTo>
                    <a:pt x="220" y="0"/>
                  </a:moveTo>
                  <a:lnTo>
                    <a:pt x="247" y="1"/>
                  </a:lnTo>
                  <a:lnTo>
                    <a:pt x="272" y="8"/>
                  </a:lnTo>
                  <a:lnTo>
                    <a:pt x="281" y="11"/>
                  </a:lnTo>
                  <a:lnTo>
                    <a:pt x="289" y="16"/>
                  </a:lnTo>
                  <a:lnTo>
                    <a:pt x="296" y="23"/>
                  </a:lnTo>
                  <a:lnTo>
                    <a:pt x="299" y="32"/>
                  </a:lnTo>
                  <a:lnTo>
                    <a:pt x="299" y="55"/>
                  </a:lnTo>
                  <a:lnTo>
                    <a:pt x="299" y="58"/>
                  </a:lnTo>
                  <a:lnTo>
                    <a:pt x="298" y="60"/>
                  </a:lnTo>
                  <a:lnTo>
                    <a:pt x="296" y="62"/>
                  </a:lnTo>
                  <a:lnTo>
                    <a:pt x="294" y="63"/>
                  </a:lnTo>
                  <a:lnTo>
                    <a:pt x="278" y="73"/>
                  </a:lnTo>
                  <a:lnTo>
                    <a:pt x="259" y="78"/>
                  </a:lnTo>
                  <a:lnTo>
                    <a:pt x="239" y="81"/>
                  </a:lnTo>
                  <a:lnTo>
                    <a:pt x="220" y="82"/>
                  </a:lnTo>
                  <a:lnTo>
                    <a:pt x="201" y="81"/>
                  </a:lnTo>
                  <a:lnTo>
                    <a:pt x="182" y="78"/>
                  </a:lnTo>
                  <a:lnTo>
                    <a:pt x="163" y="73"/>
                  </a:lnTo>
                  <a:lnTo>
                    <a:pt x="147" y="63"/>
                  </a:lnTo>
                  <a:lnTo>
                    <a:pt x="145" y="62"/>
                  </a:lnTo>
                  <a:lnTo>
                    <a:pt x="143" y="60"/>
                  </a:lnTo>
                  <a:lnTo>
                    <a:pt x="142" y="58"/>
                  </a:lnTo>
                  <a:lnTo>
                    <a:pt x="142" y="55"/>
                  </a:lnTo>
                  <a:lnTo>
                    <a:pt x="142" y="32"/>
                  </a:lnTo>
                  <a:lnTo>
                    <a:pt x="145" y="23"/>
                  </a:lnTo>
                  <a:lnTo>
                    <a:pt x="151" y="16"/>
                  </a:lnTo>
                  <a:lnTo>
                    <a:pt x="160" y="11"/>
                  </a:lnTo>
                  <a:lnTo>
                    <a:pt x="168" y="8"/>
                  </a:lnTo>
                  <a:lnTo>
                    <a:pt x="194" y="1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28800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1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12" name="Freeform 17">
            <a:extLst>
              <a:ext uri="{FF2B5EF4-FFF2-40B4-BE49-F238E27FC236}">
                <a16:creationId xmlns:a16="http://schemas.microsoft.com/office/drawing/2014/main" id="{2F4DE05B-F753-452D-810A-D2155B94D78E}"/>
              </a:ext>
            </a:extLst>
          </p:cNvPr>
          <p:cNvSpPr>
            <a:spLocks noEditPoints="1"/>
          </p:cNvSpPr>
          <p:nvPr/>
        </p:nvSpPr>
        <p:spPr bwMode="auto">
          <a:xfrm>
            <a:off x="10495375" y="3044230"/>
            <a:ext cx="526732" cy="510613"/>
          </a:xfrm>
          <a:custGeom>
            <a:avLst/>
            <a:gdLst>
              <a:gd name="T0" fmla="*/ 214 w 470"/>
              <a:gd name="T1" fmla="*/ 305 h 456"/>
              <a:gd name="T2" fmla="*/ 129 w 470"/>
              <a:gd name="T3" fmla="*/ 391 h 456"/>
              <a:gd name="T4" fmla="*/ 99 w 470"/>
              <a:gd name="T5" fmla="*/ 388 h 456"/>
              <a:gd name="T6" fmla="*/ 99 w 470"/>
              <a:gd name="T7" fmla="*/ 388 h 456"/>
              <a:gd name="T8" fmla="*/ 96 w 470"/>
              <a:gd name="T9" fmla="*/ 358 h 456"/>
              <a:gd name="T10" fmla="*/ 184 w 470"/>
              <a:gd name="T11" fmla="*/ 270 h 456"/>
              <a:gd name="T12" fmla="*/ 156 w 470"/>
              <a:gd name="T13" fmla="*/ 237 h 456"/>
              <a:gd name="T14" fmla="*/ 66 w 470"/>
              <a:gd name="T15" fmla="*/ 328 h 456"/>
              <a:gd name="T16" fmla="*/ 48 w 470"/>
              <a:gd name="T17" fmla="*/ 332 h 456"/>
              <a:gd name="T18" fmla="*/ 59 w 470"/>
              <a:gd name="T19" fmla="*/ 424 h 456"/>
              <a:gd name="T20" fmla="*/ 59 w 470"/>
              <a:gd name="T21" fmla="*/ 424 h 456"/>
              <a:gd name="T22" fmla="*/ 151 w 470"/>
              <a:gd name="T23" fmla="*/ 435 h 456"/>
              <a:gd name="T24" fmla="*/ 155 w 470"/>
              <a:gd name="T25" fmla="*/ 417 h 456"/>
              <a:gd name="T26" fmla="*/ 238 w 470"/>
              <a:gd name="T27" fmla="*/ 334 h 456"/>
              <a:gd name="T28" fmla="*/ 214 w 470"/>
              <a:gd name="T29" fmla="*/ 305 h 456"/>
              <a:gd name="T30" fmla="*/ 202 w 470"/>
              <a:gd name="T31" fmla="*/ 149 h 456"/>
              <a:gd name="T32" fmla="*/ 412 w 470"/>
              <a:gd name="T33" fmla="*/ 349 h 456"/>
              <a:gd name="T34" fmla="*/ 412 w 470"/>
              <a:gd name="T35" fmla="*/ 422 h 456"/>
              <a:gd name="T36" fmla="*/ 412 w 470"/>
              <a:gd name="T37" fmla="*/ 422 h 456"/>
              <a:gd name="T38" fmla="*/ 339 w 470"/>
              <a:gd name="T39" fmla="*/ 422 h 456"/>
              <a:gd name="T40" fmla="*/ 150 w 470"/>
              <a:gd name="T41" fmla="*/ 201 h 456"/>
              <a:gd name="T42" fmla="*/ 83 w 470"/>
              <a:gd name="T43" fmla="*/ 216 h 456"/>
              <a:gd name="T44" fmla="*/ 0 w 470"/>
              <a:gd name="T45" fmla="*/ 111 h 456"/>
              <a:gd name="T46" fmla="*/ 20 w 470"/>
              <a:gd name="T47" fmla="*/ 91 h 456"/>
              <a:gd name="T48" fmla="*/ 78 w 470"/>
              <a:gd name="T49" fmla="*/ 143 h 456"/>
              <a:gd name="T50" fmla="*/ 125 w 470"/>
              <a:gd name="T51" fmla="*/ 125 h 456"/>
              <a:gd name="T52" fmla="*/ 143 w 470"/>
              <a:gd name="T53" fmla="*/ 78 h 456"/>
              <a:gd name="T54" fmla="*/ 91 w 470"/>
              <a:gd name="T55" fmla="*/ 20 h 456"/>
              <a:gd name="T56" fmla="*/ 111 w 470"/>
              <a:gd name="T57" fmla="*/ 0 h 456"/>
              <a:gd name="T58" fmla="*/ 216 w 470"/>
              <a:gd name="T59" fmla="*/ 83 h 456"/>
              <a:gd name="T60" fmla="*/ 202 w 470"/>
              <a:gd name="T61" fmla="*/ 149 h 456"/>
              <a:gd name="T62" fmla="*/ 423 w 470"/>
              <a:gd name="T63" fmla="*/ 15 h 456"/>
              <a:gd name="T64" fmla="*/ 358 w 470"/>
              <a:gd name="T65" fmla="*/ 52 h 456"/>
              <a:gd name="T66" fmla="*/ 367 w 470"/>
              <a:gd name="T67" fmla="*/ 82 h 456"/>
              <a:gd name="T68" fmla="*/ 266 w 470"/>
              <a:gd name="T69" fmla="*/ 184 h 456"/>
              <a:gd name="T70" fmla="*/ 301 w 470"/>
              <a:gd name="T71" fmla="*/ 216 h 456"/>
              <a:gd name="T72" fmla="*/ 400 w 470"/>
              <a:gd name="T73" fmla="*/ 117 h 456"/>
              <a:gd name="T74" fmla="*/ 432 w 470"/>
              <a:gd name="T75" fmla="*/ 126 h 456"/>
              <a:gd name="T76" fmla="*/ 470 w 470"/>
              <a:gd name="T77" fmla="*/ 61 h 456"/>
              <a:gd name="T78" fmla="*/ 447 w 470"/>
              <a:gd name="T79" fmla="*/ 38 h 456"/>
              <a:gd name="T80" fmla="*/ 423 w 470"/>
              <a:gd name="T81" fmla="*/ 1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70" h="456">
                <a:moveTo>
                  <a:pt x="214" y="305"/>
                </a:moveTo>
                <a:cubicBezTo>
                  <a:pt x="129" y="391"/>
                  <a:pt x="129" y="391"/>
                  <a:pt x="129" y="391"/>
                </a:cubicBezTo>
                <a:cubicBezTo>
                  <a:pt x="121" y="398"/>
                  <a:pt x="108" y="397"/>
                  <a:pt x="99" y="388"/>
                </a:cubicBezTo>
                <a:cubicBezTo>
                  <a:pt x="99" y="388"/>
                  <a:pt x="99" y="388"/>
                  <a:pt x="99" y="388"/>
                </a:cubicBezTo>
                <a:cubicBezTo>
                  <a:pt x="90" y="379"/>
                  <a:pt x="89" y="365"/>
                  <a:pt x="96" y="358"/>
                </a:cubicBezTo>
                <a:cubicBezTo>
                  <a:pt x="184" y="270"/>
                  <a:pt x="184" y="270"/>
                  <a:pt x="184" y="270"/>
                </a:cubicBezTo>
                <a:cubicBezTo>
                  <a:pt x="156" y="237"/>
                  <a:pt x="156" y="237"/>
                  <a:pt x="156" y="237"/>
                </a:cubicBezTo>
                <a:cubicBezTo>
                  <a:pt x="66" y="328"/>
                  <a:pt x="66" y="328"/>
                  <a:pt x="66" y="328"/>
                </a:cubicBezTo>
                <a:cubicBezTo>
                  <a:pt x="61" y="332"/>
                  <a:pt x="54" y="333"/>
                  <a:pt x="48" y="332"/>
                </a:cubicBezTo>
                <a:cubicBezTo>
                  <a:pt x="27" y="356"/>
                  <a:pt x="31" y="397"/>
                  <a:pt x="59" y="424"/>
                </a:cubicBezTo>
                <a:cubicBezTo>
                  <a:pt x="59" y="424"/>
                  <a:pt x="59" y="424"/>
                  <a:pt x="59" y="424"/>
                </a:cubicBezTo>
                <a:cubicBezTo>
                  <a:pt x="86" y="452"/>
                  <a:pt x="127" y="456"/>
                  <a:pt x="151" y="435"/>
                </a:cubicBezTo>
                <a:cubicBezTo>
                  <a:pt x="149" y="428"/>
                  <a:pt x="150" y="421"/>
                  <a:pt x="155" y="417"/>
                </a:cubicBezTo>
                <a:cubicBezTo>
                  <a:pt x="238" y="334"/>
                  <a:pt x="238" y="334"/>
                  <a:pt x="238" y="334"/>
                </a:cubicBezTo>
                <a:cubicBezTo>
                  <a:pt x="214" y="305"/>
                  <a:pt x="214" y="305"/>
                  <a:pt x="214" y="305"/>
                </a:cubicBezTo>
                <a:close/>
                <a:moveTo>
                  <a:pt x="202" y="149"/>
                </a:moveTo>
                <a:cubicBezTo>
                  <a:pt x="412" y="349"/>
                  <a:pt x="412" y="349"/>
                  <a:pt x="412" y="349"/>
                </a:cubicBezTo>
                <a:cubicBezTo>
                  <a:pt x="433" y="369"/>
                  <a:pt x="432" y="402"/>
                  <a:pt x="412" y="422"/>
                </a:cubicBezTo>
                <a:cubicBezTo>
                  <a:pt x="412" y="422"/>
                  <a:pt x="412" y="422"/>
                  <a:pt x="412" y="422"/>
                </a:cubicBezTo>
                <a:cubicBezTo>
                  <a:pt x="392" y="443"/>
                  <a:pt x="357" y="444"/>
                  <a:pt x="339" y="422"/>
                </a:cubicBezTo>
                <a:cubicBezTo>
                  <a:pt x="150" y="201"/>
                  <a:pt x="150" y="201"/>
                  <a:pt x="150" y="201"/>
                </a:cubicBezTo>
                <a:cubicBezTo>
                  <a:pt x="131" y="213"/>
                  <a:pt x="109" y="219"/>
                  <a:pt x="83" y="216"/>
                </a:cubicBezTo>
                <a:cubicBezTo>
                  <a:pt x="0" y="111"/>
                  <a:pt x="0" y="111"/>
                  <a:pt x="0" y="111"/>
                </a:cubicBezTo>
                <a:cubicBezTo>
                  <a:pt x="20" y="91"/>
                  <a:pt x="20" y="91"/>
                  <a:pt x="20" y="91"/>
                </a:cubicBezTo>
                <a:cubicBezTo>
                  <a:pt x="78" y="143"/>
                  <a:pt x="78" y="143"/>
                  <a:pt x="78" y="14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43" y="78"/>
                  <a:pt x="143" y="78"/>
                  <a:pt x="143" y="78"/>
                </a:cubicBezTo>
                <a:cubicBezTo>
                  <a:pt x="91" y="20"/>
                  <a:pt x="91" y="20"/>
                  <a:pt x="91" y="20"/>
                </a:cubicBezTo>
                <a:cubicBezTo>
                  <a:pt x="111" y="0"/>
                  <a:pt x="111" y="0"/>
                  <a:pt x="111" y="0"/>
                </a:cubicBezTo>
                <a:cubicBezTo>
                  <a:pt x="216" y="83"/>
                  <a:pt x="216" y="83"/>
                  <a:pt x="216" y="83"/>
                </a:cubicBezTo>
                <a:cubicBezTo>
                  <a:pt x="219" y="108"/>
                  <a:pt x="213" y="130"/>
                  <a:pt x="202" y="149"/>
                </a:cubicBezTo>
                <a:close/>
                <a:moveTo>
                  <a:pt x="423" y="15"/>
                </a:moveTo>
                <a:cubicBezTo>
                  <a:pt x="358" y="52"/>
                  <a:pt x="358" y="52"/>
                  <a:pt x="358" y="52"/>
                </a:cubicBezTo>
                <a:cubicBezTo>
                  <a:pt x="367" y="82"/>
                  <a:pt x="367" y="82"/>
                  <a:pt x="367" y="82"/>
                </a:cubicBezTo>
                <a:cubicBezTo>
                  <a:pt x="266" y="184"/>
                  <a:pt x="266" y="184"/>
                  <a:pt x="266" y="184"/>
                </a:cubicBezTo>
                <a:cubicBezTo>
                  <a:pt x="301" y="216"/>
                  <a:pt x="301" y="216"/>
                  <a:pt x="301" y="216"/>
                </a:cubicBezTo>
                <a:cubicBezTo>
                  <a:pt x="400" y="117"/>
                  <a:pt x="400" y="117"/>
                  <a:pt x="400" y="117"/>
                </a:cubicBezTo>
                <a:cubicBezTo>
                  <a:pt x="432" y="126"/>
                  <a:pt x="432" y="126"/>
                  <a:pt x="432" y="126"/>
                </a:cubicBezTo>
                <a:cubicBezTo>
                  <a:pt x="470" y="61"/>
                  <a:pt x="470" y="61"/>
                  <a:pt x="470" y="61"/>
                </a:cubicBezTo>
                <a:cubicBezTo>
                  <a:pt x="447" y="38"/>
                  <a:pt x="447" y="38"/>
                  <a:pt x="447" y="38"/>
                </a:cubicBezTo>
                <a:lnTo>
                  <a:pt x="423" y="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5709" tIns="42854" rIns="85709" bIns="42854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3" name="Freeform 28">
            <a:extLst>
              <a:ext uri="{FF2B5EF4-FFF2-40B4-BE49-F238E27FC236}">
                <a16:creationId xmlns:a16="http://schemas.microsoft.com/office/drawing/2014/main" id="{E732B491-6428-4AF1-B7C2-8F8BFA5C8D3A}"/>
              </a:ext>
            </a:extLst>
          </p:cNvPr>
          <p:cNvSpPr>
            <a:spLocks noEditPoints="1"/>
          </p:cNvSpPr>
          <p:nvPr/>
        </p:nvSpPr>
        <p:spPr bwMode="auto">
          <a:xfrm>
            <a:off x="10487682" y="1903274"/>
            <a:ext cx="542119" cy="602999"/>
          </a:xfrm>
          <a:custGeom>
            <a:avLst/>
            <a:gdLst>
              <a:gd name="T0" fmla="*/ 94 w 248"/>
              <a:gd name="T1" fmla="*/ 101 h 276"/>
              <a:gd name="T2" fmla="*/ 94 w 248"/>
              <a:gd name="T3" fmla="*/ 88 h 276"/>
              <a:gd name="T4" fmla="*/ 124 w 248"/>
              <a:gd name="T5" fmla="*/ 95 h 276"/>
              <a:gd name="T6" fmla="*/ 124 w 248"/>
              <a:gd name="T7" fmla="*/ 147 h 276"/>
              <a:gd name="T8" fmla="*/ 124 w 248"/>
              <a:gd name="T9" fmla="*/ 121 h 276"/>
              <a:gd name="T10" fmla="*/ 94 w 248"/>
              <a:gd name="T11" fmla="*/ 180 h 276"/>
              <a:gd name="T12" fmla="*/ 124 w 248"/>
              <a:gd name="T13" fmla="*/ 180 h 276"/>
              <a:gd name="T14" fmla="*/ 94 w 248"/>
              <a:gd name="T15" fmla="*/ 188 h 276"/>
              <a:gd name="T16" fmla="*/ 85 w 248"/>
              <a:gd name="T17" fmla="*/ 113 h 276"/>
              <a:gd name="T18" fmla="*/ 55 w 248"/>
              <a:gd name="T19" fmla="*/ 88 h 276"/>
              <a:gd name="T20" fmla="*/ 85 w 248"/>
              <a:gd name="T21" fmla="*/ 95 h 276"/>
              <a:gd name="T22" fmla="*/ 85 w 248"/>
              <a:gd name="T23" fmla="*/ 180 h 276"/>
              <a:gd name="T24" fmla="*/ 55 w 248"/>
              <a:gd name="T25" fmla="*/ 154 h 276"/>
              <a:gd name="T26" fmla="*/ 85 w 248"/>
              <a:gd name="T27" fmla="*/ 180 h 276"/>
              <a:gd name="T28" fmla="*/ 55 w 248"/>
              <a:gd name="T29" fmla="*/ 213 h 276"/>
              <a:gd name="T30" fmla="*/ 85 w 248"/>
              <a:gd name="T31" fmla="*/ 188 h 276"/>
              <a:gd name="T32" fmla="*/ 63 w 248"/>
              <a:gd name="T33" fmla="*/ 264 h 276"/>
              <a:gd name="T34" fmla="*/ 63 w 248"/>
              <a:gd name="T35" fmla="*/ 228 h 276"/>
              <a:gd name="T36" fmla="*/ 47 w 248"/>
              <a:gd name="T37" fmla="*/ 46 h 276"/>
              <a:gd name="T38" fmla="*/ 25 w 248"/>
              <a:gd name="T39" fmla="*/ 21 h 276"/>
              <a:gd name="T40" fmla="*/ 47 w 248"/>
              <a:gd name="T41" fmla="*/ 46 h 276"/>
              <a:gd name="T42" fmla="*/ 16 w 248"/>
              <a:gd name="T43" fmla="*/ 54 h 276"/>
              <a:gd name="T44" fmla="*/ 47 w 248"/>
              <a:gd name="T45" fmla="*/ 113 h 276"/>
              <a:gd name="T46" fmla="*/ 47 w 248"/>
              <a:gd name="T47" fmla="*/ 88 h 276"/>
              <a:gd name="T48" fmla="*/ 16 w 248"/>
              <a:gd name="T49" fmla="*/ 147 h 276"/>
              <a:gd name="T50" fmla="*/ 47 w 248"/>
              <a:gd name="T51" fmla="*/ 147 h 276"/>
              <a:gd name="T52" fmla="*/ 16 w 248"/>
              <a:gd name="T53" fmla="*/ 154 h 276"/>
              <a:gd name="T54" fmla="*/ 47 w 248"/>
              <a:gd name="T55" fmla="*/ 213 h 276"/>
              <a:gd name="T56" fmla="*/ 47 w 248"/>
              <a:gd name="T57" fmla="*/ 188 h 276"/>
              <a:gd name="T58" fmla="*/ 124 w 248"/>
              <a:gd name="T59" fmla="*/ 54 h 276"/>
              <a:gd name="T60" fmla="*/ 94 w 248"/>
              <a:gd name="T61" fmla="*/ 54 h 276"/>
              <a:gd name="T62" fmla="*/ 94 w 248"/>
              <a:gd name="T63" fmla="*/ 46 h 276"/>
              <a:gd name="T64" fmla="*/ 115 w 248"/>
              <a:gd name="T65" fmla="*/ 21 h 276"/>
              <a:gd name="T66" fmla="*/ 85 w 248"/>
              <a:gd name="T67" fmla="*/ 54 h 276"/>
              <a:gd name="T68" fmla="*/ 55 w 248"/>
              <a:gd name="T69" fmla="*/ 54 h 276"/>
              <a:gd name="T70" fmla="*/ 85 w 248"/>
              <a:gd name="T71" fmla="*/ 121 h 276"/>
              <a:gd name="T72" fmla="*/ 55 w 248"/>
              <a:gd name="T73" fmla="*/ 147 h 276"/>
              <a:gd name="T74" fmla="*/ 55 w 248"/>
              <a:gd name="T75" fmla="*/ 46 h 276"/>
              <a:gd name="T76" fmla="*/ 85 w 248"/>
              <a:gd name="T77" fmla="*/ 21 h 276"/>
              <a:gd name="T78" fmla="*/ 155 w 248"/>
              <a:gd name="T79" fmla="*/ 87 h 276"/>
              <a:gd name="T80" fmla="*/ 141 w 248"/>
              <a:gd name="T81" fmla="*/ 11 h 276"/>
              <a:gd name="T82" fmla="*/ 0 w 248"/>
              <a:gd name="T83" fmla="*/ 11 h 276"/>
              <a:gd name="T84" fmla="*/ 0 w 248"/>
              <a:gd name="T85" fmla="*/ 276 h 276"/>
              <a:gd name="T86" fmla="*/ 248 w 248"/>
              <a:gd name="T87" fmla="*/ 276 h 276"/>
              <a:gd name="T88" fmla="*/ 141 w 248"/>
              <a:gd name="T89" fmla="*/ 242 h 276"/>
              <a:gd name="T90" fmla="*/ 141 w 248"/>
              <a:gd name="T91" fmla="*/ 229 h 276"/>
              <a:gd name="T92" fmla="*/ 248 w 248"/>
              <a:gd name="T93" fmla="*/ 204 h 276"/>
              <a:gd name="T94" fmla="*/ 248 w 248"/>
              <a:gd name="T95" fmla="*/ 191 h 276"/>
              <a:gd name="T96" fmla="*/ 141 w 248"/>
              <a:gd name="T97" fmla="*/ 165 h 276"/>
              <a:gd name="T98" fmla="*/ 141 w 248"/>
              <a:gd name="T99" fmla="*/ 152 h 276"/>
              <a:gd name="T100" fmla="*/ 248 w 248"/>
              <a:gd name="T101" fmla="*/ 127 h 276"/>
              <a:gd name="T102" fmla="*/ 248 w 248"/>
              <a:gd name="T103" fmla="*/ 114 h 276"/>
              <a:gd name="T104" fmla="*/ 248 w 248"/>
              <a:gd name="T105" fmla="*/ 95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48" h="276">
                <a:moveTo>
                  <a:pt x="124" y="113"/>
                </a:moveTo>
                <a:cubicBezTo>
                  <a:pt x="94" y="113"/>
                  <a:pt x="94" y="113"/>
                  <a:pt x="94" y="113"/>
                </a:cubicBezTo>
                <a:cubicBezTo>
                  <a:pt x="94" y="101"/>
                  <a:pt x="94" y="101"/>
                  <a:pt x="94" y="101"/>
                </a:cubicBezTo>
                <a:cubicBezTo>
                  <a:pt x="94" y="95"/>
                  <a:pt x="94" y="95"/>
                  <a:pt x="94" y="95"/>
                </a:cubicBezTo>
                <a:cubicBezTo>
                  <a:pt x="94" y="89"/>
                  <a:pt x="94" y="89"/>
                  <a:pt x="94" y="89"/>
                </a:cubicBezTo>
                <a:cubicBezTo>
                  <a:pt x="94" y="88"/>
                  <a:pt x="94" y="88"/>
                  <a:pt x="94" y="88"/>
                </a:cubicBezTo>
                <a:cubicBezTo>
                  <a:pt x="123" y="88"/>
                  <a:pt x="123" y="88"/>
                  <a:pt x="123" y="88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124" y="95"/>
                  <a:pt x="124" y="95"/>
                  <a:pt x="124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13"/>
                  <a:pt x="124" y="113"/>
                  <a:pt x="124" y="113"/>
                </a:cubicBezTo>
                <a:close/>
                <a:moveTo>
                  <a:pt x="124" y="147"/>
                </a:moveTo>
                <a:cubicBezTo>
                  <a:pt x="94" y="147"/>
                  <a:pt x="94" y="147"/>
                  <a:pt x="94" y="147"/>
                </a:cubicBezTo>
                <a:cubicBezTo>
                  <a:pt x="94" y="121"/>
                  <a:pt x="94" y="121"/>
                  <a:pt x="94" y="121"/>
                </a:cubicBezTo>
                <a:cubicBezTo>
                  <a:pt x="124" y="121"/>
                  <a:pt x="124" y="121"/>
                  <a:pt x="124" y="121"/>
                </a:cubicBezTo>
                <a:cubicBezTo>
                  <a:pt x="124" y="147"/>
                  <a:pt x="124" y="147"/>
                  <a:pt x="124" y="147"/>
                </a:cubicBezTo>
                <a:close/>
                <a:moveTo>
                  <a:pt x="124" y="180"/>
                </a:moveTo>
                <a:cubicBezTo>
                  <a:pt x="94" y="180"/>
                  <a:pt x="94" y="180"/>
                  <a:pt x="94" y="180"/>
                </a:cubicBezTo>
                <a:cubicBezTo>
                  <a:pt x="94" y="154"/>
                  <a:pt x="94" y="154"/>
                  <a:pt x="94" y="154"/>
                </a:cubicBezTo>
                <a:cubicBezTo>
                  <a:pt x="124" y="154"/>
                  <a:pt x="124" y="154"/>
                  <a:pt x="124" y="154"/>
                </a:cubicBezTo>
                <a:cubicBezTo>
                  <a:pt x="124" y="180"/>
                  <a:pt x="124" y="180"/>
                  <a:pt x="124" y="180"/>
                </a:cubicBezTo>
                <a:close/>
                <a:moveTo>
                  <a:pt x="124" y="213"/>
                </a:moveTo>
                <a:cubicBezTo>
                  <a:pt x="94" y="213"/>
                  <a:pt x="94" y="213"/>
                  <a:pt x="94" y="213"/>
                </a:cubicBezTo>
                <a:cubicBezTo>
                  <a:pt x="94" y="188"/>
                  <a:pt x="94" y="188"/>
                  <a:pt x="94" y="188"/>
                </a:cubicBezTo>
                <a:cubicBezTo>
                  <a:pt x="124" y="188"/>
                  <a:pt x="124" y="188"/>
                  <a:pt x="124" y="188"/>
                </a:cubicBezTo>
                <a:cubicBezTo>
                  <a:pt x="124" y="213"/>
                  <a:pt x="124" y="213"/>
                  <a:pt x="124" y="213"/>
                </a:cubicBezTo>
                <a:close/>
                <a:moveTo>
                  <a:pt x="85" y="113"/>
                </a:moveTo>
                <a:cubicBezTo>
                  <a:pt x="63" y="113"/>
                  <a:pt x="63" y="113"/>
                  <a:pt x="63" y="113"/>
                </a:cubicBezTo>
                <a:cubicBezTo>
                  <a:pt x="55" y="113"/>
                  <a:pt x="55" y="113"/>
                  <a:pt x="55" y="113"/>
                </a:cubicBezTo>
                <a:cubicBezTo>
                  <a:pt x="55" y="88"/>
                  <a:pt x="55" y="88"/>
                  <a:pt x="55" y="88"/>
                </a:cubicBezTo>
                <a:cubicBezTo>
                  <a:pt x="85" y="88"/>
                  <a:pt x="85" y="88"/>
                  <a:pt x="85" y="88"/>
                </a:cubicBezTo>
                <a:cubicBezTo>
                  <a:pt x="85" y="90"/>
                  <a:pt x="85" y="90"/>
                  <a:pt x="85" y="90"/>
                </a:cubicBezTo>
                <a:cubicBezTo>
                  <a:pt x="85" y="95"/>
                  <a:pt x="85" y="95"/>
                  <a:pt x="85" y="95"/>
                </a:cubicBezTo>
                <a:cubicBezTo>
                  <a:pt x="85" y="101"/>
                  <a:pt x="85" y="101"/>
                  <a:pt x="85" y="101"/>
                </a:cubicBezTo>
                <a:cubicBezTo>
                  <a:pt x="85" y="113"/>
                  <a:pt x="85" y="113"/>
                  <a:pt x="85" y="113"/>
                </a:cubicBezTo>
                <a:close/>
                <a:moveTo>
                  <a:pt x="85" y="180"/>
                </a:moveTo>
                <a:cubicBezTo>
                  <a:pt x="63" y="180"/>
                  <a:pt x="63" y="180"/>
                  <a:pt x="63" y="180"/>
                </a:cubicBezTo>
                <a:cubicBezTo>
                  <a:pt x="55" y="180"/>
                  <a:pt x="55" y="180"/>
                  <a:pt x="55" y="180"/>
                </a:cubicBezTo>
                <a:cubicBezTo>
                  <a:pt x="55" y="154"/>
                  <a:pt x="55" y="154"/>
                  <a:pt x="55" y="154"/>
                </a:cubicBezTo>
                <a:cubicBezTo>
                  <a:pt x="63" y="154"/>
                  <a:pt x="63" y="154"/>
                  <a:pt x="63" y="154"/>
                </a:cubicBezTo>
                <a:cubicBezTo>
                  <a:pt x="85" y="154"/>
                  <a:pt x="85" y="154"/>
                  <a:pt x="85" y="154"/>
                </a:cubicBezTo>
                <a:cubicBezTo>
                  <a:pt x="85" y="180"/>
                  <a:pt x="85" y="180"/>
                  <a:pt x="85" y="180"/>
                </a:cubicBezTo>
                <a:close/>
                <a:moveTo>
                  <a:pt x="85" y="213"/>
                </a:moveTo>
                <a:cubicBezTo>
                  <a:pt x="63" y="213"/>
                  <a:pt x="63" y="213"/>
                  <a:pt x="63" y="213"/>
                </a:cubicBezTo>
                <a:cubicBezTo>
                  <a:pt x="55" y="213"/>
                  <a:pt x="55" y="213"/>
                  <a:pt x="55" y="213"/>
                </a:cubicBezTo>
                <a:cubicBezTo>
                  <a:pt x="55" y="188"/>
                  <a:pt x="55" y="188"/>
                  <a:pt x="55" y="188"/>
                </a:cubicBezTo>
                <a:cubicBezTo>
                  <a:pt x="63" y="188"/>
                  <a:pt x="63" y="188"/>
                  <a:pt x="63" y="188"/>
                </a:cubicBezTo>
                <a:cubicBezTo>
                  <a:pt x="85" y="188"/>
                  <a:pt x="85" y="188"/>
                  <a:pt x="85" y="188"/>
                </a:cubicBezTo>
                <a:cubicBezTo>
                  <a:pt x="85" y="213"/>
                  <a:pt x="85" y="213"/>
                  <a:pt x="85" y="213"/>
                </a:cubicBezTo>
                <a:close/>
                <a:moveTo>
                  <a:pt x="83" y="264"/>
                </a:moveTo>
                <a:cubicBezTo>
                  <a:pt x="63" y="264"/>
                  <a:pt x="63" y="264"/>
                  <a:pt x="63" y="264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58" y="228"/>
                  <a:pt x="58" y="228"/>
                  <a:pt x="58" y="228"/>
                </a:cubicBezTo>
                <a:cubicBezTo>
                  <a:pt x="63" y="228"/>
                  <a:pt x="63" y="228"/>
                  <a:pt x="63" y="228"/>
                </a:cubicBezTo>
                <a:cubicBezTo>
                  <a:pt x="83" y="228"/>
                  <a:pt x="83" y="228"/>
                  <a:pt x="83" y="228"/>
                </a:cubicBezTo>
                <a:cubicBezTo>
                  <a:pt x="83" y="264"/>
                  <a:pt x="83" y="264"/>
                  <a:pt x="83" y="264"/>
                </a:cubicBezTo>
                <a:close/>
                <a:moveTo>
                  <a:pt x="47" y="46"/>
                </a:moveTo>
                <a:cubicBezTo>
                  <a:pt x="16" y="46"/>
                  <a:pt x="16" y="46"/>
                  <a:pt x="16" y="46"/>
                </a:cubicBezTo>
                <a:cubicBezTo>
                  <a:pt x="16" y="21"/>
                  <a:pt x="16" y="21"/>
                  <a:pt x="16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47" y="23"/>
                  <a:pt x="47" y="23"/>
                  <a:pt x="47" y="23"/>
                </a:cubicBezTo>
                <a:cubicBezTo>
                  <a:pt x="47" y="46"/>
                  <a:pt x="47" y="46"/>
                  <a:pt x="47" y="46"/>
                </a:cubicBezTo>
                <a:close/>
                <a:moveTo>
                  <a:pt x="47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54"/>
                  <a:pt x="16" y="54"/>
                  <a:pt x="16" y="54"/>
                </a:cubicBezTo>
                <a:cubicBezTo>
                  <a:pt x="47" y="54"/>
                  <a:pt x="47" y="54"/>
                  <a:pt x="47" y="54"/>
                </a:cubicBezTo>
                <a:cubicBezTo>
                  <a:pt x="47" y="80"/>
                  <a:pt x="47" y="80"/>
                  <a:pt x="47" y="80"/>
                </a:cubicBezTo>
                <a:close/>
                <a:moveTo>
                  <a:pt x="47" y="113"/>
                </a:moveTo>
                <a:cubicBezTo>
                  <a:pt x="16" y="113"/>
                  <a:pt x="16" y="113"/>
                  <a:pt x="16" y="113"/>
                </a:cubicBezTo>
                <a:cubicBezTo>
                  <a:pt x="16" y="88"/>
                  <a:pt x="16" y="88"/>
                  <a:pt x="16" y="88"/>
                </a:cubicBezTo>
                <a:cubicBezTo>
                  <a:pt x="47" y="88"/>
                  <a:pt x="47" y="88"/>
                  <a:pt x="47" y="88"/>
                </a:cubicBezTo>
                <a:cubicBezTo>
                  <a:pt x="47" y="113"/>
                  <a:pt x="47" y="113"/>
                  <a:pt x="47" y="113"/>
                </a:cubicBezTo>
                <a:close/>
                <a:moveTo>
                  <a:pt x="47" y="147"/>
                </a:moveTo>
                <a:cubicBezTo>
                  <a:pt x="16" y="147"/>
                  <a:pt x="16" y="147"/>
                  <a:pt x="16" y="147"/>
                </a:cubicBezTo>
                <a:cubicBezTo>
                  <a:pt x="16" y="121"/>
                  <a:pt x="16" y="121"/>
                  <a:pt x="16" y="121"/>
                </a:cubicBezTo>
                <a:cubicBezTo>
                  <a:pt x="47" y="121"/>
                  <a:pt x="47" y="121"/>
                  <a:pt x="47" y="121"/>
                </a:cubicBezTo>
                <a:cubicBezTo>
                  <a:pt x="47" y="147"/>
                  <a:pt x="47" y="147"/>
                  <a:pt x="47" y="147"/>
                </a:cubicBezTo>
                <a:close/>
                <a:moveTo>
                  <a:pt x="47" y="180"/>
                </a:moveTo>
                <a:cubicBezTo>
                  <a:pt x="16" y="180"/>
                  <a:pt x="16" y="180"/>
                  <a:pt x="16" y="180"/>
                </a:cubicBezTo>
                <a:cubicBezTo>
                  <a:pt x="16" y="154"/>
                  <a:pt x="16" y="154"/>
                  <a:pt x="16" y="154"/>
                </a:cubicBezTo>
                <a:cubicBezTo>
                  <a:pt x="47" y="154"/>
                  <a:pt x="47" y="154"/>
                  <a:pt x="47" y="154"/>
                </a:cubicBezTo>
                <a:cubicBezTo>
                  <a:pt x="47" y="180"/>
                  <a:pt x="47" y="180"/>
                  <a:pt x="47" y="180"/>
                </a:cubicBezTo>
                <a:close/>
                <a:moveTo>
                  <a:pt x="47" y="213"/>
                </a:moveTo>
                <a:cubicBezTo>
                  <a:pt x="16" y="213"/>
                  <a:pt x="16" y="213"/>
                  <a:pt x="16" y="213"/>
                </a:cubicBezTo>
                <a:cubicBezTo>
                  <a:pt x="16" y="188"/>
                  <a:pt x="16" y="188"/>
                  <a:pt x="16" y="188"/>
                </a:cubicBezTo>
                <a:cubicBezTo>
                  <a:pt x="47" y="188"/>
                  <a:pt x="47" y="188"/>
                  <a:pt x="47" y="188"/>
                </a:cubicBezTo>
                <a:cubicBezTo>
                  <a:pt x="47" y="213"/>
                  <a:pt x="47" y="213"/>
                  <a:pt x="47" y="213"/>
                </a:cubicBezTo>
                <a:close/>
                <a:moveTo>
                  <a:pt x="94" y="54"/>
                </a:moveTo>
                <a:cubicBezTo>
                  <a:pt x="124" y="54"/>
                  <a:pt x="124" y="54"/>
                  <a:pt x="124" y="54"/>
                </a:cubicBezTo>
                <a:cubicBezTo>
                  <a:pt x="124" y="80"/>
                  <a:pt x="124" y="80"/>
                  <a:pt x="124" y="80"/>
                </a:cubicBezTo>
                <a:cubicBezTo>
                  <a:pt x="94" y="80"/>
                  <a:pt x="94" y="80"/>
                  <a:pt x="94" y="80"/>
                </a:cubicBezTo>
                <a:cubicBezTo>
                  <a:pt x="94" y="54"/>
                  <a:pt x="94" y="54"/>
                  <a:pt x="94" y="54"/>
                </a:cubicBezTo>
                <a:close/>
                <a:moveTo>
                  <a:pt x="124" y="21"/>
                </a:moveTo>
                <a:cubicBezTo>
                  <a:pt x="124" y="46"/>
                  <a:pt x="124" y="46"/>
                  <a:pt x="124" y="46"/>
                </a:cubicBezTo>
                <a:cubicBezTo>
                  <a:pt x="94" y="46"/>
                  <a:pt x="94" y="46"/>
                  <a:pt x="94" y="46"/>
                </a:cubicBezTo>
                <a:cubicBezTo>
                  <a:pt x="94" y="23"/>
                  <a:pt x="94" y="23"/>
                  <a:pt x="94" y="23"/>
                </a:cubicBezTo>
                <a:cubicBezTo>
                  <a:pt x="94" y="21"/>
                  <a:pt x="94" y="21"/>
                  <a:pt x="94" y="21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24" y="21"/>
                  <a:pt x="124" y="21"/>
                  <a:pt x="124" y="21"/>
                </a:cubicBezTo>
                <a:close/>
                <a:moveTo>
                  <a:pt x="55" y="54"/>
                </a:moveTo>
                <a:cubicBezTo>
                  <a:pt x="85" y="54"/>
                  <a:pt x="85" y="54"/>
                  <a:pt x="85" y="54"/>
                </a:cubicBezTo>
                <a:cubicBezTo>
                  <a:pt x="85" y="80"/>
                  <a:pt x="85" y="80"/>
                  <a:pt x="85" y="80"/>
                </a:cubicBezTo>
                <a:cubicBezTo>
                  <a:pt x="55" y="80"/>
                  <a:pt x="55" y="80"/>
                  <a:pt x="55" y="80"/>
                </a:cubicBezTo>
                <a:cubicBezTo>
                  <a:pt x="55" y="54"/>
                  <a:pt x="55" y="54"/>
                  <a:pt x="55" y="54"/>
                </a:cubicBezTo>
                <a:close/>
                <a:moveTo>
                  <a:pt x="55" y="121"/>
                </a:moveTo>
                <a:cubicBezTo>
                  <a:pt x="63" y="121"/>
                  <a:pt x="63" y="121"/>
                  <a:pt x="63" y="121"/>
                </a:cubicBezTo>
                <a:cubicBezTo>
                  <a:pt x="85" y="121"/>
                  <a:pt x="85" y="121"/>
                  <a:pt x="85" y="121"/>
                </a:cubicBezTo>
                <a:cubicBezTo>
                  <a:pt x="85" y="147"/>
                  <a:pt x="85" y="147"/>
                  <a:pt x="85" y="147"/>
                </a:cubicBezTo>
                <a:cubicBezTo>
                  <a:pt x="63" y="147"/>
                  <a:pt x="63" y="147"/>
                  <a:pt x="63" y="147"/>
                </a:cubicBezTo>
                <a:cubicBezTo>
                  <a:pt x="55" y="147"/>
                  <a:pt x="55" y="147"/>
                  <a:pt x="55" y="147"/>
                </a:cubicBezTo>
                <a:cubicBezTo>
                  <a:pt x="55" y="121"/>
                  <a:pt x="55" y="121"/>
                  <a:pt x="55" y="121"/>
                </a:cubicBezTo>
                <a:close/>
                <a:moveTo>
                  <a:pt x="85" y="46"/>
                </a:moveTo>
                <a:cubicBezTo>
                  <a:pt x="55" y="46"/>
                  <a:pt x="55" y="46"/>
                  <a:pt x="55" y="46"/>
                </a:cubicBezTo>
                <a:cubicBezTo>
                  <a:pt x="55" y="23"/>
                  <a:pt x="55" y="23"/>
                  <a:pt x="55" y="23"/>
                </a:cubicBezTo>
                <a:cubicBezTo>
                  <a:pt x="55" y="21"/>
                  <a:pt x="55" y="21"/>
                  <a:pt x="55" y="21"/>
                </a:cubicBezTo>
                <a:cubicBezTo>
                  <a:pt x="85" y="21"/>
                  <a:pt x="85" y="21"/>
                  <a:pt x="85" y="21"/>
                </a:cubicBezTo>
                <a:cubicBezTo>
                  <a:pt x="85" y="23"/>
                  <a:pt x="85" y="23"/>
                  <a:pt x="85" y="23"/>
                </a:cubicBezTo>
                <a:cubicBezTo>
                  <a:pt x="85" y="46"/>
                  <a:pt x="85" y="46"/>
                  <a:pt x="85" y="46"/>
                </a:cubicBezTo>
                <a:close/>
                <a:moveTo>
                  <a:pt x="155" y="87"/>
                </a:moveTo>
                <a:cubicBezTo>
                  <a:pt x="150" y="87"/>
                  <a:pt x="145" y="87"/>
                  <a:pt x="141" y="87"/>
                </a:cubicBezTo>
                <a:cubicBezTo>
                  <a:pt x="141" y="12"/>
                  <a:pt x="141" y="12"/>
                  <a:pt x="141" y="12"/>
                </a:cubicBezTo>
                <a:cubicBezTo>
                  <a:pt x="141" y="11"/>
                  <a:pt x="141" y="11"/>
                  <a:pt x="141" y="11"/>
                </a:cubicBezTo>
                <a:cubicBezTo>
                  <a:pt x="141" y="11"/>
                  <a:pt x="141" y="11"/>
                  <a:pt x="141" y="11"/>
                </a:cubicBezTo>
                <a:cubicBezTo>
                  <a:pt x="139" y="5"/>
                  <a:pt x="108" y="0"/>
                  <a:pt x="70" y="0"/>
                </a:cubicBezTo>
                <a:cubicBezTo>
                  <a:pt x="32" y="0"/>
                  <a:pt x="1" y="5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76"/>
                  <a:pt x="0" y="276"/>
                  <a:pt x="0" y="276"/>
                </a:cubicBezTo>
                <a:cubicBezTo>
                  <a:pt x="63" y="276"/>
                  <a:pt x="63" y="276"/>
                  <a:pt x="63" y="276"/>
                </a:cubicBezTo>
                <a:cubicBezTo>
                  <a:pt x="141" y="276"/>
                  <a:pt x="141" y="276"/>
                  <a:pt x="141" y="276"/>
                </a:cubicBezTo>
                <a:cubicBezTo>
                  <a:pt x="248" y="276"/>
                  <a:pt x="248" y="276"/>
                  <a:pt x="248" y="276"/>
                </a:cubicBezTo>
                <a:cubicBezTo>
                  <a:pt x="248" y="255"/>
                  <a:pt x="248" y="255"/>
                  <a:pt x="248" y="255"/>
                </a:cubicBezTo>
                <a:cubicBezTo>
                  <a:pt x="141" y="255"/>
                  <a:pt x="141" y="255"/>
                  <a:pt x="141" y="255"/>
                </a:cubicBezTo>
                <a:cubicBezTo>
                  <a:pt x="141" y="242"/>
                  <a:pt x="141" y="242"/>
                  <a:pt x="141" y="242"/>
                </a:cubicBezTo>
                <a:cubicBezTo>
                  <a:pt x="248" y="242"/>
                  <a:pt x="248" y="242"/>
                  <a:pt x="248" y="242"/>
                </a:cubicBezTo>
                <a:cubicBezTo>
                  <a:pt x="248" y="229"/>
                  <a:pt x="248" y="229"/>
                  <a:pt x="248" y="229"/>
                </a:cubicBezTo>
                <a:cubicBezTo>
                  <a:pt x="141" y="229"/>
                  <a:pt x="141" y="229"/>
                  <a:pt x="141" y="229"/>
                </a:cubicBezTo>
                <a:cubicBezTo>
                  <a:pt x="141" y="216"/>
                  <a:pt x="141" y="216"/>
                  <a:pt x="141" y="216"/>
                </a:cubicBezTo>
                <a:cubicBezTo>
                  <a:pt x="248" y="216"/>
                  <a:pt x="248" y="216"/>
                  <a:pt x="248" y="216"/>
                </a:cubicBezTo>
                <a:cubicBezTo>
                  <a:pt x="248" y="204"/>
                  <a:pt x="248" y="204"/>
                  <a:pt x="248" y="204"/>
                </a:cubicBezTo>
                <a:cubicBezTo>
                  <a:pt x="141" y="204"/>
                  <a:pt x="141" y="204"/>
                  <a:pt x="141" y="204"/>
                </a:cubicBezTo>
                <a:cubicBezTo>
                  <a:pt x="141" y="191"/>
                  <a:pt x="141" y="191"/>
                  <a:pt x="141" y="191"/>
                </a:cubicBezTo>
                <a:cubicBezTo>
                  <a:pt x="248" y="191"/>
                  <a:pt x="248" y="191"/>
                  <a:pt x="248" y="191"/>
                </a:cubicBezTo>
                <a:cubicBezTo>
                  <a:pt x="248" y="178"/>
                  <a:pt x="248" y="178"/>
                  <a:pt x="248" y="178"/>
                </a:cubicBezTo>
                <a:cubicBezTo>
                  <a:pt x="141" y="178"/>
                  <a:pt x="141" y="178"/>
                  <a:pt x="141" y="178"/>
                </a:cubicBezTo>
                <a:cubicBezTo>
                  <a:pt x="141" y="165"/>
                  <a:pt x="141" y="165"/>
                  <a:pt x="141" y="165"/>
                </a:cubicBezTo>
                <a:cubicBezTo>
                  <a:pt x="248" y="165"/>
                  <a:pt x="248" y="165"/>
                  <a:pt x="248" y="165"/>
                </a:cubicBezTo>
                <a:cubicBezTo>
                  <a:pt x="248" y="152"/>
                  <a:pt x="248" y="152"/>
                  <a:pt x="248" y="152"/>
                </a:cubicBezTo>
                <a:cubicBezTo>
                  <a:pt x="141" y="152"/>
                  <a:pt x="141" y="152"/>
                  <a:pt x="141" y="152"/>
                </a:cubicBezTo>
                <a:cubicBezTo>
                  <a:pt x="141" y="139"/>
                  <a:pt x="141" y="139"/>
                  <a:pt x="141" y="139"/>
                </a:cubicBezTo>
                <a:cubicBezTo>
                  <a:pt x="248" y="139"/>
                  <a:pt x="248" y="139"/>
                  <a:pt x="248" y="139"/>
                </a:cubicBezTo>
                <a:cubicBezTo>
                  <a:pt x="248" y="127"/>
                  <a:pt x="248" y="127"/>
                  <a:pt x="248" y="127"/>
                </a:cubicBezTo>
                <a:cubicBezTo>
                  <a:pt x="141" y="127"/>
                  <a:pt x="141" y="127"/>
                  <a:pt x="141" y="127"/>
                </a:cubicBezTo>
                <a:cubicBezTo>
                  <a:pt x="141" y="114"/>
                  <a:pt x="141" y="114"/>
                  <a:pt x="141" y="114"/>
                </a:cubicBezTo>
                <a:cubicBezTo>
                  <a:pt x="248" y="114"/>
                  <a:pt x="248" y="114"/>
                  <a:pt x="248" y="114"/>
                </a:cubicBezTo>
                <a:cubicBezTo>
                  <a:pt x="248" y="95"/>
                  <a:pt x="248" y="95"/>
                  <a:pt x="248" y="95"/>
                </a:cubicBezTo>
                <a:cubicBezTo>
                  <a:pt x="248" y="95"/>
                  <a:pt x="248" y="95"/>
                  <a:pt x="248" y="95"/>
                </a:cubicBezTo>
                <a:cubicBezTo>
                  <a:pt x="248" y="95"/>
                  <a:pt x="248" y="95"/>
                  <a:pt x="248" y="95"/>
                </a:cubicBezTo>
                <a:cubicBezTo>
                  <a:pt x="246" y="90"/>
                  <a:pt x="205" y="87"/>
                  <a:pt x="155" y="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5709" tIns="42854" rIns="85709" bIns="42854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214" name="Group 29">
            <a:extLst>
              <a:ext uri="{FF2B5EF4-FFF2-40B4-BE49-F238E27FC236}">
                <a16:creationId xmlns:a16="http://schemas.microsoft.com/office/drawing/2014/main" id="{D24BF662-FB94-4901-9099-FFCF10C9016C}"/>
              </a:ext>
            </a:extLst>
          </p:cNvPr>
          <p:cNvGrpSpPr/>
          <p:nvPr/>
        </p:nvGrpSpPr>
        <p:grpSpPr>
          <a:xfrm>
            <a:off x="10509116" y="4190657"/>
            <a:ext cx="537350" cy="467926"/>
            <a:chOff x="1605377" y="2243644"/>
            <a:chExt cx="456610" cy="397617"/>
          </a:xfrm>
          <a:solidFill>
            <a:schemeClr val="bg1"/>
          </a:solidFill>
        </p:grpSpPr>
        <p:sp>
          <p:nvSpPr>
            <p:cNvPr id="215" name="Freeform 37">
              <a:extLst>
                <a:ext uri="{FF2B5EF4-FFF2-40B4-BE49-F238E27FC236}">
                  <a16:creationId xmlns:a16="http://schemas.microsoft.com/office/drawing/2014/main" id="{E595883C-41E4-42B7-BCD5-2D90C1EE773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752624" y="2332377"/>
              <a:ext cx="309363" cy="308884"/>
            </a:xfrm>
            <a:custGeom>
              <a:avLst/>
              <a:gdLst>
                <a:gd name="T0" fmla="*/ 32 w 273"/>
                <a:gd name="T1" fmla="*/ 66 h 273"/>
                <a:gd name="T2" fmla="*/ 35 w 273"/>
                <a:gd name="T3" fmla="*/ 88 h 273"/>
                <a:gd name="T4" fmla="*/ 19 w 273"/>
                <a:gd name="T5" fmla="*/ 92 h 273"/>
                <a:gd name="T6" fmla="*/ 2 w 273"/>
                <a:gd name="T7" fmla="*/ 107 h 273"/>
                <a:gd name="T8" fmla="*/ 11 w 273"/>
                <a:gd name="T9" fmla="*/ 128 h 273"/>
                <a:gd name="T10" fmla="*/ 25 w 273"/>
                <a:gd name="T11" fmla="*/ 146 h 273"/>
                <a:gd name="T12" fmla="*/ 13 w 273"/>
                <a:gd name="T13" fmla="*/ 157 h 273"/>
                <a:gd name="T14" fmla="*/ 6 w 273"/>
                <a:gd name="T15" fmla="*/ 178 h 273"/>
                <a:gd name="T16" fmla="*/ 24 w 273"/>
                <a:gd name="T17" fmla="*/ 192 h 273"/>
                <a:gd name="T18" fmla="*/ 40 w 273"/>
                <a:gd name="T19" fmla="*/ 194 h 273"/>
                <a:gd name="T20" fmla="*/ 40 w 273"/>
                <a:gd name="T21" fmla="*/ 216 h 273"/>
                <a:gd name="T22" fmla="*/ 44 w 273"/>
                <a:gd name="T23" fmla="*/ 238 h 273"/>
                <a:gd name="T24" fmla="*/ 67 w 273"/>
                <a:gd name="T25" fmla="*/ 241 h 273"/>
                <a:gd name="T26" fmla="*/ 89 w 273"/>
                <a:gd name="T27" fmla="*/ 238 h 273"/>
                <a:gd name="T28" fmla="*/ 93 w 273"/>
                <a:gd name="T29" fmla="*/ 254 h 273"/>
                <a:gd name="T30" fmla="*/ 108 w 273"/>
                <a:gd name="T31" fmla="*/ 271 h 273"/>
                <a:gd name="T32" fmla="*/ 128 w 273"/>
                <a:gd name="T33" fmla="*/ 262 h 273"/>
                <a:gd name="T34" fmla="*/ 146 w 273"/>
                <a:gd name="T35" fmla="*/ 248 h 273"/>
                <a:gd name="T36" fmla="*/ 157 w 273"/>
                <a:gd name="T37" fmla="*/ 260 h 273"/>
                <a:gd name="T38" fmla="*/ 179 w 273"/>
                <a:gd name="T39" fmla="*/ 267 h 273"/>
                <a:gd name="T40" fmla="*/ 192 w 273"/>
                <a:gd name="T41" fmla="*/ 249 h 273"/>
                <a:gd name="T42" fmla="*/ 201 w 273"/>
                <a:gd name="T43" fmla="*/ 229 h 273"/>
                <a:gd name="T44" fmla="*/ 217 w 273"/>
                <a:gd name="T45" fmla="*/ 233 h 273"/>
                <a:gd name="T46" fmla="*/ 238 w 273"/>
                <a:gd name="T47" fmla="*/ 229 h 273"/>
                <a:gd name="T48" fmla="*/ 241 w 273"/>
                <a:gd name="T49" fmla="*/ 206 h 273"/>
                <a:gd name="T50" fmla="*/ 238 w 273"/>
                <a:gd name="T51" fmla="*/ 184 h 273"/>
                <a:gd name="T52" fmla="*/ 254 w 273"/>
                <a:gd name="T53" fmla="*/ 180 h 273"/>
                <a:gd name="T54" fmla="*/ 271 w 273"/>
                <a:gd name="T55" fmla="*/ 165 h 273"/>
                <a:gd name="T56" fmla="*/ 262 w 273"/>
                <a:gd name="T57" fmla="*/ 145 h 273"/>
                <a:gd name="T58" fmla="*/ 249 w 273"/>
                <a:gd name="T59" fmla="*/ 127 h 273"/>
                <a:gd name="T60" fmla="*/ 260 w 273"/>
                <a:gd name="T61" fmla="*/ 116 h 273"/>
                <a:gd name="T62" fmla="*/ 267 w 273"/>
                <a:gd name="T63" fmla="*/ 94 h 273"/>
                <a:gd name="T64" fmla="*/ 249 w 273"/>
                <a:gd name="T65" fmla="*/ 81 h 273"/>
                <a:gd name="T66" fmla="*/ 229 w 273"/>
                <a:gd name="T67" fmla="*/ 72 h 273"/>
                <a:gd name="T68" fmla="*/ 233 w 273"/>
                <a:gd name="T69" fmla="*/ 56 h 273"/>
                <a:gd name="T70" fmla="*/ 229 w 273"/>
                <a:gd name="T71" fmla="*/ 35 h 273"/>
                <a:gd name="T72" fmla="*/ 207 w 273"/>
                <a:gd name="T73" fmla="*/ 32 h 273"/>
                <a:gd name="T74" fmla="*/ 185 w 273"/>
                <a:gd name="T75" fmla="*/ 35 h 273"/>
                <a:gd name="T76" fmla="*/ 180 w 273"/>
                <a:gd name="T77" fmla="*/ 19 h 273"/>
                <a:gd name="T78" fmla="*/ 166 w 273"/>
                <a:gd name="T79" fmla="*/ 2 h 273"/>
                <a:gd name="T80" fmla="*/ 145 w 273"/>
                <a:gd name="T81" fmla="*/ 11 h 273"/>
                <a:gd name="T82" fmla="*/ 127 w 273"/>
                <a:gd name="T83" fmla="*/ 24 h 273"/>
                <a:gd name="T84" fmla="*/ 116 w 273"/>
                <a:gd name="T85" fmla="*/ 13 h 273"/>
                <a:gd name="T86" fmla="*/ 95 w 273"/>
                <a:gd name="T87" fmla="*/ 6 h 273"/>
                <a:gd name="T88" fmla="*/ 81 w 273"/>
                <a:gd name="T89" fmla="*/ 24 h 273"/>
                <a:gd name="T90" fmla="*/ 73 w 273"/>
                <a:gd name="T91" fmla="*/ 44 h 273"/>
                <a:gd name="T92" fmla="*/ 57 w 273"/>
                <a:gd name="T93" fmla="*/ 40 h 273"/>
                <a:gd name="T94" fmla="*/ 35 w 273"/>
                <a:gd name="T95" fmla="*/ 44 h 273"/>
                <a:gd name="T96" fmla="*/ 32 w 273"/>
                <a:gd name="T97" fmla="*/ 66 h 273"/>
                <a:gd name="T98" fmla="*/ 112 w 273"/>
                <a:gd name="T99" fmla="*/ 61 h 273"/>
                <a:gd name="T100" fmla="*/ 212 w 273"/>
                <a:gd name="T101" fmla="*/ 112 h 273"/>
                <a:gd name="T102" fmla="*/ 161 w 273"/>
                <a:gd name="T103" fmla="*/ 211 h 273"/>
                <a:gd name="T104" fmla="*/ 62 w 273"/>
                <a:gd name="T105" fmla="*/ 160 h 273"/>
                <a:gd name="T106" fmla="*/ 112 w 273"/>
                <a:gd name="T107" fmla="*/ 6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3" h="273">
                  <a:moveTo>
                    <a:pt x="32" y="66"/>
                  </a:moveTo>
                  <a:cubicBezTo>
                    <a:pt x="38" y="71"/>
                    <a:pt x="37" y="85"/>
                    <a:pt x="35" y="88"/>
                  </a:cubicBezTo>
                  <a:cubicBezTo>
                    <a:pt x="33" y="92"/>
                    <a:pt x="26" y="94"/>
                    <a:pt x="19" y="92"/>
                  </a:cubicBezTo>
                  <a:cubicBezTo>
                    <a:pt x="12" y="91"/>
                    <a:pt x="4" y="98"/>
                    <a:pt x="2" y="107"/>
                  </a:cubicBezTo>
                  <a:cubicBezTo>
                    <a:pt x="0" y="117"/>
                    <a:pt x="4" y="126"/>
                    <a:pt x="11" y="128"/>
                  </a:cubicBezTo>
                  <a:cubicBezTo>
                    <a:pt x="18" y="129"/>
                    <a:pt x="24" y="141"/>
                    <a:pt x="25" y="146"/>
                  </a:cubicBezTo>
                  <a:cubicBezTo>
                    <a:pt x="25" y="150"/>
                    <a:pt x="20" y="155"/>
                    <a:pt x="13" y="157"/>
                  </a:cubicBezTo>
                  <a:cubicBezTo>
                    <a:pt x="6" y="159"/>
                    <a:pt x="3" y="169"/>
                    <a:pt x="6" y="178"/>
                  </a:cubicBezTo>
                  <a:cubicBezTo>
                    <a:pt x="9" y="188"/>
                    <a:pt x="17" y="194"/>
                    <a:pt x="24" y="192"/>
                  </a:cubicBezTo>
                  <a:cubicBezTo>
                    <a:pt x="31" y="189"/>
                    <a:pt x="38" y="191"/>
                    <a:pt x="40" y="194"/>
                  </a:cubicBezTo>
                  <a:cubicBezTo>
                    <a:pt x="42" y="198"/>
                    <a:pt x="45" y="211"/>
                    <a:pt x="40" y="216"/>
                  </a:cubicBezTo>
                  <a:cubicBezTo>
                    <a:pt x="35" y="222"/>
                    <a:pt x="37" y="232"/>
                    <a:pt x="44" y="238"/>
                  </a:cubicBezTo>
                  <a:cubicBezTo>
                    <a:pt x="52" y="245"/>
                    <a:pt x="62" y="246"/>
                    <a:pt x="67" y="241"/>
                  </a:cubicBezTo>
                  <a:cubicBezTo>
                    <a:pt x="71" y="235"/>
                    <a:pt x="85" y="236"/>
                    <a:pt x="89" y="238"/>
                  </a:cubicBezTo>
                  <a:cubicBezTo>
                    <a:pt x="92" y="240"/>
                    <a:pt x="94" y="247"/>
                    <a:pt x="93" y="254"/>
                  </a:cubicBezTo>
                  <a:cubicBezTo>
                    <a:pt x="91" y="261"/>
                    <a:pt x="98" y="269"/>
                    <a:pt x="108" y="271"/>
                  </a:cubicBezTo>
                  <a:cubicBezTo>
                    <a:pt x="117" y="273"/>
                    <a:pt x="127" y="269"/>
                    <a:pt x="128" y="262"/>
                  </a:cubicBezTo>
                  <a:cubicBezTo>
                    <a:pt x="130" y="255"/>
                    <a:pt x="142" y="249"/>
                    <a:pt x="146" y="248"/>
                  </a:cubicBezTo>
                  <a:cubicBezTo>
                    <a:pt x="150" y="248"/>
                    <a:pt x="155" y="253"/>
                    <a:pt x="157" y="260"/>
                  </a:cubicBezTo>
                  <a:cubicBezTo>
                    <a:pt x="160" y="267"/>
                    <a:pt x="169" y="270"/>
                    <a:pt x="179" y="267"/>
                  </a:cubicBezTo>
                  <a:cubicBezTo>
                    <a:pt x="188" y="264"/>
                    <a:pt x="194" y="256"/>
                    <a:pt x="192" y="249"/>
                  </a:cubicBezTo>
                  <a:cubicBezTo>
                    <a:pt x="190" y="242"/>
                    <a:pt x="197" y="231"/>
                    <a:pt x="201" y="229"/>
                  </a:cubicBezTo>
                  <a:cubicBezTo>
                    <a:pt x="204" y="226"/>
                    <a:pt x="211" y="228"/>
                    <a:pt x="217" y="233"/>
                  </a:cubicBezTo>
                  <a:cubicBezTo>
                    <a:pt x="222" y="238"/>
                    <a:pt x="232" y="236"/>
                    <a:pt x="238" y="229"/>
                  </a:cubicBezTo>
                  <a:cubicBezTo>
                    <a:pt x="245" y="221"/>
                    <a:pt x="246" y="211"/>
                    <a:pt x="241" y="206"/>
                  </a:cubicBezTo>
                  <a:cubicBezTo>
                    <a:pt x="235" y="201"/>
                    <a:pt x="237" y="188"/>
                    <a:pt x="238" y="184"/>
                  </a:cubicBezTo>
                  <a:cubicBezTo>
                    <a:pt x="240" y="181"/>
                    <a:pt x="247" y="179"/>
                    <a:pt x="254" y="180"/>
                  </a:cubicBezTo>
                  <a:cubicBezTo>
                    <a:pt x="261" y="182"/>
                    <a:pt x="269" y="175"/>
                    <a:pt x="271" y="165"/>
                  </a:cubicBezTo>
                  <a:cubicBezTo>
                    <a:pt x="273" y="156"/>
                    <a:pt x="269" y="146"/>
                    <a:pt x="262" y="145"/>
                  </a:cubicBezTo>
                  <a:cubicBezTo>
                    <a:pt x="255" y="143"/>
                    <a:pt x="249" y="131"/>
                    <a:pt x="249" y="127"/>
                  </a:cubicBezTo>
                  <a:cubicBezTo>
                    <a:pt x="248" y="123"/>
                    <a:pt x="254" y="118"/>
                    <a:pt x="260" y="116"/>
                  </a:cubicBezTo>
                  <a:cubicBezTo>
                    <a:pt x="267" y="113"/>
                    <a:pt x="270" y="104"/>
                    <a:pt x="267" y="94"/>
                  </a:cubicBezTo>
                  <a:cubicBezTo>
                    <a:pt x="264" y="85"/>
                    <a:pt x="256" y="79"/>
                    <a:pt x="249" y="81"/>
                  </a:cubicBezTo>
                  <a:cubicBezTo>
                    <a:pt x="242" y="83"/>
                    <a:pt x="231" y="76"/>
                    <a:pt x="229" y="72"/>
                  </a:cubicBezTo>
                  <a:cubicBezTo>
                    <a:pt x="227" y="69"/>
                    <a:pt x="229" y="62"/>
                    <a:pt x="233" y="56"/>
                  </a:cubicBezTo>
                  <a:cubicBezTo>
                    <a:pt x="238" y="51"/>
                    <a:pt x="236" y="41"/>
                    <a:pt x="229" y="35"/>
                  </a:cubicBezTo>
                  <a:cubicBezTo>
                    <a:pt x="221" y="28"/>
                    <a:pt x="211" y="27"/>
                    <a:pt x="207" y="32"/>
                  </a:cubicBezTo>
                  <a:cubicBezTo>
                    <a:pt x="202" y="38"/>
                    <a:pt x="188" y="36"/>
                    <a:pt x="185" y="35"/>
                  </a:cubicBezTo>
                  <a:cubicBezTo>
                    <a:pt x="181" y="33"/>
                    <a:pt x="179" y="26"/>
                    <a:pt x="180" y="19"/>
                  </a:cubicBezTo>
                  <a:cubicBezTo>
                    <a:pt x="182" y="12"/>
                    <a:pt x="175" y="4"/>
                    <a:pt x="166" y="2"/>
                  </a:cubicBezTo>
                  <a:cubicBezTo>
                    <a:pt x="156" y="0"/>
                    <a:pt x="147" y="4"/>
                    <a:pt x="145" y="11"/>
                  </a:cubicBezTo>
                  <a:cubicBezTo>
                    <a:pt x="144" y="18"/>
                    <a:pt x="132" y="24"/>
                    <a:pt x="127" y="24"/>
                  </a:cubicBezTo>
                  <a:cubicBezTo>
                    <a:pt x="123" y="25"/>
                    <a:pt x="118" y="19"/>
                    <a:pt x="116" y="13"/>
                  </a:cubicBezTo>
                  <a:cubicBezTo>
                    <a:pt x="114" y="6"/>
                    <a:pt x="104" y="3"/>
                    <a:pt x="95" y="6"/>
                  </a:cubicBezTo>
                  <a:cubicBezTo>
                    <a:pt x="85" y="9"/>
                    <a:pt x="79" y="17"/>
                    <a:pt x="81" y="24"/>
                  </a:cubicBezTo>
                  <a:cubicBezTo>
                    <a:pt x="84" y="31"/>
                    <a:pt x="76" y="42"/>
                    <a:pt x="73" y="44"/>
                  </a:cubicBezTo>
                  <a:cubicBezTo>
                    <a:pt x="69" y="46"/>
                    <a:pt x="62" y="44"/>
                    <a:pt x="57" y="40"/>
                  </a:cubicBezTo>
                  <a:cubicBezTo>
                    <a:pt x="51" y="35"/>
                    <a:pt x="41" y="37"/>
                    <a:pt x="35" y="44"/>
                  </a:cubicBezTo>
                  <a:cubicBezTo>
                    <a:pt x="28" y="51"/>
                    <a:pt x="27" y="61"/>
                    <a:pt x="32" y="66"/>
                  </a:cubicBezTo>
                  <a:close/>
                  <a:moveTo>
                    <a:pt x="112" y="61"/>
                  </a:moveTo>
                  <a:cubicBezTo>
                    <a:pt x="154" y="48"/>
                    <a:pt x="198" y="71"/>
                    <a:pt x="212" y="112"/>
                  </a:cubicBezTo>
                  <a:cubicBezTo>
                    <a:pt x="225" y="154"/>
                    <a:pt x="202" y="198"/>
                    <a:pt x="161" y="211"/>
                  </a:cubicBezTo>
                  <a:cubicBezTo>
                    <a:pt x="119" y="225"/>
                    <a:pt x="75" y="202"/>
                    <a:pt x="62" y="160"/>
                  </a:cubicBezTo>
                  <a:cubicBezTo>
                    <a:pt x="48" y="119"/>
                    <a:pt x="71" y="75"/>
                    <a:pt x="112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A21022"/>
                </a:buClr>
                <a:buSzPct val="90000"/>
                <a:buFont typeface="Wingdings" pitchFamily="2" charset="2"/>
                <a:buNone/>
                <a:defRPr/>
              </a:pPr>
              <a:endParaRPr lang="en-GB" kern="0" dirty="0">
                <a:solidFill>
                  <a:srgbClr val="237593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16" name="Freeform 38">
              <a:extLst>
                <a:ext uri="{FF2B5EF4-FFF2-40B4-BE49-F238E27FC236}">
                  <a16:creationId xmlns:a16="http://schemas.microsoft.com/office/drawing/2014/main" id="{3CA30FF6-EDBB-421B-8175-CF84D444076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05377" y="2243644"/>
              <a:ext cx="198568" cy="198568"/>
            </a:xfrm>
            <a:custGeom>
              <a:avLst/>
              <a:gdLst>
                <a:gd name="T0" fmla="*/ 21 w 175"/>
                <a:gd name="T1" fmla="*/ 42 h 175"/>
                <a:gd name="T2" fmla="*/ 22 w 175"/>
                <a:gd name="T3" fmla="*/ 56 h 175"/>
                <a:gd name="T4" fmla="*/ 12 w 175"/>
                <a:gd name="T5" fmla="*/ 59 h 175"/>
                <a:gd name="T6" fmla="*/ 1 w 175"/>
                <a:gd name="T7" fmla="*/ 69 h 175"/>
                <a:gd name="T8" fmla="*/ 7 w 175"/>
                <a:gd name="T9" fmla="*/ 82 h 175"/>
                <a:gd name="T10" fmla="*/ 16 w 175"/>
                <a:gd name="T11" fmla="*/ 93 h 175"/>
                <a:gd name="T12" fmla="*/ 8 w 175"/>
                <a:gd name="T13" fmla="*/ 101 h 175"/>
                <a:gd name="T14" fmla="*/ 4 w 175"/>
                <a:gd name="T15" fmla="*/ 114 h 175"/>
                <a:gd name="T16" fmla="*/ 15 w 175"/>
                <a:gd name="T17" fmla="*/ 123 h 175"/>
                <a:gd name="T18" fmla="*/ 26 w 175"/>
                <a:gd name="T19" fmla="*/ 124 h 175"/>
                <a:gd name="T20" fmla="*/ 25 w 175"/>
                <a:gd name="T21" fmla="*/ 139 h 175"/>
                <a:gd name="T22" fmla="*/ 28 w 175"/>
                <a:gd name="T23" fmla="*/ 153 h 175"/>
                <a:gd name="T24" fmla="*/ 43 w 175"/>
                <a:gd name="T25" fmla="*/ 154 h 175"/>
                <a:gd name="T26" fmla="*/ 57 w 175"/>
                <a:gd name="T27" fmla="*/ 153 h 175"/>
                <a:gd name="T28" fmla="*/ 59 w 175"/>
                <a:gd name="T29" fmla="*/ 163 h 175"/>
                <a:gd name="T30" fmla="*/ 69 w 175"/>
                <a:gd name="T31" fmla="*/ 174 h 175"/>
                <a:gd name="T32" fmla="*/ 82 w 175"/>
                <a:gd name="T33" fmla="*/ 168 h 175"/>
                <a:gd name="T34" fmla="*/ 94 w 175"/>
                <a:gd name="T35" fmla="*/ 159 h 175"/>
                <a:gd name="T36" fmla="*/ 101 w 175"/>
                <a:gd name="T37" fmla="*/ 167 h 175"/>
                <a:gd name="T38" fmla="*/ 115 w 175"/>
                <a:gd name="T39" fmla="*/ 171 h 175"/>
                <a:gd name="T40" fmla="*/ 123 w 175"/>
                <a:gd name="T41" fmla="*/ 160 h 175"/>
                <a:gd name="T42" fmla="*/ 129 w 175"/>
                <a:gd name="T43" fmla="*/ 147 h 175"/>
                <a:gd name="T44" fmla="*/ 139 w 175"/>
                <a:gd name="T45" fmla="*/ 150 h 175"/>
                <a:gd name="T46" fmla="*/ 153 w 175"/>
                <a:gd name="T47" fmla="*/ 147 h 175"/>
                <a:gd name="T48" fmla="*/ 155 w 175"/>
                <a:gd name="T49" fmla="*/ 132 h 175"/>
                <a:gd name="T50" fmla="*/ 153 w 175"/>
                <a:gd name="T51" fmla="*/ 118 h 175"/>
                <a:gd name="T52" fmla="*/ 163 w 175"/>
                <a:gd name="T53" fmla="*/ 116 h 175"/>
                <a:gd name="T54" fmla="*/ 174 w 175"/>
                <a:gd name="T55" fmla="*/ 106 h 175"/>
                <a:gd name="T56" fmla="*/ 168 w 175"/>
                <a:gd name="T57" fmla="*/ 93 h 175"/>
                <a:gd name="T58" fmla="*/ 160 w 175"/>
                <a:gd name="T59" fmla="*/ 81 h 175"/>
                <a:gd name="T60" fmla="*/ 167 w 175"/>
                <a:gd name="T61" fmla="*/ 74 h 175"/>
                <a:gd name="T62" fmla="*/ 172 w 175"/>
                <a:gd name="T63" fmla="*/ 60 h 175"/>
                <a:gd name="T64" fmla="*/ 160 w 175"/>
                <a:gd name="T65" fmla="*/ 52 h 175"/>
                <a:gd name="T66" fmla="*/ 147 w 175"/>
                <a:gd name="T67" fmla="*/ 46 h 175"/>
                <a:gd name="T68" fmla="*/ 150 w 175"/>
                <a:gd name="T69" fmla="*/ 36 h 175"/>
                <a:gd name="T70" fmla="*/ 147 w 175"/>
                <a:gd name="T71" fmla="*/ 22 h 175"/>
                <a:gd name="T72" fmla="*/ 133 w 175"/>
                <a:gd name="T73" fmla="*/ 20 h 175"/>
                <a:gd name="T74" fmla="*/ 119 w 175"/>
                <a:gd name="T75" fmla="*/ 22 h 175"/>
                <a:gd name="T76" fmla="*/ 116 w 175"/>
                <a:gd name="T77" fmla="*/ 12 h 175"/>
                <a:gd name="T78" fmla="*/ 106 w 175"/>
                <a:gd name="T79" fmla="*/ 1 h 175"/>
                <a:gd name="T80" fmla="*/ 93 w 175"/>
                <a:gd name="T81" fmla="*/ 7 h 175"/>
                <a:gd name="T82" fmla="*/ 82 w 175"/>
                <a:gd name="T83" fmla="*/ 15 h 175"/>
                <a:gd name="T84" fmla="*/ 74 w 175"/>
                <a:gd name="T85" fmla="*/ 8 h 175"/>
                <a:gd name="T86" fmla="*/ 61 w 175"/>
                <a:gd name="T87" fmla="*/ 3 h 175"/>
                <a:gd name="T88" fmla="*/ 52 w 175"/>
                <a:gd name="T89" fmla="*/ 15 h 175"/>
                <a:gd name="T90" fmla="*/ 46 w 175"/>
                <a:gd name="T91" fmla="*/ 28 h 175"/>
                <a:gd name="T92" fmla="*/ 36 w 175"/>
                <a:gd name="T93" fmla="*/ 25 h 175"/>
                <a:gd name="T94" fmla="*/ 22 w 175"/>
                <a:gd name="T95" fmla="*/ 28 h 175"/>
                <a:gd name="T96" fmla="*/ 21 w 175"/>
                <a:gd name="T97" fmla="*/ 42 h 175"/>
                <a:gd name="T98" fmla="*/ 72 w 175"/>
                <a:gd name="T99" fmla="*/ 39 h 175"/>
                <a:gd name="T100" fmla="*/ 136 w 175"/>
                <a:gd name="T101" fmla="*/ 72 h 175"/>
                <a:gd name="T102" fmla="*/ 103 w 175"/>
                <a:gd name="T103" fmla="*/ 136 h 175"/>
                <a:gd name="T104" fmla="*/ 39 w 175"/>
                <a:gd name="T105" fmla="*/ 103 h 175"/>
                <a:gd name="T106" fmla="*/ 72 w 175"/>
                <a:gd name="T107" fmla="*/ 3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" h="175">
                  <a:moveTo>
                    <a:pt x="21" y="42"/>
                  </a:moveTo>
                  <a:cubicBezTo>
                    <a:pt x="24" y="45"/>
                    <a:pt x="23" y="54"/>
                    <a:pt x="22" y="56"/>
                  </a:cubicBezTo>
                  <a:cubicBezTo>
                    <a:pt x="21" y="59"/>
                    <a:pt x="17" y="60"/>
                    <a:pt x="12" y="59"/>
                  </a:cubicBezTo>
                  <a:cubicBezTo>
                    <a:pt x="7" y="58"/>
                    <a:pt x="3" y="62"/>
                    <a:pt x="1" y="69"/>
                  </a:cubicBezTo>
                  <a:cubicBezTo>
                    <a:pt x="0" y="75"/>
                    <a:pt x="3" y="81"/>
                    <a:pt x="7" y="82"/>
                  </a:cubicBezTo>
                  <a:cubicBezTo>
                    <a:pt x="12" y="83"/>
                    <a:pt x="15" y="91"/>
                    <a:pt x="16" y="93"/>
                  </a:cubicBezTo>
                  <a:cubicBezTo>
                    <a:pt x="16" y="96"/>
                    <a:pt x="13" y="99"/>
                    <a:pt x="8" y="101"/>
                  </a:cubicBezTo>
                  <a:cubicBezTo>
                    <a:pt x="4" y="102"/>
                    <a:pt x="2" y="108"/>
                    <a:pt x="4" y="114"/>
                  </a:cubicBezTo>
                  <a:cubicBezTo>
                    <a:pt x="6" y="120"/>
                    <a:pt x="11" y="124"/>
                    <a:pt x="15" y="123"/>
                  </a:cubicBezTo>
                  <a:cubicBezTo>
                    <a:pt x="20" y="121"/>
                    <a:pt x="24" y="122"/>
                    <a:pt x="26" y="124"/>
                  </a:cubicBezTo>
                  <a:cubicBezTo>
                    <a:pt x="27" y="127"/>
                    <a:pt x="29" y="135"/>
                    <a:pt x="25" y="139"/>
                  </a:cubicBezTo>
                  <a:cubicBezTo>
                    <a:pt x="22" y="142"/>
                    <a:pt x="24" y="149"/>
                    <a:pt x="28" y="153"/>
                  </a:cubicBezTo>
                  <a:cubicBezTo>
                    <a:pt x="33" y="157"/>
                    <a:pt x="40" y="158"/>
                    <a:pt x="43" y="154"/>
                  </a:cubicBezTo>
                  <a:cubicBezTo>
                    <a:pt x="46" y="151"/>
                    <a:pt x="54" y="152"/>
                    <a:pt x="57" y="153"/>
                  </a:cubicBezTo>
                  <a:cubicBezTo>
                    <a:pt x="59" y="154"/>
                    <a:pt x="60" y="158"/>
                    <a:pt x="59" y="163"/>
                  </a:cubicBezTo>
                  <a:cubicBezTo>
                    <a:pt x="58" y="168"/>
                    <a:pt x="63" y="172"/>
                    <a:pt x="69" y="174"/>
                  </a:cubicBezTo>
                  <a:cubicBezTo>
                    <a:pt x="75" y="175"/>
                    <a:pt x="81" y="172"/>
                    <a:pt x="82" y="168"/>
                  </a:cubicBezTo>
                  <a:cubicBezTo>
                    <a:pt x="83" y="163"/>
                    <a:pt x="91" y="160"/>
                    <a:pt x="94" y="159"/>
                  </a:cubicBezTo>
                  <a:cubicBezTo>
                    <a:pt x="96" y="159"/>
                    <a:pt x="100" y="163"/>
                    <a:pt x="101" y="167"/>
                  </a:cubicBezTo>
                  <a:cubicBezTo>
                    <a:pt x="103" y="171"/>
                    <a:pt x="109" y="173"/>
                    <a:pt x="115" y="171"/>
                  </a:cubicBezTo>
                  <a:cubicBezTo>
                    <a:pt x="121" y="169"/>
                    <a:pt x="125" y="164"/>
                    <a:pt x="123" y="160"/>
                  </a:cubicBezTo>
                  <a:cubicBezTo>
                    <a:pt x="122" y="155"/>
                    <a:pt x="127" y="148"/>
                    <a:pt x="129" y="147"/>
                  </a:cubicBezTo>
                  <a:cubicBezTo>
                    <a:pt x="131" y="145"/>
                    <a:pt x="136" y="146"/>
                    <a:pt x="139" y="150"/>
                  </a:cubicBezTo>
                  <a:cubicBezTo>
                    <a:pt x="143" y="153"/>
                    <a:pt x="149" y="151"/>
                    <a:pt x="153" y="147"/>
                  </a:cubicBezTo>
                  <a:cubicBezTo>
                    <a:pt x="157" y="142"/>
                    <a:pt x="158" y="135"/>
                    <a:pt x="155" y="132"/>
                  </a:cubicBezTo>
                  <a:cubicBezTo>
                    <a:pt x="151" y="129"/>
                    <a:pt x="152" y="121"/>
                    <a:pt x="153" y="118"/>
                  </a:cubicBezTo>
                  <a:cubicBezTo>
                    <a:pt x="154" y="116"/>
                    <a:pt x="159" y="115"/>
                    <a:pt x="163" y="116"/>
                  </a:cubicBezTo>
                  <a:cubicBezTo>
                    <a:pt x="168" y="116"/>
                    <a:pt x="173" y="112"/>
                    <a:pt x="174" y="106"/>
                  </a:cubicBezTo>
                  <a:cubicBezTo>
                    <a:pt x="175" y="100"/>
                    <a:pt x="173" y="94"/>
                    <a:pt x="168" y="93"/>
                  </a:cubicBezTo>
                  <a:cubicBezTo>
                    <a:pt x="164" y="92"/>
                    <a:pt x="160" y="84"/>
                    <a:pt x="160" y="81"/>
                  </a:cubicBezTo>
                  <a:cubicBezTo>
                    <a:pt x="159" y="79"/>
                    <a:pt x="163" y="75"/>
                    <a:pt x="167" y="74"/>
                  </a:cubicBezTo>
                  <a:cubicBezTo>
                    <a:pt x="172" y="72"/>
                    <a:pt x="174" y="66"/>
                    <a:pt x="172" y="60"/>
                  </a:cubicBezTo>
                  <a:cubicBezTo>
                    <a:pt x="170" y="54"/>
                    <a:pt x="165" y="50"/>
                    <a:pt x="160" y="52"/>
                  </a:cubicBezTo>
                  <a:cubicBezTo>
                    <a:pt x="156" y="53"/>
                    <a:pt x="149" y="48"/>
                    <a:pt x="147" y="46"/>
                  </a:cubicBezTo>
                  <a:cubicBezTo>
                    <a:pt x="146" y="44"/>
                    <a:pt x="147" y="39"/>
                    <a:pt x="150" y="36"/>
                  </a:cubicBezTo>
                  <a:cubicBezTo>
                    <a:pt x="153" y="32"/>
                    <a:pt x="152" y="26"/>
                    <a:pt x="147" y="22"/>
                  </a:cubicBezTo>
                  <a:cubicBezTo>
                    <a:pt x="142" y="18"/>
                    <a:pt x="136" y="17"/>
                    <a:pt x="133" y="20"/>
                  </a:cubicBezTo>
                  <a:cubicBezTo>
                    <a:pt x="130" y="24"/>
                    <a:pt x="121" y="23"/>
                    <a:pt x="119" y="22"/>
                  </a:cubicBezTo>
                  <a:cubicBezTo>
                    <a:pt x="116" y="21"/>
                    <a:pt x="115" y="16"/>
                    <a:pt x="116" y="12"/>
                  </a:cubicBezTo>
                  <a:cubicBezTo>
                    <a:pt x="117" y="7"/>
                    <a:pt x="113" y="2"/>
                    <a:pt x="106" y="1"/>
                  </a:cubicBezTo>
                  <a:cubicBezTo>
                    <a:pt x="100" y="0"/>
                    <a:pt x="94" y="2"/>
                    <a:pt x="93" y="7"/>
                  </a:cubicBezTo>
                  <a:cubicBezTo>
                    <a:pt x="92" y="11"/>
                    <a:pt x="84" y="15"/>
                    <a:pt x="82" y="15"/>
                  </a:cubicBezTo>
                  <a:cubicBezTo>
                    <a:pt x="79" y="16"/>
                    <a:pt x="76" y="12"/>
                    <a:pt x="74" y="8"/>
                  </a:cubicBezTo>
                  <a:cubicBezTo>
                    <a:pt x="73" y="3"/>
                    <a:pt x="67" y="1"/>
                    <a:pt x="61" y="3"/>
                  </a:cubicBezTo>
                  <a:cubicBezTo>
                    <a:pt x="55" y="5"/>
                    <a:pt x="51" y="10"/>
                    <a:pt x="52" y="15"/>
                  </a:cubicBezTo>
                  <a:cubicBezTo>
                    <a:pt x="54" y="19"/>
                    <a:pt x="49" y="26"/>
                    <a:pt x="46" y="28"/>
                  </a:cubicBezTo>
                  <a:cubicBezTo>
                    <a:pt x="44" y="29"/>
                    <a:pt x="40" y="28"/>
                    <a:pt x="36" y="25"/>
                  </a:cubicBezTo>
                  <a:cubicBezTo>
                    <a:pt x="33" y="22"/>
                    <a:pt x="26" y="23"/>
                    <a:pt x="22" y="28"/>
                  </a:cubicBezTo>
                  <a:cubicBezTo>
                    <a:pt x="18" y="33"/>
                    <a:pt x="17" y="39"/>
                    <a:pt x="21" y="42"/>
                  </a:cubicBezTo>
                  <a:close/>
                  <a:moveTo>
                    <a:pt x="72" y="39"/>
                  </a:moveTo>
                  <a:cubicBezTo>
                    <a:pt x="99" y="30"/>
                    <a:pt x="127" y="45"/>
                    <a:pt x="136" y="72"/>
                  </a:cubicBezTo>
                  <a:cubicBezTo>
                    <a:pt x="145" y="98"/>
                    <a:pt x="130" y="127"/>
                    <a:pt x="103" y="136"/>
                  </a:cubicBezTo>
                  <a:cubicBezTo>
                    <a:pt x="77" y="144"/>
                    <a:pt x="48" y="130"/>
                    <a:pt x="39" y="103"/>
                  </a:cubicBezTo>
                  <a:cubicBezTo>
                    <a:pt x="31" y="76"/>
                    <a:pt x="45" y="48"/>
                    <a:pt x="72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A21022"/>
                </a:buClr>
                <a:buSzPct val="90000"/>
                <a:buFont typeface="Wingdings" pitchFamily="2" charset="2"/>
                <a:buNone/>
                <a:defRPr/>
              </a:pPr>
              <a:endParaRPr lang="en-GB" kern="0" dirty="0">
                <a:solidFill>
                  <a:srgbClr val="237593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17" name="Freeform 39">
              <a:extLst>
                <a:ext uri="{FF2B5EF4-FFF2-40B4-BE49-F238E27FC236}">
                  <a16:creationId xmlns:a16="http://schemas.microsoft.com/office/drawing/2014/main" id="{C7767BFA-DE04-4413-BAA2-402A3224410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06336" y="2440773"/>
              <a:ext cx="153003" cy="153003"/>
            </a:xfrm>
            <a:custGeom>
              <a:avLst/>
              <a:gdLst>
                <a:gd name="T0" fmla="*/ 16 w 135"/>
                <a:gd name="T1" fmla="*/ 33 h 135"/>
                <a:gd name="T2" fmla="*/ 17 w 135"/>
                <a:gd name="T3" fmla="*/ 44 h 135"/>
                <a:gd name="T4" fmla="*/ 9 w 135"/>
                <a:gd name="T5" fmla="*/ 46 h 135"/>
                <a:gd name="T6" fmla="*/ 1 w 135"/>
                <a:gd name="T7" fmla="*/ 53 h 135"/>
                <a:gd name="T8" fmla="*/ 5 w 135"/>
                <a:gd name="T9" fmla="*/ 63 h 135"/>
                <a:gd name="T10" fmla="*/ 12 w 135"/>
                <a:gd name="T11" fmla="*/ 72 h 135"/>
                <a:gd name="T12" fmla="*/ 6 w 135"/>
                <a:gd name="T13" fmla="*/ 78 h 135"/>
                <a:gd name="T14" fmla="*/ 3 w 135"/>
                <a:gd name="T15" fmla="*/ 88 h 135"/>
                <a:gd name="T16" fmla="*/ 12 w 135"/>
                <a:gd name="T17" fmla="*/ 95 h 135"/>
                <a:gd name="T18" fmla="*/ 20 w 135"/>
                <a:gd name="T19" fmla="*/ 96 h 135"/>
                <a:gd name="T20" fmla="*/ 20 w 135"/>
                <a:gd name="T21" fmla="*/ 107 h 135"/>
                <a:gd name="T22" fmla="*/ 22 w 135"/>
                <a:gd name="T23" fmla="*/ 118 h 135"/>
                <a:gd name="T24" fmla="*/ 33 w 135"/>
                <a:gd name="T25" fmla="*/ 119 h 135"/>
                <a:gd name="T26" fmla="*/ 44 w 135"/>
                <a:gd name="T27" fmla="*/ 118 h 135"/>
                <a:gd name="T28" fmla="*/ 46 w 135"/>
                <a:gd name="T29" fmla="*/ 126 h 135"/>
                <a:gd name="T30" fmla="*/ 53 w 135"/>
                <a:gd name="T31" fmla="*/ 134 h 135"/>
                <a:gd name="T32" fmla="*/ 63 w 135"/>
                <a:gd name="T33" fmla="*/ 130 h 135"/>
                <a:gd name="T34" fmla="*/ 72 w 135"/>
                <a:gd name="T35" fmla="*/ 123 h 135"/>
                <a:gd name="T36" fmla="*/ 78 w 135"/>
                <a:gd name="T37" fmla="*/ 129 h 135"/>
                <a:gd name="T38" fmla="*/ 88 w 135"/>
                <a:gd name="T39" fmla="*/ 132 h 135"/>
                <a:gd name="T40" fmla="*/ 95 w 135"/>
                <a:gd name="T41" fmla="*/ 123 h 135"/>
                <a:gd name="T42" fmla="*/ 99 w 135"/>
                <a:gd name="T43" fmla="*/ 113 h 135"/>
                <a:gd name="T44" fmla="*/ 107 w 135"/>
                <a:gd name="T45" fmla="*/ 116 h 135"/>
                <a:gd name="T46" fmla="*/ 118 w 135"/>
                <a:gd name="T47" fmla="*/ 113 h 135"/>
                <a:gd name="T48" fmla="*/ 119 w 135"/>
                <a:gd name="T49" fmla="*/ 102 h 135"/>
                <a:gd name="T50" fmla="*/ 118 w 135"/>
                <a:gd name="T51" fmla="*/ 91 h 135"/>
                <a:gd name="T52" fmla="*/ 126 w 135"/>
                <a:gd name="T53" fmla="*/ 89 h 135"/>
                <a:gd name="T54" fmla="*/ 134 w 135"/>
                <a:gd name="T55" fmla="*/ 82 h 135"/>
                <a:gd name="T56" fmla="*/ 129 w 135"/>
                <a:gd name="T57" fmla="*/ 72 h 135"/>
                <a:gd name="T58" fmla="*/ 123 w 135"/>
                <a:gd name="T59" fmla="*/ 63 h 135"/>
                <a:gd name="T60" fmla="*/ 129 w 135"/>
                <a:gd name="T61" fmla="*/ 57 h 135"/>
                <a:gd name="T62" fmla="*/ 132 w 135"/>
                <a:gd name="T63" fmla="*/ 47 h 135"/>
                <a:gd name="T64" fmla="*/ 123 w 135"/>
                <a:gd name="T65" fmla="*/ 40 h 135"/>
                <a:gd name="T66" fmla="*/ 113 w 135"/>
                <a:gd name="T67" fmla="*/ 36 h 135"/>
                <a:gd name="T68" fmla="*/ 115 w 135"/>
                <a:gd name="T69" fmla="*/ 28 h 135"/>
                <a:gd name="T70" fmla="*/ 113 w 135"/>
                <a:gd name="T71" fmla="*/ 17 h 135"/>
                <a:gd name="T72" fmla="*/ 102 w 135"/>
                <a:gd name="T73" fmla="*/ 16 h 135"/>
                <a:gd name="T74" fmla="*/ 91 w 135"/>
                <a:gd name="T75" fmla="*/ 17 h 135"/>
                <a:gd name="T76" fmla="*/ 89 w 135"/>
                <a:gd name="T77" fmla="*/ 10 h 135"/>
                <a:gd name="T78" fmla="*/ 82 w 135"/>
                <a:gd name="T79" fmla="*/ 1 h 135"/>
                <a:gd name="T80" fmla="*/ 72 w 135"/>
                <a:gd name="T81" fmla="*/ 6 h 135"/>
                <a:gd name="T82" fmla="*/ 63 w 135"/>
                <a:gd name="T83" fmla="*/ 12 h 135"/>
                <a:gd name="T84" fmla="*/ 57 w 135"/>
                <a:gd name="T85" fmla="*/ 6 h 135"/>
                <a:gd name="T86" fmla="*/ 47 w 135"/>
                <a:gd name="T87" fmla="*/ 3 h 135"/>
                <a:gd name="T88" fmla="*/ 40 w 135"/>
                <a:gd name="T89" fmla="*/ 12 h 135"/>
                <a:gd name="T90" fmla="*/ 36 w 135"/>
                <a:gd name="T91" fmla="*/ 22 h 135"/>
                <a:gd name="T92" fmla="*/ 28 w 135"/>
                <a:gd name="T93" fmla="*/ 20 h 135"/>
                <a:gd name="T94" fmla="*/ 17 w 135"/>
                <a:gd name="T95" fmla="*/ 22 h 135"/>
                <a:gd name="T96" fmla="*/ 16 w 135"/>
                <a:gd name="T97" fmla="*/ 33 h 135"/>
                <a:gd name="T98" fmla="*/ 55 w 135"/>
                <a:gd name="T99" fmla="*/ 31 h 135"/>
                <a:gd name="T100" fmla="*/ 104 w 135"/>
                <a:gd name="T101" fmla="*/ 56 h 135"/>
                <a:gd name="T102" fmla="*/ 79 w 135"/>
                <a:gd name="T103" fmla="*/ 105 h 135"/>
                <a:gd name="T104" fmla="*/ 30 w 135"/>
                <a:gd name="T105" fmla="*/ 80 h 135"/>
                <a:gd name="T106" fmla="*/ 55 w 135"/>
                <a:gd name="T107" fmla="*/ 3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135">
                  <a:moveTo>
                    <a:pt x="16" y="33"/>
                  </a:moveTo>
                  <a:cubicBezTo>
                    <a:pt x="19" y="35"/>
                    <a:pt x="18" y="42"/>
                    <a:pt x="17" y="44"/>
                  </a:cubicBezTo>
                  <a:cubicBezTo>
                    <a:pt x="16" y="46"/>
                    <a:pt x="13" y="47"/>
                    <a:pt x="9" y="46"/>
                  </a:cubicBezTo>
                  <a:cubicBezTo>
                    <a:pt x="6" y="45"/>
                    <a:pt x="2" y="49"/>
                    <a:pt x="1" y="53"/>
                  </a:cubicBezTo>
                  <a:cubicBezTo>
                    <a:pt x="0" y="58"/>
                    <a:pt x="2" y="63"/>
                    <a:pt x="5" y="63"/>
                  </a:cubicBezTo>
                  <a:cubicBezTo>
                    <a:pt x="9" y="64"/>
                    <a:pt x="12" y="70"/>
                    <a:pt x="12" y="72"/>
                  </a:cubicBezTo>
                  <a:cubicBezTo>
                    <a:pt x="12" y="74"/>
                    <a:pt x="10" y="77"/>
                    <a:pt x="6" y="78"/>
                  </a:cubicBezTo>
                  <a:cubicBezTo>
                    <a:pt x="3" y="79"/>
                    <a:pt x="1" y="84"/>
                    <a:pt x="3" y="88"/>
                  </a:cubicBezTo>
                  <a:cubicBezTo>
                    <a:pt x="4" y="93"/>
                    <a:pt x="8" y="96"/>
                    <a:pt x="12" y="95"/>
                  </a:cubicBezTo>
                  <a:cubicBezTo>
                    <a:pt x="15" y="94"/>
                    <a:pt x="19" y="94"/>
                    <a:pt x="20" y="96"/>
                  </a:cubicBezTo>
                  <a:cubicBezTo>
                    <a:pt x="21" y="98"/>
                    <a:pt x="22" y="105"/>
                    <a:pt x="20" y="107"/>
                  </a:cubicBezTo>
                  <a:cubicBezTo>
                    <a:pt x="17" y="110"/>
                    <a:pt x="18" y="115"/>
                    <a:pt x="22" y="118"/>
                  </a:cubicBezTo>
                  <a:cubicBezTo>
                    <a:pt x="25" y="121"/>
                    <a:pt x="30" y="122"/>
                    <a:pt x="33" y="119"/>
                  </a:cubicBezTo>
                  <a:cubicBezTo>
                    <a:pt x="35" y="117"/>
                    <a:pt x="42" y="117"/>
                    <a:pt x="44" y="118"/>
                  </a:cubicBezTo>
                  <a:cubicBezTo>
                    <a:pt x="46" y="119"/>
                    <a:pt x="46" y="122"/>
                    <a:pt x="46" y="126"/>
                  </a:cubicBezTo>
                  <a:cubicBezTo>
                    <a:pt x="45" y="129"/>
                    <a:pt x="48" y="133"/>
                    <a:pt x="53" y="134"/>
                  </a:cubicBezTo>
                  <a:cubicBezTo>
                    <a:pt x="58" y="135"/>
                    <a:pt x="62" y="133"/>
                    <a:pt x="63" y="130"/>
                  </a:cubicBezTo>
                  <a:cubicBezTo>
                    <a:pt x="64" y="126"/>
                    <a:pt x="70" y="123"/>
                    <a:pt x="72" y="123"/>
                  </a:cubicBezTo>
                  <a:cubicBezTo>
                    <a:pt x="74" y="123"/>
                    <a:pt x="77" y="125"/>
                    <a:pt x="78" y="129"/>
                  </a:cubicBezTo>
                  <a:cubicBezTo>
                    <a:pt x="79" y="132"/>
                    <a:pt x="83" y="134"/>
                    <a:pt x="88" y="132"/>
                  </a:cubicBezTo>
                  <a:cubicBezTo>
                    <a:pt x="93" y="131"/>
                    <a:pt x="96" y="127"/>
                    <a:pt x="95" y="123"/>
                  </a:cubicBezTo>
                  <a:cubicBezTo>
                    <a:pt x="94" y="120"/>
                    <a:pt x="97" y="115"/>
                    <a:pt x="99" y="113"/>
                  </a:cubicBezTo>
                  <a:cubicBezTo>
                    <a:pt x="101" y="112"/>
                    <a:pt x="104" y="113"/>
                    <a:pt x="107" y="116"/>
                  </a:cubicBezTo>
                  <a:cubicBezTo>
                    <a:pt x="110" y="118"/>
                    <a:pt x="114" y="117"/>
                    <a:pt x="118" y="113"/>
                  </a:cubicBezTo>
                  <a:cubicBezTo>
                    <a:pt x="121" y="110"/>
                    <a:pt x="122" y="105"/>
                    <a:pt x="119" y="102"/>
                  </a:cubicBezTo>
                  <a:cubicBezTo>
                    <a:pt x="116" y="100"/>
                    <a:pt x="117" y="93"/>
                    <a:pt x="118" y="91"/>
                  </a:cubicBezTo>
                  <a:cubicBezTo>
                    <a:pt x="118" y="89"/>
                    <a:pt x="122" y="89"/>
                    <a:pt x="126" y="89"/>
                  </a:cubicBezTo>
                  <a:cubicBezTo>
                    <a:pt x="129" y="90"/>
                    <a:pt x="133" y="87"/>
                    <a:pt x="134" y="82"/>
                  </a:cubicBezTo>
                  <a:cubicBezTo>
                    <a:pt x="135" y="77"/>
                    <a:pt x="133" y="73"/>
                    <a:pt x="129" y="72"/>
                  </a:cubicBezTo>
                  <a:cubicBezTo>
                    <a:pt x="126" y="71"/>
                    <a:pt x="123" y="65"/>
                    <a:pt x="123" y="63"/>
                  </a:cubicBezTo>
                  <a:cubicBezTo>
                    <a:pt x="123" y="61"/>
                    <a:pt x="125" y="58"/>
                    <a:pt x="129" y="57"/>
                  </a:cubicBezTo>
                  <a:cubicBezTo>
                    <a:pt x="132" y="56"/>
                    <a:pt x="134" y="52"/>
                    <a:pt x="132" y="47"/>
                  </a:cubicBezTo>
                  <a:cubicBezTo>
                    <a:pt x="131" y="42"/>
                    <a:pt x="126" y="39"/>
                    <a:pt x="123" y="40"/>
                  </a:cubicBezTo>
                  <a:cubicBezTo>
                    <a:pt x="120" y="41"/>
                    <a:pt x="114" y="38"/>
                    <a:pt x="113" y="36"/>
                  </a:cubicBezTo>
                  <a:cubicBezTo>
                    <a:pt x="112" y="34"/>
                    <a:pt x="113" y="31"/>
                    <a:pt x="115" y="28"/>
                  </a:cubicBezTo>
                  <a:cubicBezTo>
                    <a:pt x="118" y="25"/>
                    <a:pt x="117" y="21"/>
                    <a:pt x="113" y="17"/>
                  </a:cubicBezTo>
                  <a:cubicBezTo>
                    <a:pt x="109" y="14"/>
                    <a:pt x="104" y="13"/>
                    <a:pt x="102" y="16"/>
                  </a:cubicBezTo>
                  <a:cubicBezTo>
                    <a:pt x="100" y="19"/>
                    <a:pt x="93" y="18"/>
                    <a:pt x="91" y="17"/>
                  </a:cubicBezTo>
                  <a:cubicBezTo>
                    <a:pt x="89" y="17"/>
                    <a:pt x="88" y="13"/>
                    <a:pt x="89" y="10"/>
                  </a:cubicBezTo>
                  <a:cubicBezTo>
                    <a:pt x="90" y="6"/>
                    <a:pt x="86" y="2"/>
                    <a:pt x="82" y="1"/>
                  </a:cubicBezTo>
                  <a:cubicBezTo>
                    <a:pt x="77" y="0"/>
                    <a:pt x="72" y="2"/>
                    <a:pt x="72" y="6"/>
                  </a:cubicBezTo>
                  <a:cubicBezTo>
                    <a:pt x="71" y="9"/>
                    <a:pt x="65" y="12"/>
                    <a:pt x="63" y="12"/>
                  </a:cubicBezTo>
                  <a:cubicBezTo>
                    <a:pt x="61" y="12"/>
                    <a:pt x="58" y="10"/>
                    <a:pt x="57" y="6"/>
                  </a:cubicBezTo>
                  <a:cubicBezTo>
                    <a:pt x="56" y="3"/>
                    <a:pt x="51" y="1"/>
                    <a:pt x="47" y="3"/>
                  </a:cubicBezTo>
                  <a:cubicBezTo>
                    <a:pt x="42" y="5"/>
                    <a:pt x="39" y="9"/>
                    <a:pt x="40" y="12"/>
                  </a:cubicBezTo>
                  <a:cubicBezTo>
                    <a:pt x="41" y="15"/>
                    <a:pt x="37" y="21"/>
                    <a:pt x="36" y="22"/>
                  </a:cubicBezTo>
                  <a:cubicBezTo>
                    <a:pt x="34" y="23"/>
                    <a:pt x="30" y="22"/>
                    <a:pt x="28" y="20"/>
                  </a:cubicBezTo>
                  <a:cubicBezTo>
                    <a:pt x="25" y="17"/>
                    <a:pt x="20" y="18"/>
                    <a:pt x="17" y="22"/>
                  </a:cubicBezTo>
                  <a:cubicBezTo>
                    <a:pt x="14" y="26"/>
                    <a:pt x="13" y="31"/>
                    <a:pt x="16" y="33"/>
                  </a:cubicBezTo>
                  <a:close/>
                  <a:moveTo>
                    <a:pt x="55" y="31"/>
                  </a:moveTo>
                  <a:cubicBezTo>
                    <a:pt x="76" y="24"/>
                    <a:pt x="98" y="35"/>
                    <a:pt x="104" y="56"/>
                  </a:cubicBezTo>
                  <a:cubicBezTo>
                    <a:pt x="111" y="76"/>
                    <a:pt x="100" y="98"/>
                    <a:pt x="79" y="105"/>
                  </a:cubicBezTo>
                  <a:cubicBezTo>
                    <a:pt x="59" y="111"/>
                    <a:pt x="37" y="100"/>
                    <a:pt x="30" y="80"/>
                  </a:cubicBezTo>
                  <a:cubicBezTo>
                    <a:pt x="24" y="59"/>
                    <a:pt x="35" y="37"/>
                    <a:pt x="55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A21022"/>
                </a:buClr>
                <a:buSzPct val="90000"/>
                <a:buFont typeface="Wingdings" pitchFamily="2" charset="2"/>
                <a:buNone/>
                <a:defRPr/>
              </a:pPr>
              <a:endParaRPr lang="en-GB" kern="0" dirty="0">
                <a:solidFill>
                  <a:srgbClr val="237593"/>
                </a:solidFill>
                <a:latin typeface="Arial" pitchFamily="34" charset="0"/>
                <a:cs typeface="Arial" charset="0"/>
              </a:endParaRPr>
            </a:p>
          </p:txBody>
        </p:sp>
      </p:grpSp>
      <p:grpSp>
        <p:nvGrpSpPr>
          <p:cNvPr id="218" name="Group 33">
            <a:extLst>
              <a:ext uri="{FF2B5EF4-FFF2-40B4-BE49-F238E27FC236}">
                <a16:creationId xmlns:a16="http://schemas.microsoft.com/office/drawing/2014/main" id="{BB9BCEAF-6617-46DB-8160-6FE0B4679204}"/>
              </a:ext>
            </a:extLst>
          </p:cNvPr>
          <p:cNvGrpSpPr/>
          <p:nvPr/>
        </p:nvGrpSpPr>
        <p:grpSpPr>
          <a:xfrm>
            <a:off x="9066158" y="4164110"/>
            <a:ext cx="476931" cy="463701"/>
            <a:chOff x="5774059" y="2630293"/>
            <a:chExt cx="651112" cy="633048"/>
          </a:xfrm>
          <a:solidFill>
            <a:schemeClr val="bg1"/>
          </a:solidFill>
        </p:grpSpPr>
        <p:sp>
          <p:nvSpPr>
            <p:cNvPr id="219" name="Freeform 51">
              <a:extLst>
                <a:ext uri="{FF2B5EF4-FFF2-40B4-BE49-F238E27FC236}">
                  <a16:creationId xmlns:a16="http://schemas.microsoft.com/office/drawing/2014/main" id="{629A0001-2D81-40C9-A0D0-4ED5F91FE6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4059" y="2630293"/>
              <a:ext cx="651112" cy="633048"/>
            </a:xfrm>
            <a:custGeom>
              <a:avLst/>
              <a:gdLst>
                <a:gd name="T0" fmla="*/ 144 w 582"/>
                <a:gd name="T1" fmla="*/ 187 h 583"/>
                <a:gd name="T2" fmla="*/ 98 w 582"/>
                <a:gd name="T3" fmla="*/ 172 h 583"/>
                <a:gd name="T4" fmla="*/ 72 w 582"/>
                <a:gd name="T5" fmla="*/ 236 h 583"/>
                <a:gd name="T6" fmla="*/ 66 w 582"/>
                <a:gd name="T7" fmla="*/ 304 h 583"/>
                <a:gd name="T8" fmla="*/ 79 w 582"/>
                <a:gd name="T9" fmla="*/ 372 h 583"/>
                <a:gd name="T10" fmla="*/ 114 w 582"/>
                <a:gd name="T11" fmla="*/ 433 h 583"/>
                <a:gd name="T12" fmla="*/ 163 w 582"/>
                <a:gd name="T13" fmla="*/ 477 h 583"/>
                <a:gd name="T14" fmla="*/ 222 w 582"/>
                <a:gd name="T15" fmla="*/ 507 h 583"/>
                <a:gd name="T16" fmla="*/ 287 w 582"/>
                <a:gd name="T17" fmla="*/ 518 h 583"/>
                <a:gd name="T18" fmla="*/ 354 w 582"/>
                <a:gd name="T19" fmla="*/ 508 h 583"/>
                <a:gd name="T20" fmla="*/ 318 w 582"/>
                <a:gd name="T21" fmla="*/ 582 h 583"/>
                <a:gd name="T22" fmla="*/ 243 w 582"/>
                <a:gd name="T23" fmla="*/ 579 h 583"/>
                <a:gd name="T24" fmla="*/ 173 w 582"/>
                <a:gd name="T25" fmla="*/ 558 h 583"/>
                <a:gd name="T26" fmla="*/ 111 w 582"/>
                <a:gd name="T27" fmla="*/ 521 h 583"/>
                <a:gd name="T28" fmla="*/ 59 w 582"/>
                <a:gd name="T29" fmla="*/ 469 h 583"/>
                <a:gd name="T30" fmla="*/ 21 w 582"/>
                <a:gd name="T31" fmla="*/ 402 h 583"/>
                <a:gd name="T32" fmla="*/ 2 w 582"/>
                <a:gd name="T33" fmla="*/ 327 h 583"/>
                <a:gd name="T34" fmla="*/ 2 w 582"/>
                <a:gd name="T35" fmla="*/ 253 h 583"/>
                <a:gd name="T36" fmla="*/ 21 w 582"/>
                <a:gd name="T37" fmla="*/ 179 h 583"/>
                <a:gd name="T38" fmla="*/ 59 w 582"/>
                <a:gd name="T39" fmla="*/ 114 h 583"/>
                <a:gd name="T40" fmla="*/ 58 w 582"/>
                <a:gd name="T41" fmla="*/ 37 h 583"/>
                <a:gd name="T42" fmla="*/ 298 w 582"/>
                <a:gd name="T43" fmla="*/ 0 h 583"/>
                <a:gd name="T44" fmla="*/ 372 w 582"/>
                <a:gd name="T45" fmla="*/ 10 h 583"/>
                <a:gd name="T46" fmla="*/ 439 w 582"/>
                <a:gd name="T47" fmla="*/ 40 h 583"/>
                <a:gd name="T48" fmla="*/ 497 w 582"/>
                <a:gd name="T49" fmla="*/ 86 h 583"/>
                <a:gd name="T50" fmla="*/ 543 w 582"/>
                <a:gd name="T51" fmla="*/ 145 h 583"/>
                <a:gd name="T52" fmla="*/ 574 w 582"/>
                <a:gd name="T53" fmla="*/ 220 h 583"/>
                <a:gd name="T54" fmla="*/ 582 w 582"/>
                <a:gd name="T55" fmla="*/ 298 h 583"/>
                <a:gd name="T56" fmla="*/ 571 w 582"/>
                <a:gd name="T57" fmla="*/ 374 h 583"/>
                <a:gd name="T58" fmla="*/ 539 w 582"/>
                <a:gd name="T59" fmla="*/ 445 h 583"/>
                <a:gd name="T60" fmla="*/ 488 w 582"/>
                <a:gd name="T61" fmla="*/ 507 h 583"/>
                <a:gd name="T62" fmla="*/ 337 w 582"/>
                <a:gd name="T63" fmla="*/ 582 h 583"/>
                <a:gd name="T64" fmla="*/ 454 w 582"/>
                <a:gd name="T65" fmla="*/ 449 h 583"/>
                <a:gd name="T66" fmla="*/ 492 w 582"/>
                <a:gd name="T67" fmla="*/ 395 h 583"/>
                <a:gd name="T68" fmla="*/ 513 w 582"/>
                <a:gd name="T69" fmla="*/ 335 h 583"/>
                <a:gd name="T70" fmla="*/ 516 w 582"/>
                <a:gd name="T71" fmla="*/ 271 h 583"/>
                <a:gd name="T72" fmla="*/ 502 w 582"/>
                <a:gd name="T73" fmla="*/ 208 h 583"/>
                <a:gd name="T74" fmla="*/ 468 w 582"/>
                <a:gd name="T75" fmla="*/ 150 h 583"/>
                <a:gd name="T76" fmla="*/ 418 w 582"/>
                <a:gd name="T77" fmla="*/ 104 h 583"/>
                <a:gd name="T78" fmla="*/ 358 w 582"/>
                <a:gd name="T79" fmla="*/ 75 h 583"/>
                <a:gd name="T80" fmla="*/ 292 w 582"/>
                <a:gd name="T81" fmla="*/ 65 h 583"/>
                <a:gd name="T82" fmla="*/ 224 w 582"/>
                <a:gd name="T83" fmla="*/ 75 h 583"/>
                <a:gd name="T84" fmla="*/ 260 w 582"/>
                <a:gd name="T85" fmla="*/ 1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2" h="583">
                  <a:moveTo>
                    <a:pt x="242" y="2"/>
                  </a:moveTo>
                  <a:lnTo>
                    <a:pt x="144" y="187"/>
                  </a:lnTo>
                  <a:lnTo>
                    <a:pt x="120" y="143"/>
                  </a:lnTo>
                  <a:lnTo>
                    <a:pt x="98" y="172"/>
                  </a:lnTo>
                  <a:lnTo>
                    <a:pt x="83" y="203"/>
                  </a:lnTo>
                  <a:lnTo>
                    <a:pt x="72" y="236"/>
                  </a:lnTo>
                  <a:lnTo>
                    <a:pt x="66" y="270"/>
                  </a:lnTo>
                  <a:lnTo>
                    <a:pt x="66" y="304"/>
                  </a:lnTo>
                  <a:lnTo>
                    <a:pt x="70" y="339"/>
                  </a:lnTo>
                  <a:lnTo>
                    <a:pt x="79" y="372"/>
                  </a:lnTo>
                  <a:lnTo>
                    <a:pt x="95" y="404"/>
                  </a:lnTo>
                  <a:lnTo>
                    <a:pt x="114" y="433"/>
                  </a:lnTo>
                  <a:lnTo>
                    <a:pt x="137" y="457"/>
                  </a:lnTo>
                  <a:lnTo>
                    <a:pt x="163" y="477"/>
                  </a:lnTo>
                  <a:lnTo>
                    <a:pt x="191" y="494"/>
                  </a:lnTo>
                  <a:lnTo>
                    <a:pt x="222" y="507"/>
                  </a:lnTo>
                  <a:lnTo>
                    <a:pt x="254" y="515"/>
                  </a:lnTo>
                  <a:lnTo>
                    <a:pt x="287" y="518"/>
                  </a:lnTo>
                  <a:lnTo>
                    <a:pt x="321" y="516"/>
                  </a:lnTo>
                  <a:lnTo>
                    <a:pt x="354" y="508"/>
                  </a:lnTo>
                  <a:lnTo>
                    <a:pt x="347" y="521"/>
                  </a:lnTo>
                  <a:lnTo>
                    <a:pt x="318" y="582"/>
                  </a:lnTo>
                  <a:lnTo>
                    <a:pt x="280" y="583"/>
                  </a:lnTo>
                  <a:lnTo>
                    <a:pt x="243" y="579"/>
                  </a:lnTo>
                  <a:lnTo>
                    <a:pt x="208" y="571"/>
                  </a:lnTo>
                  <a:lnTo>
                    <a:pt x="173" y="558"/>
                  </a:lnTo>
                  <a:lnTo>
                    <a:pt x="141" y="541"/>
                  </a:lnTo>
                  <a:lnTo>
                    <a:pt x="111" y="521"/>
                  </a:lnTo>
                  <a:lnTo>
                    <a:pt x="84" y="496"/>
                  </a:lnTo>
                  <a:lnTo>
                    <a:pt x="59" y="469"/>
                  </a:lnTo>
                  <a:lnTo>
                    <a:pt x="38" y="437"/>
                  </a:lnTo>
                  <a:lnTo>
                    <a:pt x="21" y="402"/>
                  </a:lnTo>
                  <a:lnTo>
                    <a:pt x="9" y="366"/>
                  </a:lnTo>
                  <a:lnTo>
                    <a:pt x="2" y="327"/>
                  </a:lnTo>
                  <a:lnTo>
                    <a:pt x="0" y="290"/>
                  </a:lnTo>
                  <a:lnTo>
                    <a:pt x="2" y="253"/>
                  </a:lnTo>
                  <a:lnTo>
                    <a:pt x="9" y="216"/>
                  </a:lnTo>
                  <a:lnTo>
                    <a:pt x="21" y="179"/>
                  </a:lnTo>
                  <a:lnTo>
                    <a:pt x="38" y="145"/>
                  </a:lnTo>
                  <a:lnTo>
                    <a:pt x="59" y="114"/>
                  </a:lnTo>
                  <a:lnTo>
                    <a:pt x="86" y="84"/>
                  </a:lnTo>
                  <a:lnTo>
                    <a:pt x="58" y="37"/>
                  </a:lnTo>
                  <a:lnTo>
                    <a:pt x="242" y="2"/>
                  </a:lnTo>
                  <a:close/>
                  <a:moveTo>
                    <a:pt x="298" y="0"/>
                  </a:moveTo>
                  <a:lnTo>
                    <a:pt x="336" y="3"/>
                  </a:lnTo>
                  <a:lnTo>
                    <a:pt x="372" y="10"/>
                  </a:lnTo>
                  <a:lnTo>
                    <a:pt x="407" y="23"/>
                  </a:lnTo>
                  <a:lnTo>
                    <a:pt x="439" y="40"/>
                  </a:lnTo>
                  <a:lnTo>
                    <a:pt x="470" y="60"/>
                  </a:lnTo>
                  <a:lnTo>
                    <a:pt x="497" y="86"/>
                  </a:lnTo>
                  <a:lnTo>
                    <a:pt x="523" y="114"/>
                  </a:lnTo>
                  <a:lnTo>
                    <a:pt x="543" y="145"/>
                  </a:lnTo>
                  <a:lnTo>
                    <a:pt x="561" y="182"/>
                  </a:lnTo>
                  <a:lnTo>
                    <a:pt x="574" y="220"/>
                  </a:lnTo>
                  <a:lnTo>
                    <a:pt x="580" y="258"/>
                  </a:lnTo>
                  <a:lnTo>
                    <a:pt x="582" y="298"/>
                  </a:lnTo>
                  <a:lnTo>
                    <a:pt x="579" y="336"/>
                  </a:lnTo>
                  <a:lnTo>
                    <a:pt x="571" y="374"/>
                  </a:lnTo>
                  <a:lnTo>
                    <a:pt x="557" y="410"/>
                  </a:lnTo>
                  <a:lnTo>
                    <a:pt x="539" y="445"/>
                  </a:lnTo>
                  <a:lnTo>
                    <a:pt x="515" y="477"/>
                  </a:lnTo>
                  <a:lnTo>
                    <a:pt x="488" y="507"/>
                  </a:lnTo>
                  <a:lnTo>
                    <a:pt x="515" y="556"/>
                  </a:lnTo>
                  <a:lnTo>
                    <a:pt x="337" y="582"/>
                  </a:lnTo>
                  <a:lnTo>
                    <a:pt x="429" y="406"/>
                  </a:lnTo>
                  <a:lnTo>
                    <a:pt x="454" y="449"/>
                  </a:lnTo>
                  <a:lnTo>
                    <a:pt x="475" y="423"/>
                  </a:lnTo>
                  <a:lnTo>
                    <a:pt x="492" y="395"/>
                  </a:lnTo>
                  <a:lnTo>
                    <a:pt x="505" y="366"/>
                  </a:lnTo>
                  <a:lnTo>
                    <a:pt x="513" y="335"/>
                  </a:lnTo>
                  <a:lnTo>
                    <a:pt x="516" y="303"/>
                  </a:lnTo>
                  <a:lnTo>
                    <a:pt x="516" y="271"/>
                  </a:lnTo>
                  <a:lnTo>
                    <a:pt x="511" y="239"/>
                  </a:lnTo>
                  <a:lnTo>
                    <a:pt x="502" y="208"/>
                  </a:lnTo>
                  <a:lnTo>
                    <a:pt x="487" y="178"/>
                  </a:lnTo>
                  <a:lnTo>
                    <a:pt x="468" y="150"/>
                  </a:lnTo>
                  <a:lnTo>
                    <a:pt x="444" y="124"/>
                  </a:lnTo>
                  <a:lnTo>
                    <a:pt x="418" y="104"/>
                  </a:lnTo>
                  <a:lnTo>
                    <a:pt x="389" y="87"/>
                  </a:lnTo>
                  <a:lnTo>
                    <a:pt x="358" y="75"/>
                  </a:lnTo>
                  <a:lnTo>
                    <a:pt x="325" y="68"/>
                  </a:lnTo>
                  <a:lnTo>
                    <a:pt x="292" y="65"/>
                  </a:lnTo>
                  <a:lnTo>
                    <a:pt x="258" y="68"/>
                  </a:lnTo>
                  <a:lnTo>
                    <a:pt x="224" y="75"/>
                  </a:lnTo>
                  <a:lnTo>
                    <a:pt x="228" y="67"/>
                  </a:lnTo>
                  <a:lnTo>
                    <a:pt x="260" y="1"/>
                  </a:lnTo>
                  <a:lnTo>
                    <a:pt x="2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28800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100" dirty="0">
                <a:solidFill>
                  <a:srgbClr val="000000"/>
                </a:solidFill>
              </a:endParaRPr>
            </a:p>
          </p:txBody>
        </p:sp>
        <p:sp>
          <p:nvSpPr>
            <p:cNvPr id="220" name="Freeform 52">
              <a:extLst>
                <a:ext uri="{FF2B5EF4-FFF2-40B4-BE49-F238E27FC236}">
                  <a16:creationId xmlns:a16="http://schemas.microsoft.com/office/drawing/2014/main" id="{C6B6620A-1623-447E-99D8-4DB8D17DD1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6984" y="2767109"/>
              <a:ext cx="438550" cy="301865"/>
            </a:xfrm>
            <a:custGeom>
              <a:avLst/>
              <a:gdLst>
                <a:gd name="T0" fmla="*/ 225 w 392"/>
                <a:gd name="T1" fmla="*/ 249 h 278"/>
                <a:gd name="T2" fmla="*/ 103 w 392"/>
                <a:gd name="T3" fmla="*/ 250 h 278"/>
                <a:gd name="T4" fmla="*/ 135 w 392"/>
                <a:gd name="T5" fmla="*/ 216 h 278"/>
                <a:gd name="T6" fmla="*/ 242 w 392"/>
                <a:gd name="T7" fmla="*/ 206 h 278"/>
                <a:gd name="T8" fmla="*/ 225 w 392"/>
                <a:gd name="T9" fmla="*/ 180 h 278"/>
                <a:gd name="T10" fmla="*/ 134 w 392"/>
                <a:gd name="T11" fmla="*/ 181 h 278"/>
                <a:gd name="T12" fmla="*/ 253 w 392"/>
                <a:gd name="T13" fmla="*/ 127 h 278"/>
                <a:gd name="T14" fmla="*/ 267 w 392"/>
                <a:gd name="T15" fmla="*/ 177 h 278"/>
                <a:gd name="T16" fmla="*/ 345 w 392"/>
                <a:gd name="T17" fmla="*/ 242 h 278"/>
                <a:gd name="T18" fmla="*/ 377 w 392"/>
                <a:gd name="T19" fmla="*/ 243 h 278"/>
                <a:gd name="T20" fmla="*/ 363 w 392"/>
                <a:gd name="T21" fmla="*/ 194 h 278"/>
                <a:gd name="T22" fmla="*/ 286 w 392"/>
                <a:gd name="T23" fmla="*/ 128 h 278"/>
                <a:gd name="T24" fmla="*/ 101 w 392"/>
                <a:gd name="T25" fmla="*/ 124 h 278"/>
                <a:gd name="T26" fmla="*/ 29 w 392"/>
                <a:gd name="T27" fmla="*/ 178 h 278"/>
                <a:gd name="T28" fmla="*/ 14 w 392"/>
                <a:gd name="T29" fmla="*/ 227 h 278"/>
                <a:gd name="T30" fmla="*/ 63 w 392"/>
                <a:gd name="T31" fmla="*/ 211 h 278"/>
                <a:gd name="T32" fmla="*/ 117 w 392"/>
                <a:gd name="T33" fmla="*/ 140 h 278"/>
                <a:gd name="T34" fmla="*/ 116 w 392"/>
                <a:gd name="T35" fmla="*/ 114 h 278"/>
                <a:gd name="T36" fmla="*/ 143 w 392"/>
                <a:gd name="T37" fmla="*/ 145 h 278"/>
                <a:gd name="T38" fmla="*/ 87 w 392"/>
                <a:gd name="T39" fmla="*/ 227 h 278"/>
                <a:gd name="T40" fmla="*/ 26 w 392"/>
                <a:gd name="T41" fmla="*/ 254 h 278"/>
                <a:gd name="T42" fmla="*/ 2 w 392"/>
                <a:gd name="T43" fmla="*/ 212 h 278"/>
                <a:gd name="T44" fmla="*/ 61 w 392"/>
                <a:gd name="T45" fmla="*/ 134 h 278"/>
                <a:gd name="T46" fmla="*/ 261 w 392"/>
                <a:gd name="T47" fmla="*/ 111 h 278"/>
                <a:gd name="T48" fmla="*/ 326 w 392"/>
                <a:gd name="T49" fmla="*/ 142 h 278"/>
                <a:gd name="T50" fmla="*/ 386 w 392"/>
                <a:gd name="T51" fmla="*/ 216 h 278"/>
                <a:gd name="T52" fmla="*/ 367 w 392"/>
                <a:gd name="T53" fmla="*/ 274 h 278"/>
                <a:gd name="T54" fmla="*/ 332 w 392"/>
                <a:gd name="T55" fmla="*/ 272 h 278"/>
                <a:gd name="T56" fmla="*/ 240 w 392"/>
                <a:gd name="T57" fmla="*/ 195 h 278"/>
                <a:gd name="T58" fmla="*/ 221 w 392"/>
                <a:gd name="T59" fmla="*/ 142 h 278"/>
                <a:gd name="T60" fmla="*/ 287 w 392"/>
                <a:gd name="T61" fmla="*/ 83 h 278"/>
                <a:gd name="T62" fmla="*/ 335 w 392"/>
                <a:gd name="T63" fmla="*/ 105 h 278"/>
                <a:gd name="T64" fmla="*/ 326 w 392"/>
                <a:gd name="T65" fmla="*/ 130 h 278"/>
                <a:gd name="T66" fmla="*/ 313 w 392"/>
                <a:gd name="T67" fmla="*/ 106 h 278"/>
                <a:gd name="T68" fmla="*/ 137 w 392"/>
                <a:gd name="T69" fmla="*/ 42 h 278"/>
                <a:gd name="T70" fmla="*/ 105 w 392"/>
                <a:gd name="T71" fmla="*/ 67 h 278"/>
                <a:gd name="T72" fmla="*/ 127 w 392"/>
                <a:gd name="T73" fmla="*/ 95 h 278"/>
                <a:gd name="T74" fmla="*/ 226 w 392"/>
                <a:gd name="T75" fmla="*/ 100 h 278"/>
                <a:gd name="T76" fmla="*/ 275 w 392"/>
                <a:gd name="T77" fmla="*/ 79 h 278"/>
                <a:gd name="T78" fmla="*/ 269 w 392"/>
                <a:gd name="T79" fmla="*/ 107 h 278"/>
                <a:gd name="T80" fmla="*/ 202 w 392"/>
                <a:gd name="T81" fmla="*/ 136 h 278"/>
                <a:gd name="T82" fmla="*/ 126 w 392"/>
                <a:gd name="T83" fmla="*/ 114 h 278"/>
                <a:gd name="T84" fmla="*/ 91 w 392"/>
                <a:gd name="T85" fmla="*/ 109 h 278"/>
                <a:gd name="T86" fmla="*/ 97 w 392"/>
                <a:gd name="T87" fmla="*/ 59 h 278"/>
                <a:gd name="T88" fmla="*/ 220 w 392"/>
                <a:gd name="T89" fmla="*/ 8 h 278"/>
                <a:gd name="T90" fmla="*/ 160 w 392"/>
                <a:gd name="T91" fmla="*/ 20 h 278"/>
                <a:gd name="T92" fmla="*/ 166 w 392"/>
                <a:gd name="T93" fmla="*/ 46 h 278"/>
                <a:gd name="T94" fmla="*/ 236 w 392"/>
                <a:gd name="T95" fmla="*/ 55 h 278"/>
                <a:gd name="T96" fmla="*/ 286 w 392"/>
                <a:gd name="T97" fmla="*/ 38 h 278"/>
                <a:gd name="T98" fmla="*/ 268 w 392"/>
                <a:gd name="T99" fmla="*/ 15 h 278"/>
                <a:gd name="T100" fmla="*/ 247 w 392"/>
                <a:gd name="T101" fmla="*/ 1 h 278"/>
                <a:gd name="T102" fmla="*/ 299 w 392"/>
                <a:gd name="T103" fmla="*/ 32 h 278"/>
                <a:gd name="T104" fmla="*/ 294 w 392"/>
                <a:gd name="T105" fmla="*/ 63 h 278"/>
                <a:gd name="T106" fmla="*/ 201 w 392"/>
                <a:gd name="T107" fmla="*/ 81 h 278"/>
                <a:gd name="T108" fmla="*/ 143 w 392"/>
                <a:gd name="T109" fmla="*/ 60 h 278"/>
                <a:gd name="T110" fmla="*/ 151 w 392"/>
                <a:gd name="T111" fmla="*/ 1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2" h="278">
                  <a:moveTo>
                    <a:pt x="242" y="206"/>
                  </a:moveTo>
                  <a:lnTo>
                    <a:pt x="252" y="220"/>
                  </a:lnTo>
                  <a:lnTo>
                    <a:pt x="265" y="232"/>
                  </a:lnTo>
                  <a:lnTo>
                    <a:pt x="246" y="242"/>
                  </a:lnTo>
                  <a:lnTo>
                    <a:pt x="225" y="249"/>
                  </a:lnTo>
                  <a:lnTo>
                    <a:pt x="203" y="253"/>
                  </a:lnTo>
                  <a:lnTo>
                    <a:pt x="181" y="256"/>
                  </a:lnTo>
                  <a:lnTo>
                    <a:pt x="161" y="257"/>
                  </a:lnTo>
                  <a:lnTo>
                    <a:pt x="133" y="256"/>
                  </a:lnTo>
                  <a:lnTo>
                    <a:pt x="103" y="250"/>
                  </a:lnTo>
                  <a:lnTo>
                    <a:pt x="76" y="242"/>
                  </a:lnTo>
                  <a:lnTo>
                    <a:pt x="92" y="230"/>
                  </a:lnTo>
                  <a:lnTo>
                    <a:pt x="105" y="217"/>
                  </a:lnTo>
                  <a:lnTo>
                    <a:pt x="110" y="212"/>
                  </a:lnTo>
                  <a:lnTo>
                    <a:pt x="135" y="216"/>
                  </a:lnTo>
                  <a:lnTo>
                    <a:pt x="161" y="217"/>
                  </a:lnTo>
                  <a:lnTo>
                    <a:pt x="185" y="216"/>
                  </a:lnTo>
                  <a:lnTo>
                    <a:pt x="209" y="213"/>
                  </a:lnTo>
                  <a:lnTo>
                    <a:pt x="232" y="207"/>
                  </a:lnTo>
                  <a:lnTo>
                    <a:pt x="242" y="206"/>
                  </a:lnTo>
                  <a:close/>
                  <a:moveTo>
                    <a:pt x="148" y="146"/>
                  </a:moveTo>
                  <a:lnTo>
                    <a:pt x="169" y="153"/>
                  </a:lnTo>
                  <a:lnTo>
                    <a:pt x="194" y="158"/>
                  </a:lnTo>
                  <a:lnTo>
                    <a:pt x="217" y="160"/>
                  </a:lnTo>
                  <a:lnTo>
                    <a:pt x="225" y="180"/>
                  </a:lnTo>
                  <a:lnTo>
                    <a:pt x="236" y="199"/>
                  </a:lnTo>
                  <a:lnTo>
                    <a:pt x="211" y="199"/>
                  </a:lnTo>
                  <a:lnTo>
                    <a:pt x="184" y="196"/>
                  </a:lnTo>
                  <a:lnTo>
                    <a:pt x="158" y="191"/>
                  </a:lnTo>
                  <a:lnTo>
                    <a:pt x="134" y="181"/>
                  </a:lnTo>
                  <a:lnTo>
                    <a:pt x="143" y="164"/>
                  </a:lnTo>
                  <a:lnTo>
                    <a:pt x="148" y="146"/>
                  </a:lnTo>
                  <a:close/>
                  <a:moveTo>
                    <a:pt x="266" y="123"/>
                  </a:moveTo>
                  <a:lnTo>
                    <a:pt x="259" y="124"/>
                  </a:lnTo>
                  <a:lnTo>
                    <a:pt x="253" y="127"/>
                  </a:lnTo>
                  <a:lnTo>
                    <a:pt x="250" y="134"/>
                  </a:lnTo>
                  <a:lnTo>
                    <a:pt x="251" y="143"/>
                  </a:lnTo>
                  <a:lnTo>
                    <a:pt x="253" y="152"/>
                  </a:lnTo>
                  <a:lnTo>
                    <a:pt x="256" y="159"/>
                  </a:lnTo>
                  <a:lnTo>
                    <a:pt x="267" y="177"/>
                  </a:lnTo>
                  <a:lnTo>
                    <a:pt x="280" y="193"/>
                  </a:lnTo>
                  <a:lnTo>
                    <a:pt x="295" y="207"/>
                  </a:lnTo>
                  <a:lnTo>
                    <a:pt x="310" y="220"/>
                  </a:lnTo>
                  <a:lnTo>
                    <a:pt x="327" y="232"/>
                  </a:lnTo>
                  <a:lnTo>
                    <a:pt x="345" y="242"/>
                  </a:lnTo>
                  <a:lnTo>
                    <a:pt x="350" y="244"/>
                  </a:lnTo>
                  <a:lnTo>
                    <a:pt x="357" y="246"/>
                  </a:lnTo>
                  <a:lnTo>
                    <a:pt x="364" y="247"/>
                  </a:lnTo>
                  <a:lnTo>
                    <a:pt x="371" y="246"/>
                  </a:lnTo>
                  <a:lnTo>
                    <a:pt x="377" y="243"/>
                  </a:lnTo>
                  <a:lnTo>
                    <a:pt x="380" y="235"/>
                  </a:lnTo>
                  <a:lnTo>
                    <a:pt x="379" y="227"/>
                  </a:lnTo>
                  <a:lnTo>
                    <a:pt x="377" y="218"/>
                  </a:lnTo>
                  <a:lnTo>
                    <a:pt x="373" y="211"/>
                  </a:lnTo>
                  <a:lnTo>
                    <a:pt x="363" y="194"/>
                  </a:lnTo>
                  <a:lnTo>
                    <a:pt x="350" y="178"/>
                  </a:lnTo>
                  <a:lnTo>
                    <a:pt x="336" y="163"/>
                  </a:lnTo>
                  <a:lnTo>
                    <a:pt x="320" y="150"/>
                  </a:lnTo>
                  <a:lnTo>
                    <a:pt x="303" y="137"/>
                  </a:lnTo>
                  <a:lnTo>
                    <a:pt x="286" y="128"/>
                  </a:lnTo>
                  <a:lnTo>
                    <a:pt x="280" y="126"/>
                  </a:lnTo>
                  <a:lnTo>
                    <a:pt x="273" y="124"/>
                  </a:lnTo>
                  <a:lnTo>
                    <a:pt x="266" y="123"/>
                  </a:lnTo>
                  <a:close/>
                  <a:moveTo>
                    <a:pt x="109" y="123"/>
                  </a:moveTo>
                  <a:lnTo>
                    <a:pt x="101" y="124"/>
                  </a:lnTo>
                  <a:lnTo>
                    <a:pt x="94" y="126"/>
                  </a:lnTo>
                  <a:lnTo>
                    <a:pt x="87" y="128"/>
                  </a:lnTo>
                  <a:lnTo>
                    <a:pt x="65" y="142"/>
                  </a:lnTo>
                  <a:lnTo>
                    <a:pt x="46" y="159"/>
                  </a:lnTo>
                  <a:lnTo>
                    <a:pt x="29" y="178"/>
                  </a:lnTo>
                  <a:lnTo>
                    <a:pt x="16" y="199"/>
                  </a:lnTo>
                  <a:lnTo>
                    <a:pt x="13" y="206"/>
                  </a:lnTo>
                  <a:lnTo>
                    <a:pt x="11" y="213"/>
                  </a:lnTo>
                  <a:lnTo>
                    <a:pt x="11" y="220"/>
                  </a:lnTo>
                  <a:lnTo>
                    <a:pt x="14" y="227"/>
                  </a:lnTo>
                  <a:lnTo>
                    <a:pt x="19" y="229"/>
                  </a:lnTo>
                  <a:lnTo>
                    <a:pt x="27" y="229"/>
                  </a:lnTo>
                  <a:lnTo>
                    <a:pt x="34" y="227"/>
                  </a:lnTo>
                  <a:lnTo>
                    <a:pt x="41" y="225"/>
                  </a:lnTo>
                  <a:lnTo>
                    <a:pt x="63" y="211"/>
                  </a:lnTo>
                  <a:lnTo>
                    <a:pt x="82" y="194"/>
                  </a:lnTo>
                  <a:lnTo>
                    <a:pt x="99" y="175"/>
                  </a:lnTo>
                  <a:lnTo>
                    <a:pt x="112" y="153"/>
                  </a:lnTo>
                  <a:lnTo>
                    <a:pt x="115" y="147"/>
                  </a:lnTo>
                  <a:lnTo>
                    <a:pt x="117" y="140"/>
                  </a:lnTo>
                  <a:lnTo>
                    <a:pt x="117" y="132"/>
                  </a:lnTo>
                  <a:lnTo>
                    <a:pt x="114" y="126"/>
                  </a:lnTo>
                  <a:lnTo>
                    <a:pt x="109" y="123"/>
                  </a:lnTo>
                  <a:close/>
                  <a:moveTo>
                    <a:pt x="108" y="113"/>
                  </a:moveTo>
                  <a:lnTo>
                    <a:pt x="116" y="114"/>
                  </a:lnTo>
                  <a:lnTo>
                    <a:pt x="122" y="117"/>
                  </a:lnTo>
                  <a:lnTo>
                    <a:pt x="139" y="134"/>
                  </a:lnTo>
                  <a:lnTo>
                    <a:pt x="142" y="137"/>
                  </a:lnTo>
                  <a:lnTo>
                    <a:pt x="143" y="142"/>
                  </a:lnTo>
                  <a:lnTo>
                    <a:pt x="143" y="145"/>
                  </a:lnTo>
                  <a:lnTo>
                    <a:pt x="137" y="164"/>
                  </a:lnTo>
                  <a:lnTo>
                    <a:pt x="127" y="182"/>
                  </a:lnTo>
                  <a:lnTo>
                    <a:pt x="115" y="199"/>
                  </a:lnTo>
                  <a:lnTo>
                    <a:pt x="102" y="214"/>
                  </a:lnTo>
                  <a:lnTo>
                    <a:pt x="87" y="227"/>
                  </a:lnTo>
                  <a:lnTo>
                    <a:pt x="70" y="240"/>
                  </a:lnTo>
                  <a:lnTo>
                    <a:pt x="52" y="249"/>
                  </a:lnTo>
                  <a:lnTo>
                    <a:pt x="33" y="254"/>
                  </a:lnTo>
                  <a:lnTo>
                    <a:pt x="29" y="256"/>
                  </a:lnTo>
                  <a:lnTo>
                    <a:pt x="26" y="254"/>
                  </a:lnTo>
                  <a:lnTo>
                    <a:pt x="22" y="252"/>
                  </a:lnTo>
                  <a:lnTo>
                    <a:pt x="5" y="235"/>
                  </a:lnTo>
                  <a:lnTo>
                    <a:pt x="1" y="228"/>
                  </a:lnTo>
                  <a:lnTo>
                    <a:pt x="0" y="220"/>
                  </a:lnTo>
                  <a:lnTo>
                    <a:pt x="2" y="212"/>
                  </a:lnTo>
                  <a:lnTo>
                    <a:pt x="4" y="205"/>
                  </a:lnTo>
                  <a:lnTo>
                    <a:pt x="8" y="197"/>
                  </a:lnTo>
                  <a:lnTo>
                    <a:pt x="22" y="174"/>
                  </a:lnTo>
                  <a:lnTo>
                    <a:pt x="41" y="152"/>
                  </a:lnTo>
                  <a:lnTo>
                    <a:pt x="61" y="134"/>
                  </a:lnTo>
                  <a:lnTo>
                    <a:pt x="85" y="119"/>
                  </a:lnTo>
                  <a:lnTo>
                    <a:pt x="92" y="116"/>
                  </a:lnTo>
                  <a:lnTo>
                    <a:pt x="100" y="114"/>
                  </a:lnTo>
                  <a:lnTo>
                    <a:pt x="108" y="113"/>
                  </a:lnTo>
                  <a:close/>
                  <a:moveTo>
                    <a:pt x="261" y="111"/>
                  </a:moveTo>
                  <a:lnTo>
                    <a:pt x="270" y="112"/>
                  </a:lnTo>
                  <a:lnTo>
                    <a:pt x="280" y="115"/>
                  </a:lnTo>
                  <a:lnTo>
                    <a:pt x="288" y="119"/>
                  </a:lnTo>
                  <a:lnTo>
                    <a:pt x="307" y="129"/>
                  </a:lnTo>
                  <a:lnTo>
                    <a:pt x="326" y="142"/>
                  </a:lnTo>
                  <a:lnTo>
                    <a:pt x="343" y="156"/>
                  </a:lnTo>
                  <a:lnTo>
                    <a:pt x="357" y="172"/>
                  </a:lnTo>
                  <a:lnTo>
                    <a:pt x="371" y="190"/>
                  </a:lnTo>
                  <a:lnTo>
                    <a:pt x="383" y="208"/>
                  </a:lnTo>
                  <a:lnTo>
                    <a:pt x="386" y="216"/>
                  </a:lnTo>
                  <a:lnTo>
                    <a:pt x="390" y="226"/>
                  </a:lnTo>
                  <a:lnTo>
                    <a:pt x="392" y="235"/>
                  </a:lnTo>
                  <a:lnTo>
                    <a:pt x="392" y="245"/>
                  </a:lnTo>
                  <a:lnTo>
                    <a:pt x="386" y="252"/>
                  </a:lnTo>
                  <a:lnTo>
                    <a:pt x="367" y="274"/>
                  </a:lnTo>
                  <a:lnTo>
                    <a:pt x="364" y="276"/>
                  </a:lnTo>
                  <a:lnTo>
                    <a:pt x="362" y="277"/>
                  </a:lnTo>
                  <a:lnTo>
                    <a:pt x="359" y="278"/>
                  </a:lnTo>
                  <a:lnTo>
                    <a:pt x="354" y="277"/>
                  </a:lnTo>
                  <a:lnTo>
                    <a:pt x="332" y="272"/>
                  </a:lnTo>
                  <a:lnTo>
                    <a:pt x="310" y="260"/>
                  </a:lnTo>
                  <a:lnTo>
                    <a:pt x="289" y="246"/>
                  </a:lnTo>
                  <a:lnTo>
                    <a:pt x="271" y="231"/>
                  </a:lnTo>
                  <a:lnTo>
                    <a:pt x="255" y="214"/>
                  </a:lnTo>
                  <a:lnTo>
                    <a:pt x="240" y="195"/>
                  </a:lnTo>
                  <a:lnTo>
                    <a:pt x="228" y="173"/>
                  </a:lnTo>
                  <a:lnTo>
                    <a:pt x="220" y="151"/>
                  </a:lnTo>
                  <a:lnTo>
                    <a:pt x="220" y="147"/>
                  </a:lnTo>
                  <a:lnTo>
                    <a:pt x="220" y="144"/>
                  </a:lnTo>
                  <a:lnTo>
                    <a:pt x="221" y="142"/>
                  </a:lnTo>
                  <a:lnTo>
                    <a:pt x="223" y="139"/>
                  </a:lnTo>
                  <a:lnTo>
                    <a:pt x="244" y="117"/>
                  </a:lnTo>
                  <a:lnTo>
                    <a:pt x="251" y="113"/>
                  </a:lnTo>
                  <a:lnTo>
                    <a:pt x="261" y="111"/>
                  </a:lnTo>
                  <a:close/>
                  <a:moveTo>
                    <a:pt x="287" y="83"/>
                  </a:moveTo>
                  <a:lnTo>
                    <a:pt x="296" y="85"/>
                  </a:lnTo>
                  <a:lnTo>
                    <a:pt x="304" y="89"/>
                  </a:lnTo>
                  <a:lnTo>
                    <a:pt x="314" y="92"/>
                  </a:lnTo>
                  <a:lnTo>
                    <a:pt x="326" y="97"/>
                  </a:lnTo>
                  <a:lnTo>
                    <a:pt x="335" y="105"/>
                  </a:lnTo>
                  <a:lnTo>
                    <a:pt x="342" y="113"/>
                  </a:lnTo>
                  <a:lnTo>
                    <a:pt x="345" y="124"/>
                  </a:lnTo>
                  <a:lnTo>
                    <a:pt x="345" y="150"/>
                  </a:lnTo>
                  <a:lnTo>
                    <a:pt x="325" y="133"/>
                  </a:lnTo>
                  <a:lnTo>
                    <a:pt x="326" y="130"/>
                  </a:lnTo>
                  <a:lnTo>
                    <a:pt x="328" y="127"/>
                  </a:lnTo>
                  <a:lnTo>
                    <a:pt x="328" y="124"/>
                  </a:lnTo>
                  <a:lnTo>
                    <a:pt x="326" y="116"/>
                  </a:lnTo>
                  <a:lnTo>
                    <a:pt x="320" y="111"/>
                  </a:lnTo>
                  <a:lnTo>
                    <a:pt x="313" y="106"/>
                  </a:lnTo>
                  <a:lnTo>
                    <a:pt x="305" y="101"/>
                  </a:lnTo>
                  <a:lnTo>
                    <a:pt x="299" y="98"/>
                  </a:lnTo>
                  <a:lnTo>
                    <a:pt x="287" y="95"/>
                  </a:lnTo>
                  <a:lnTo>
                    <a:pt x="287" y="83"/>
                  </a:lnTo>
                  <a:close/>
                  <a:moveTo>
                    <a:pt x="137" y="42"/>
                  </a:moveTo>
                  <a:lnTo>
                    <a:pt x="137" y="51"/>
                  </a:lnTo>
                  <a:lnTo>
                    <a:pt x="127" y="53"/>
                  </a:lnTo>
                  <a:lnTo>
                    <a:pt x="120" y="57"/>
                  </a:lnTo>
                  <a:lnTo>
                    <a:pt x="112" y="61"/>
                  </a:lnTo>
                  <a:lnTo>
                    <a:pt x="105" y="67"/>
                  </a:lnTo>
                  <a:lnTo>
                    <a:pt x="103" y="75"/>
                  </a:lnTo>
                  <a:lnTo>
                    <a:pt x="105" y="82"/>
                  </a:lnTo>
                  <a:lnTo>
                    <a:pt x="112" y="88"/>
                  </a:lnTo>
                  <a:lnTo>
                    <a:pt x="120" y="92"/>
                  </a:lnTo>
                  <a:lnTo>
                    <a:pt x="127" y="95"/>
                  </a:lnTo>
                  <a:lnTo>
                    <a:pt x="146" y="100"/>
                  </a:lnTo>
                  <a:lnTo>
                    <a:pt x="166" y="103"/>
                  </a:lnTo>
                  <a:lnTo>
                    <a:pt x="186" y="105"/>
                  </a:lnTo>
                  <a:lnTo>
                    <a:pt x="205" y="103"/>
                  </a:lnTo>
                  <a:lnTo>
                    <a:pt x="226" y="100"/>
                  </a:lnTo>
                  <a:lnTo>
                    <a:pt x="245" y="95"/>
                  </a:lnTo>
                  <a:lnTo>
                    <a:pt x="252" y="92"/>
                  </a:lnTo>
                  <a:lnTo>
                    <a:pt x="261" y="88"/>
                  </a:lnTo>
                  <a:lnTo>
                    <a:pt x="266" y="81"/>
                  </a:lnTo>
                  <a:lnTo>
                    <a:pt x="275" y="79"/>
                  </a:lnTo>
                  <a:lnTo>
                    <a:pt x="282" y="76"/>
                  </a:lnTo>
                  <a:lnTo>
                    <a:pt x="282" y="102"/>
                  </a:lnTo>
                  <a:lnTo>
                    <a:pt x="282" y="107"/>
                  </a:lnTo>
                  <a:lnTo>
                    <a:pt x="280" y="110"/>
                  </a:lnTo>
                  <a:lnTo>
                    <a:pt x="269" y="107"/>
                  </a:lnTo>
                  <a:lnTo>
                    <a:pt x="259" y="106"/>
                  </a:lnTo>
                  <a:lnTo>
                    <a:pt x="248" y="108"/>
                  </a:lnTo>
                  <a:lnTo>
                    <a:pt x="239" y="113"/>
                  </a:lnTo>
                  <a:lnTo>
                    <a:pt x="219" y="134"/>
                  </a:lnTo>
                  <a:lnTo>
                    <a:pt x="202" y="136"/>
                  </a:lnTo>
                  <a:lnTo>
                    <a:pt x="186" y="136"/>
                  </a:lnTo>
                  <a:lnTo>
                    <a:pt x="166" y="135"/>
                  </a:lnTo>
                  <a:lnTo>
                    <a:pt x="145" y="133"/>
                  </a:lnTo>
                  <a:lnTo>
                    <a:pt x="144" y="131"/>
                  </a:lnTo>
                  <a:lnTo>
                    <a:pt x="126" y="114"/>
                  </a:lnTo>
                  <a:lnTo>
                    <a:pt x="118" y="110"/>
                  </a:lnTo>
                  <a:lnTo>
                    <a:pt x="111" y="108"/>
                  </a:lnTo>
                  <a:lnTo>
                    <a:pt x="101" y="109"/>
                  </a:lnTo>
                  <a:lnTo>
                    <a:pt x="93" y="111"/>
                  </a:lnTo>
                  <a:lnTo>
                    <a:pt x="91" y="109"/>
                  </a:lnTo>
                  <a:lnTo>
                    <a:pt x="89" y="106"/>
                  </a:lnTo>
                  <a:lnTo>
                    <a:pt x="89" y="102"/>
                  </a:lnTo>
                  <a:lnTo>
                    <a:pt x="89" y="75"/>
                  </a:lnTo>
                  <a:lnTo>
                    <a:pt x="92" y="66"/>
                  </a:lnTo>
                  <a:lnTo>
                    <a:pt x="97" y="59"/>
                  </a:lnTo>
                  <a:lnTo>
                    <a:pt x="105" y="53"/>
                  </a:lnTo>
                  <a:lnTo>
                    <a:pt x="114" y="49"/>
                  </a:lnTo>
                  <a:lnTo>
                    <a:pt x="122" y="46"/>
                  </a:lnTo>
                  <a:lnTo>
                    <a:pt x="137" y="42"/>
                  </a:lnTo>
                  <a:close/>
                  <a:moveTo>
                    <a:pt x="220" y="8"/>
                  </a:moveTo>
                  <a:lnTo>
                    <a:pt x="204" y="8"/>
                  </a:lnTo>
                  <a:lnTo>
                    <a:pt x="187" y="11"/>
                  </a:lnTo>
                  <a:lnTo>
                    <a:pt x="172" y="15"/>
                  </a:lnTo>
                  <a:lnTo>
                    <a:pt x="166" y="17"/>
                  </a:lnTo>
                  <a:lnTo>
                    <a:pt x="160" y="20"/>
                  </a:lnTo>
                  <a:lnTo>
                    <a:pt x="154" y="26"/>
                  </a:lnTo>
                  <a:lnTo>
                    <a:pt x="152" y="31"/>
                  </a:lnTo>
                  <a:lnTo>
                    <a:pt x="154" y="38"/>
                  </a:lnTo>
                  <a:lnTo>
                    <a:pt x="160" y="43"/>
                  </a:lnTo>
                  <a:lnTo>
                    <a:pt x="166" y="46"/>
                  </a:lnTo>
                  <a:lnTo>
                    <a:pt x="172" y="48"/>
                  </a:lnTo>
                  <a:lnTo>
                    <a:pt x="187" y="52"/>
                  </a:lnTo>
                  <a:lnTo>
                    <a:pt x="204" y="55"/>
                  </a:lnTo>
                  <a:lnTo>
                    <a:pt x="220" y="56"/>
                  </a:lnTo>
                  <a:lnTo>
                    <a:pt x="236" y="55"/>
                  </a:lnTo>
                  <a:lnTo>
                    <a:pt x="253" y="52"/>
                  </a:lnTo>
                  <a:lnTo>
                    <a:pt x="268" y="48"/>
                  </a:lnTo>
                  <a:lnTo>
                    <a:pt x="275" y="46"/>
                  </a:lnTo>
                  <a:lnTo>
                    <a:pt x="281" y="43"/>
                  </a:lnTo>
                  <a:lnTo>
                    <a:pt x="286" y="38"/>
                  </a:lnTo>
                  <a:lnTo>
                    <a:pt x="288" y="31"/>
                  </a:lnTo>
                  <a:lnTo>
                    <a:pt x="286" y="26"/>
                  </a:lnTo>
                  <a:lnTo>
                    <a:pt x="281" y="20"/>
                  </a:lnTo>
                  <a:lnTo>
                    <a:pt x="275" y="17"/>
                  </a:lnTo>
                  <a:lnTo>
                    <a:pt x="268" y="15"/>
                  </a:lnTo>
                  <a:lnTo>
                    <a:pt x="253" y="11"/>
                  </a:lnTo>
                  <a:lnTo>
                    <a:pt x="236" y="8"/>
                  </a:lnTo>
                  <a:lnTo>
                    <a:pt x="220" y="8"/>
                  </a:lnTo>
                  <a:close/>
                  <a:moveTo>
                    <a:pt x="220" y="0"/>
                  </a:moveTo>
                  <a:lnTo>
                    <a:pt x="247" y="1"/>
                  </a:lnTo>
                  <a:lnTo>
                    <a:pt x="272" y="8"/>
                  </a:lnTo>
                  <a:lnTo>
                    <a:pt x="281" y="11"/>
                  </a:lnTo>
                  <a:lnTo>
                    <a:pt x="289" y="16"/>
                  </a:lnTo>
                  <a:lnTo>
                    <a:pt x="296" y="23"/>
                  </a:lnTo>
                  <a:lnTo>
                    <a:pt x="299" y="32"/>
                  </a:lnTo>
                  <a:lnTo>
                    <a:pt x="299" y="55"/>
                  </a:lnTo>
                  <a:lnTo>
                    <a:pt x="299" y="58"/>
                  </a:lnTo>
                  <a:lnTo>
                    <a:pt x="298" y="60"/>
                  </a:lnTo>
                  <a:lnTo>
                    <a:pt x="296" y="62"/>
                  </a:lnTo>
                  <a:lnTo>
                    <a:pt x="294" y="63"/>
                  </a:lnTo>
                  <a:lnTo>
                    <a:pt x="278" y="73"/>
                  </a:lnTo>
                  <a:lnTo>
                    <a:pt x="259" y="78"/>
                  </a:lnTo>
                  <a:lnTo>
                    <a:pt x="239" y="81"/>
                  </a:lnTo>
                  <a:lnTo>
                    <a:pt x="220" y="82"/>
                  </a:lnTo>
                  <a:lnTo>
                    <a:pt x="201" y="81"/>
                  </a:lnTo>
                  <a:lnTo>
                    <a:pt x="182" y="78"/>
                  </a:lnTo>
                  <a:lnTo>
                    <a:pt x="163" y="73"/>
                  </a:lnTo>
                  <a:lnTo>
                    <a:pt x="147" y="63"/>
                  </a:lnTo>
                  <a:lnTo>
                    <a:pt x="145" y="62"/>
                  </a:lnTo>
                  <a:lnTo>
                    <a:pt x="143" y="60"/>
                  </a:lnTo>
                  <a:lnTo>
                    <a:pt x="142" y="58"/>
                  </a:lnTo>
                  <a:lnTo>
                    <a:pt x="142" y="55"/>
                  </a:lnTo>
                  <a:lnTo>
                    <a:pt x="142" y="32"/>
                  </a:lnTo>
                  <a:lnTo>
                    <a:pt x="145" y="23"/>
                  </a:lnTo>
                  <a:lnTo>
                    <a:pt x="151" y="16"/>
                  </a:lnTo>
                  <a:lnTo>
                    <a:pt x="160" y="11"/>
                  </a:lnTo>
                  <a:lnTo>
                    <a:pt x="168" y="8"/>
                  </a:lnTo>
                  <a:lnTo>
                    <a:pt x="194" y="1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28800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1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17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tel 1">
            <a:extLst>
              <a:ext uri="{FF2B5EF4-FFF2-40B4-BE49-F238E27FC236}">
                <a16:creationId xmlns:a16="http://schemas.microsoft.com/office/drawing/2014/main" id="{550404BB-6CD0-4671-BE72-389AA91B6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62" y="436836"/>
            <a:ext cx="6303856" cy="475843"/>
          </a:xfrm>
        </p:spPr>
        <p:txBody>
          <a:bodyPr/>
          <a:lstStyle/>
          <a:p>
            <a:r>
              <a:rPr lang="nb-NO" dirty="0">
                <a:latin typeface="Avenir Book"/>
              </a:rPr>
              <a:t>TIDLIGERE PROSJEKTER</a:t>
            </a:r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498475E7-DD94-491D-822C-9923C6B70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4" t="3455" b="4121"/>
          <a:stretch/>
        </p:blipFill>
        <p:spPr>
          <a:xfrm>
            <a:off x="4238624" y="1314449"/>
            <a:ext cx="7644361" cy="5106715"/>
          </a:xfrm>
          <a:prstGeom prst="rect">
            <a:avLst/>
          </a:prstGeom>
        </p:spPr>
      </p:pic>
      <p:sp>
        <p:nvSpPr>
          <p:cNvPr id="35" name="TekstSylinder 34">
            <a:extLst>
              <a:ext uri="{FF2B5EF4-FFF2-40B4-BE49-F238E27FC236}">
                <a16:creationId xmlns:a16="http://schemas.microsoft.com/office/drawing/2014/main" id="{8003AB0B-1C03-4415-B4ED-038528E41962}"/>
              </a:ext>
            </a:extLst>
          </p:cNvPr>
          <p:cNvSpPr txBox="1"/>
          <p:nvPr/>
        </p:nvSpPr>
        <p:spPr>
          <a:xfrm>
            <a:off x="1142999" y="3848756"/>
            <a:ext cx="3095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Promenaden</a:t>
            </a:r>
          </a:p>
          <a:p>
            <a:pPr marL="285750" indent="-285750">
              <a:buFontTx/>
              <a:buChar char="-"/>
            </a:pPr>
            <a:r>
              <a:rPr lang="nb-NO" sz="1400" dirty="0"/>
              <a:t>Nedre Slottsgate</a:t>
            </a:r>
          </a:p>
          <a:p>
            <a:pPr marL="285750" indent="-285750">
              <a:buFontTx/>
              <a:buChar char="-"/>
            </a:pPr>
            <a:r>
              <a:rPr lang="nb-NO" sz="1400" dirty="0"/>
              <a:t>Eger </a:t>
            </a:r>
          </a:p>
          <a:p>
            <a:pPr marL="285750" indent="-285750">
              <a:buFontTx/>
              <a:buChar char="-"/>
            </a:pPr>
            <a:r>
              <a:rPr lang="nb-NO" sz="1400" dirty="0"/>
              <a:t>Steen &amp; Strøm</a:t>
            </a:r>
          </a:p>
        </p:txBody>
      </p:sp>
    </p:spTree>
    <p:extLst>
      <p:ext uri="{BB962C8B-B14F-4D97-AF65-F5344CB8AC3E}">
        <p14:creationId xmlns:p14="http://schemas.microsoft.com/office/powerpoint/2010/main" val="333117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A group of people walking on a sidewalk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1D16DC46-3045-4700-9DA3-14F429173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7" r="3898"/>
          <a:stretch/>
        </p:blipFill>
        <p:spPr>
          <a:xfrm>
            <a:off x="3232360" y="0"/>
            <a:ext cx="8959640" cy="6858000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6558E5B6-48D2-4664-9B0D-6A74C105573C}"/>
              </a:ext>
            </a:extLst>
          </p:cNvPr>
          <p:cNvSpPr/>
          <p:nvPr/>
        </p:nvSpPr>
        <p:spPr>
          <a:xfrm>
            <a:off x="-1" y="0"/>
            <a:ext cx="323236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6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146C7B-A8E5-4D99-9B73-4F6CFD59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52" y="3000637"/>
            <a:ext cx="822456" cy="85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10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vann, utendørs, elv&#10;&#10;Automatisk generert beskrivelse">
            <a:extLst>
              <a:ext uri="{FF2B5EF4-FFF2-40B4-BE49-F238E27FC236}">
                <a16:creationId xmlns:a16="http://schemas.microsoft.com/office/drawing/2014/main" id="{9A216AF9-7FCA-42AF-A772-759DC0CBE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138" y="2884618"/>
            <a:ext cx="3810797" cy="2173356"/>
          </a:xfrm>
          <a:prstGeom prst="rect">
            <a:avLst/>
          </a:prstGeom>
        </p:spPr>
      </p:pic>
      <p:pic>
        <p:nvPicPr>
          <p:cNvPr id="1026" name="Picture 2" descr="Boligutvikling Bjørvika - AF Gruppen">
            <a:extLst>
              <a:ext uri="{FF2B5EF4-FFF2-40B4-BE49-F238E27FC236}">
                <a16:creationId xmlns:a16="http://schemas.microsoft.com/office/drawing/2014/main" id="{9A0C79D2-4A82-4ED1-8BAA-7B38CFF96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7"/>
          <a:stretch/>
        </p:blipFill>
        <p:spPr bwMode="auto">
          <a:xfrm>
            <a:off x="7981226" y="2884618"/>
            <a:ext cx="3817050" cy="217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69">
            <a:extLst>
              <a:ext uri="{FF2B5EF4-FFF2-40B4-BE49-F238E27FC236}">
                <a16:creationId xmlns:a16="http://schemas.microsoft.com/office/drawing/2014/main" id="{667EF6DD-8432-47D4-B4D9-BF23773B0073}"/>
              </a:ext>
            </a:extLst>
          </p:cNvPr>
          <p:cNvSpPr txBox="1">
            <a:spLocks/>
          </p:cNvSpPr>
          <p:nvPr/>
        </p:nvSpPr>
        <p:spPr>
          <a:xfrm>
            <a:off x="7981226" y="2560974"/>
            <a:ext cx="4775627" cy="252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  <a:latin typeface="Avenir Book" panose="02000503020000020003"/>
              </a:rPr>
              <a:t>ETTER</a:t>
            </a:r>
          </a:p>
        </p:txBody>
      </p:sp>
      <p:sp>
        <p:nvSpPr>
          <p:cNvPr id="34" name="Text Placeholder 69">
            <a:extLst>
              <a:ext uri="{FF2B5EF4-FFF2-40B4-BE49-F238E27FC236}">
                <a16:creationId xmlns:a16="http://schemas.microsoft.com/office/drawing/2014/main" id="{295AF3E4-8D8E-4E51-A407-C4662041F37B}"/>
              </a:ext>
            </a:extLst>
          </p:cNvPr>
          <p:cNvSpPr txBox="1">
            <a:spLocks/>
          </p:cNvSpPr>
          <p:nvPr/>
        </p:nvSpPr>
        <p:spPr>
          <a:xfrm>
            <a:off x="393722" y="2629933"/>
            <a:ext cx="4775627" cy="252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  <a:latin typeface="Avenir Book" panose="02000503020000020003"/>
              </a:rPr>
              <a:t>FØR</a:t>
            </a:r>
          </a:p>
        </p:txBody>
      </p:sp>
      <p:sp>
        <p:nvSpPr>
          <p:cNvPr id="35" name="Title 61">
            <a:extLst>
              <a:ext uri="{FF2B5EF4-FFF2-40B4-BE49-F238E27FC236}">
                <a16:creationId xmlns:a16="http://schemas.microsoft.com/office/drawing/2014/main" id="{4F750BA8-53FD-4893-88B4-EC529B1F70B3}"/>
              </a:ext>
            </a:extLst>
          </p:cNvPr>
          <p:cNvSpPr txBox="1">
            <a:spLocks/>
          </p:cNvSpPr>
          <p:nvPr/>
        </p:nvSpPr>
        <p:spPr>
          <a:xfrm>
            <a:off x="566232" y="403762"/>
            <a:ext cx="8597899" cy="487891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venir Heavy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GB" sz="2500" dirty="0">
                <a:latin typeface="Avenir Book" panose="02000503020000020003"/>
              </a:rPr>
              <a:t>DESTINASJONSUTVIKLING</a:t>
            </a:r>
            <a:endParaRPr lang="en-GB" dirty="0">
              <a:latin typeface="Avenir Book" panose="02000503020000020003"/>
            </a:endParaRPr>
          </a:p>
        </p:txBody>
      </p:sp>
      <p:sp>
        <p:nvSpPr>
          <p:cNvPr id="36" name="Text Box">
            <a:extLst>
              <a:ext uri="{FF2B5EF4-FFF2-40B4-BE49-F238E27FC236}">
                <a16:creationId xmlns:a16="http://schemas.microsoft.com/office/drawing/2014/main" id="{50776C8E-1422-4D9E-8093-6AF83394588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9575" y="828900"/>
            <a:ext cx="6331772" cy="3445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normAutofit/>
          </a:bodyPr>
          <a:lstStyle/>
          <a:p>
            <a:r>
              <a:rPr lang="nb-NO" sz="2000" dirty="0">
                <a:solidFill>
                  <a:schemeClr val="accent1"/>
                </a:solidFill>
                <a:latin typeface="Avenir Book" panose="02000503020000020003"/>
              </a:rPr>
              <a:t>Fra trafikkmaskin til Oslos nye it-sted</a:t>
            </a:r>
          </a:p>
        </p:txBody>
      </p:sp>
      <p:pic>
        <p:nvPicPr>
          <p:cNvPr id="39" name="Bilde 38" descr="Et bilde som inneholder kart&#10;&#10;Automatisk generert beskrivelse">
            <a:extLst>
              <a:ext uri="{FF2B5EF4-FFF2-40B4-BE49-F238E27FC236}">
                <a16:creationId xmlns:a16="http://schemas.microsoft.com/office/drawing/2014/main" id="{4761F2A4-F8BB-4C3A-8B73-D6C4CA6AE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2" y="2881933"/>
            <a:ext cx="3337486" cy="2176041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F22B956-7F5F-4598-8CE1-98C3AE9635A7}"/>
              </a:ext>
            </a:extLst>
          </p:cNvPr>
          <p:cNvSpPr txBox="1"/>
          <p:nvPr/>
        </p:nvSpPr>
        <p:spPr>
          <a:xfrm>
            <a:off x="902448" y="1685729"/>
            <a:ext cx="2492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Avenir Next LT Pro" panose="020B0504020202020204" pitchFamily="34" charset="0"/>
              </a:rPr>
              <a:t>20,000 arbeidsplasser</a:t>
            </a:r>
          </a:p>
          <a:p>
            <a:r>
              <a:rPr lang="nb-NO" sz="1600" dirty="0">
                <a:latin typeface="Avenir Next LT Pro" panose="020B0504020202020204" pitchFamily="34" charset="0"/>
              </a:rPr>
              <a:t>10,000 beboere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A71D808-072A-490D-B7F3-7F957E1CFF32}"/>
              </a:ext>
            </a:extLst>
          </p:cNvPr>
          <p:cNvSpPr txBox="1"/>
          <p:nvPr/>
        </p:nvSpPr>
        <p:spPr>
          <a:xfrm>
            <a:off x="4240235" y="1693189"/>
            <a:ext cx="3228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Avenir Next LT Pro" panose="020B0504020202020204" pitchFamily="34" charset="0"/>
              </a:rPr>
              <a:t>2,200,000 på Operataket</a:t>
            </a:r>
          </a:p>
          <a:p>
            <a:r>
              <a:rPr lang="nb-NO" sz="1600" dirty="0">
                <a:latin typeface="Avenir Next LT Pro" panose="020B0504020202020204" pitchFamily="34" charset="0"/>
              </a:rPr>
              <a:t>1,000,000 på MUNCH-museet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2AFFA1E-A366-4CBA-B115-A928D4ABEE86}"/>
              </a:ext>
            </a:extLst>
          </p:cNvPr>
          <p:cNvSpPr txBox="1"/>
          <p:nvPr/>
        </p:nvSpPr>
        <p:spPr>
          <a:xfrm>
            <a:off x="8415021" y="1760336"/>
            <a:ext cx="2949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Avenir Next LT Pro" panose="020B0504020202020204" pitchFamily="34" charset="0"/>
              </a:rPr>
              <a:t>3,000,000 på Deichmanns</a:t>
            </a:r>
          </a:p>
        </p:txBody>
      </p:sp>
    </p:spTree>
    <p:extLst>
      <p:ext uri="{BB962C8B-B14F-4D97-AF65-F5344CB8AC3E}">
        <p14:creationId xmlns:p14="http://schemas.microsoft.com/office/powerpoint/2010/main" val="2978261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0842CCA-6FFE-4515-8854-0264BCC25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3"/>
          <a:stretch/>
        </p:blipFill>
        <p:spPr>
          <a:xfrm>
            <a:off x="2764665" y="594572"/>
            <a:ext cx="9427335" cy="5668855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5A87428-0B54-421D-A83A-349393EC985A}"/>
              </a:ext>
            </a:extLst>
          </p:cNvPr>
          <p:cNvSpPr/>
          <p:nvPr/>
        </p:nvSpPr>
        <p:spPr>
          <a:xfrm>
            <a:off x="9505860" y="3199273"/>
            <a:ext cx="46722" cy="4672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" name="Kobling: vinkel 7">
            <a:extLst>
              <a:ext uri="{FF2B5EF4-FFF2-40B4-BE49-F238E27FC236}">
                <a16:creationId xmlns:a16="http://schemas.microsoft.com/office/drawing/2014/main" id="{FB3286DB-155C-4EE9-A114-85276F3F27BA}"/>
              </a:ext>
            </a:extLst>
          </p:cNvPr>
          <p:cNvCxnSpPr>
            <a:cxnSpLocks/>
            <a:stCxn id="6" idx="3"/>
            <a:endCxn id="44" idx="3"/>
          </p:cNvCxnSpPr>
          <p:nvPr/>
        </p:nvCxnSpPr>
        <p:spPr>
          <a:xfrm rot="5400000" flipH="1">
            <a:off x="4979534" y="-1294016"/>
            <a:ext cx="1429988" cy="7636349"/>
          </a:xfrm>
          <a:prstGeom prst="bentConnector4">
            <a:avLst>
              <a:gd name="adj1" fmla="val 100234"/>
              <a:gd name="adj2" fmla="val 50045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B4070CD0-A8E2-47E1-86D1-C755B48B93E8}"/>
              </a:ext>
            </a:extLst>
          </p:cNvPr>
          <p:cNvSpPr/>
          <p:nvPr/>
        </p:nvSpPr>
        <p:spPr>
          <a:xfrm>
            <a:off x="7168777" y="3949975"/>
            <a:ext cx="46722" cy="4672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Kobling: vinkel 10">
            <a:extLst>
              <a:ext uri="{FF2B5EF4-FFF2-40B4-BE49-F238E27FC236}">
                <a16:creationId xmlns:a16="http://schemas.microsoft.com/office/drawing/2014/main" id="{EEC38889-6C64-465D-BFAA-BD0012E31485}"/>
              </a:ext>
            </a:extLst>
          </p:cNvPr>
          <p:cNvCxnSpPr>
            <a:cxnSpLocks/>
            <a:stCxn id="10" idx="7"/>
            <a:endCxn id="46" idx="3"/>
          </p:cNvCxnSpPr>
          <p:nvPr/>
        </p:nvCxnSpPr>
        <p:spPr>
          <a:xfrm rot="16200000" flipH="1" flipV="1">
            <a:off x="4366600" y="1184716"/>
            <a:ext cx="69956" cy="5614158"/>
          </a:xfrm>
          <a:prstGeom prst="bentConnector4">
            <a:avLst>
              <a:gd name="adj1" fmla="val -326777"/>
              <a:gd name="adj2" fmla="val 50355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869A1874-15C5-433A-A8C6-ADF75FF9975F}"/>
              </a:ext>
            </a:extLst>
          </p:cNvPr>
          <p:cNvSpPr/>
          <p:nvPr/>
        </p:nvSpPr>
        <p:spPr>
          <a:xfrm>
            <a:off x="5990740" y="5909648"/>
            <a:ext cx="46722" cy="4672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5" name="Kobling: vinkel 14">
            <a:extLst>
              <a:ext uri="{FF2B5EF4-FFF2-40B4-BE49-F238E27FC236}">
                <a16:creationId xmlns:a16="http://schemas.microsoft.com/office/drawing/2014/main" id="{F7F73B30-9123-4EEC-971C-E35363105A10}"/>
              </a:ext>
            </a:extLst>
          </p:cNvPr>
          <p:cNvCxnSpPr>
            <a:cxnSpLocks/>
            <a:stCxn id="14" idx="7"/>
            <a:endCxn id="47" idx="3"/>
          </p:cNvCxnSpPr>
          <p:nvPr/>
        </p:nvCxnSpPr>
        <p:spPr>
          <a:xfrm rot="16200000" flipV="1">
            <a:off x="4220159" y="4106029"/>
            <a:ext cx="44101" cy="3576822"/>
          </a:xfrm>
          <a:prstGeom prst="bentConnector2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D5B54D36-D661-451D-B44E-B36FB859B6C7}"/>
              </a:ext>
            </a:extLst>
          </p:cNvPr>
          <p:cNvSpPr/>
          <p:nvPr/>
        </p:nvSpPr>
        <p:spPr>
          <a:xfrm>
            <a:off x="4915041" y="3244889"/>
            <a:ext cx="46722" cy="4672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2" name="Kobling: vinkel 31">
            <a:extLst>
              <a:ext uri="{FF2B5EF4-FFF2-40B4-BE49-F238E27FC236}">
                <a16:creationId xmlns:a16="http://schemas.microsoft.com/office/drawing/2014/main" id="{70F1D3F4-0AD7-437E-8082-B0402E96EC1B}"/>
              </a:ext>
            </a:extLst>
          </p:cNvPr>
          <p:cNvCxnSpPr>
            <a:cxnSpLocks/>
            <a:stCxn id="31" idx="0"/>
            <a:endCxn id="45" idx="3"/>
          </p:cNvCxnSpPr>
          <p:nvPr/>
        </p:nvCxnSpPr>
        <p:spPr>
          <a:xfrm rot="16200000" flipV="1">
            <a:off x="3196405" y="1502891"/>
            <a:ext cx="429296" cy="3054699"/>
          </a:xfrm>
          <a:prstGeom prst="bentConnector2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B6841B85-AEEA-4247-957C-9E11757758A0}"/>
              </a:ext>
            </a:extLst>
          </p:cNvPr>
          <p:cNvSpPr txBox="1"/>
          <p:nvPr/>
        </p:nvSpPr>
        <p:spPr>
          <a:xfrm>
            <a:off x="441346" y="1655275"/>
            <a:ext cx="1435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>
                <a:latin typeface="Avenir Book"/>
              </a:rPr>
              <a:t>Munch Brygge</a:t>
            </a: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F6AF8EE7-9799-4484-8391-0FCB3FB71D1F}"/>
              </a:ext>
            </a:extLst>
          </p:cNvPr>
          <p:cNvSpPr txBox="1"/>
          <p:nvPr/>
        </p:nvSpPr>
        <p:spPr>
          <a:xfrm>
            <a:off x="448696" y="2661704"/>
            <a:ext cx="1435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>
                <a:latin typeface="Avenir Book" panose="02000503020000020003"/>
              </a:rPr>
              <a:t>Bispevika Nord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7255B507-40D5-4C15-A1CC-F35B430F87E2}"/>
              </a:ext>
            </a:extLst>
          </p:cNvPr>
          <p:cNvSpPr txBox="1"/>
          <p:nvPr/>
        </p:nvSpPr>
        <p:spPr>
          <a:xfrm>
            <a:off x="448696" y="3872884"/>
            <a:ext cx="1145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>
                <a:latin typeface="Avenir Book" panose="02000503020000020003"/>
              </a:rPr>
              <a:t>Operagata</a:t>
            </a: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29B0ED37-EBB8-47F6-BD26-5028E2B3B89E}"/>
              </a:ext>
            </a:extLst>
          </p:cNvPr>
          <p:cNvSpPr txBox="1"/>
          <p:nvPr/>
        </p:nvSpPr>
        <p:spPr>
          <a:xfrm>
            <a:off x="441346" y="5718500"/>
            <a:ext cx="2012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>
                <a:latin typeface="Avenir Book"/>
              </a:rPr>
              <a:t>Dronning Eufemias gate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EE884D8-9EC9-476F-9430-9C9B9EBED611}"/>
              </a:ext>
            </a:extLst>
          </p:cNvPr>
          <p:cNvSpPr/>
          <p:nvPr/>
        </p:nvSpPr>
        <p:spPr>
          <a:xfrm>
            <a:off x="9197726" y="1593650"/>
            <a:ext cx="46722" cy="4672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9" name="Kobling: vinkel 48">
            <a:extLst>
              <a:ext uri="{FF2B5EF4-FFF2-40B4-BE49-F238E27FC236}">
                <a16:creationId xmlns:a16="http://schemas.microsoft.com/office/drawing/2014/main" id="{9C06FAD2-0C85-4D8C-BF6B-87C93C115A87}"/>
              </a:ext>
            </a:extLst>
          </p:cNvPr>
          <p:cNvCxnSpPr>
            <a:cxnSpLocks/>
            <a:stCxn id="48" idx="0"/>
            <a:endCxn id="52" idx="3"/>
          </p:cNvCxnSpPr>
          <p:nvPr/>
        </p:nvCxnSpPr>
        <p:spPr>
          <a:xfrm rot="16200000" flipV="1">
            <a:off x="5150688" y="-2476749"/>
            <a:ext cx="796064" cy="7344734"/>
          </a:xfrm>
          <a:prstGeom prst="bentConnector2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kstSylinder 51">
            <a:extLst>
              <a:ext uri="{FF2B5EF4-FFF2-40B4-BE49-F238E27FC236}">
                <a16:creationId xmlns:a16="http://schemas.microsoft.com/office/drawing/2014/main" id="{FB4EE9B3-86A6-40F9-9EC4-556B401DA2CB}"/>
              </a:ext>
            </a:extLst>
          </p:cNvPr>
          <p:cNvSpPr txBox="1"/>
          <p:nvPr/>
        </p:nvSpPr>
        <p:spPr>
          <a:xfrm>
            <a:off x="441346" y="643697"/>
            <a:ext cx="1435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>
                <a:latin typeface="Avenir Book"/>
              </a:rPr>
              <a:t>Sørenga</a:t>
            </a:r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7E34E660-7CD6-4E30-8D18-A1F12F704C24}"/>
              </a:ext>
            </a:extLst>
          </p:cNvPr>
          <p:cNvSpPr txBox="1"/>
          <p:nvPr/>
        </p:nvSpPr>
        <p:spPr>
          <a:xfrm>
            <a:off x="448698" y="895022"/>
            <a:ext cx="15900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Avenir Next LT Pro" panose="020B0504020202020204" pitchFamily="34" charset="0"/>
              </a:rPr>
              <a:t>Mat &amp; drikke</a:t>
            </a:r>
          </a:p>
          <a:p>
            <a:r>
              <a:rPr lang="nb-NO" sz="1050" dirty="0">
                <a:latin typeface="Avenir Next LT Pro" panose="020B0504020202020204" pitchFamily="34" charset="0"/>
              </a:rPr>
              <a:t>Livsstil</a:t>
            </a:r>
          </a:p>
        </p:txBody>
      </p:sp>
      <p:sp>
        <p:nvSpPr>
          <p:cNvPr id="69" name="TekstSylinder 68">
            <a:extLst>
              <a:ext uri="{FF2B5EF4-FFF2-40B4-BE49-F238E27FC236}">
                <a16:creationId xmlns:a16="http://schemas.microsoft.com/office/drawing/2014/main" id="{FB4A1C59-7BFC-4598-A953-75E0D2E82023}"/>
              </a:ext>
            </a:extLst>
          </p:cNvPr>
          <p:cNvSpPr txBox="1"/>
          <p:nvPr/>
        </p:nvSpPr>
        <p:spPr>
          <a:xfrm>
            <a:off x="448696" y="1896307"/>
            <a:ext cx="15900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Avenir Next LT Pro" panose="020B0504020202020204" pitchFamily="34" charset="0"/>
              </a:rPr>
              <a:t>Turistrettet retail</a:t>
            </a:r>
          </a:p>
          <a:p>
            <a:r>
              <a:rPr lang="nb-NO" sz="1050" dirty="0">
                <a:latin typeface="Avenir Next LT Pro" panose="020B0504020202020204" pitchFamily="34" charset="0"/>
              </a:rPr>
              <a:t>Mat &amp; drikke</a:t>
            </a:r>
          </a:p>
        </p:txBody>
      </p: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07B2A3C2-F3FE-411C-9414-532E080F764C}"/>
              </a:ext>
            </a:extLst>
          </p:cNvPr>
          <p:cNvSpPr txBox="1"/>
          <p:nvPr/>
        </p:nvSpPr>
        <p:spPr>
          <a:xfrm>
            <a:off x="464466" y="2897620"/>
            <a:ext cx="1590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Avenir Next LT Pro" panose="020B0504020202020204" pitchFamily="34" charset="0"/>
              </a:rPr>
              <a:t>Mat &amp; drikke</a:t>
            </a:r>
          </a:p>
          <a:p>
            <a:r>
              <a:rPr lang="nb-NO" sz="1050" dirty="0">
                <a:latin typeface="Avenir Next LT Pro" panose="020B0504020202020204" pitchFamily="34" charset="0"/>
              </a:rPr>
              <a:t>Kulturgata</a:t>
            </a:r>
          </a:p>
          <a:p>
            <a:r>
              <a:rPr lang="nb-NO" sz="1050" dirty="0">
                <a:latin typeface="Avenir Next LT Pro" panose="020B0504020202020204" pitchFamily="34" charset="0"/>
              </a:rPr>
              <a:t>Parkering</a:t>
            </a:r>
          </a:p>
          <a:p>
            <a:r>
              <a:rPr lang="nb-NO" sz="1050" dirty="0">
                <a:latin typeface="Avenir Next LT Pro" panose="020B0504020202020204" pitchFamily="34" charset="0"/>
              </a:rPr>
              <a:t>Shopping</a:t>
            </a:r>
          </a:p>
        </p:txBody>
      </p:sp>
      <p:sp>
        <p:nvSpPr>
          <p:cNvPr id="73" name="TekstSylinder 72">
            <a:extLst>
              <a:ext uri="{FF2B5EF4-FFF2-40B4-BE49-F238E27FC236}">
                <a16:creationId xmlns:a16="http://schemas.microsoft.com/office/drawing/2014/main" id="{C7F726D4-3FF9-49E3-94F2-6A4CB7D01B38}"/>
              </a:ext>
            </a:extLst>
          </p:cNvPr>
          <p:cNvSpPr txBox="1"/>
          <p:nvPr/>
        </p:nvSpPr>
        <p:spPr>
          <a:xfrm>
            <a:off x="456048" y="4119123"/>
            <a:ext cx="11458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Avenir Next LT Pro" panose="020B0504020202020204" pitchFamily="34" charset="0"/>
              </a:rPr>
              <a:t>Handlegate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00DBD8A0-95BD-4C3C-BEDA-F22766438CA5}"/>
              </a:ext>
            </a:extLst>
          </p:cNvPr>
          <p:cNvSpPr/>
          <p:nvPr/>
        </p:nvSpPr>
        <p:spPr>
          <a:xfrm>
            <a:off x="3592757" y="4970927"/>
            <a:ext cx="46722" cy="4672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0" name="TekstSylinder 79">
            <a:extLst>
              <a:ext uri="{FF2B5EF4-FFF2-40B4-BE49-F238E27FC236}">
                <a16:creationId xmlns:a16="http://schemas.microsoft.com/office/drawing/2014/main" id="{781523F9-CA41-405B-98BD-246947748D92}"/>
              </a:ext>
            </a:extLst>
          </p:cNvPr>
          <p:cNvSpPr txBox="1"/>
          <p:nvPr/>
        </p:nvSpPr>
        <p:spPr>
          <a:xfrm>
            <a:off x="441346" y="4613616"/>
            <a:ext cx="114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>
                <a:latin typeface="Avenir Book"/>
              </a:rPr>
              <a:t>Barcode</a:t>
            </a:r>
          </a:p>
        </p:txBody>
      </p:sp>
      <p:sp>
        <p:nvSpPr>
          <p:cNvPr id="98" name="TekstSylinder 97">
            <a:extLst>
              <a:ext uri="{FF2B5EF4-FFF2-40B4-BE49-F238E27FC236}">
                <a16:creationId xmlns:a16="http://schemas.microsoft.com/office/drawing/2014/main" id="{64ECEBBE-A7FA-437D-8B91-5009FA0225F8}"/>
              </a:ext>
            </a:extLst>
          </p:cNvPr>
          <p:cNvSpPr txBox="1"/>
          <p:nvPr/>
        </p:nvSpPr>
        <p:spPr>
          <a:xfrm>
            <a:off x="441346" y="4843480"/>
            <a:ext cx="1590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Avenir Next LT Pro" panose="020B0504020202020204" pitchFamily="34" charset="0"/>
              </a:rPr>
              <a:t>Mat &amp; drikke</a:t>
            </a:r>
          </a:p>
          <a:p>
            <a:r>
              <a:rPr lang="nb-NO" sz="1050" dirty="0">
                <a:latin typeface="Avenir Next LT Pro" panose="020B0504020202020204" pitchFamily="34" charset="0"/>
              </a:rPr>
              <a:t>Kulturgata</a:t>
            </a:r>
          </a:p>
          <a:p>
            <a:r>
              <a:rPr lang="nb-NO" sz="1050" dirty="0">
                <a:latin typeface="Avenir Next LT Pro" panose="020B0504020202020204" pitchFamily="34" charset="0"/>
              </a:rPr>
              <a:t>Parkering</a:t>
            </a:r>
          </a:p>
          <a:p>
            <a:r>
              <a:rPr lang="nb-NO" sz="1050" dirty="0">
                <a:latin typeface="Avenir Next LT Pro" panose="020B0504020202020204" pitchFamily="34" charset="0"/>
              </a:rPr>
              <a:t>Shopping</a:t>
            </a:r>
          </a:p>
        </p:txBody>
      </p:sp>
      <p:cxnSp>
        <p:nvCxnSpPr>
          <p:cNvPr id="117" name="Kobling: vinkel 116">
            <a:extLst>
              <a:ext uri="{FF2B5EF4-FFF2-40B4-BE49-F238E27FC236}">
                <a16:creationId xmlns:a16="http://schemas.microsoft.com/office/drawing/2014/main" id="{B95E7E1F-296F-4AFE-B4B0-F53C4E9D41A8}"/>
              </a:ext>
            </a:extLst>
          </p:cNvPr>
          <p:cNvCxnSpPr>
            <a:cxnSpLocks/>
            <a:stCxn id="78" idx="1"/>
            <a:endCxn id="80" idx="3"/>
          </p:cNvCxnSpPr>
          <p:nvPr/>
        </p:nvCxnSpPr>
        <p:spPr>
          <a:xfrm rot="16200000" flipV="1">
            <a:off x="2488242" y="3866411"/>
            <a:ext cx="210264" cy="2012451"/>
          </a:xfrm>
          <a:prstGeom prst="bentConnector2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TekstSylinder 119">
            <a:extLst>
              <a:ext uri="{FF2B5EF4-FFF2-40B4-BE49-F238E27FC236}">
                <a16:creationId xmlns:a16="http://schemas.microsoft.com/office/drawing/2014/main" id="{FF8512CF-EF09-41D6-B5D1-7792DDB226A4}"/>
              </a:ext>
            </a:extLst>
          </p:cNvPr>
          <p:cNvSpPr txBox="1"/>
          <p:nvPr/>
        </p:nvSpPr>
        <p:spPr>
          <a:xfrm>
            <a:off x="456048" y="5954449"/>
            <a:ext cx="15900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Avenir Next LT Pro" panose="020B0504020202020204" pitchFamily="34" charset="0"/>
              </a:rPr>
              <a:t>Praktisk retail</a:t>
            </a:r>
          </a:p>
        </p:txBody>
      </p:sp>
    </p:spTree>
    <p:extLst>
      <p:ext uri="{BB962C8B-B14F-4D97-AF65-F5344CB8AC3E}">
        <p14:creationId xmlns:p14="http://schemas.microsoft.com/office/powerpoint/2010/main" val="184718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Object 65" hidden="1">
            <a:extLst>
              <a:ext uri="{FF2B5EF4-FFF2-40B4-BE49-F238E27FC236}">
                <a16:creationId xmlns:a16="http://schemas.microsoft.com/office/drawing/2014/main" id="{43E3B3EA-A0C2-44D9-A5F2-8E9D9E49D4B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think-cell Slide" r:id="rId18" imgW="360" imgH="360" progId="TCLayout.ActiveDocument.1">
                  <p:embed/>
                </p:oleObj>
              </mc:Choice>
              <mc:Fallback>
                <p:oleObj name="think-cell Slide" r:id="rId18" imgW="360" imgH="360" progId="TCLayout.ActiveDocument.1">
                  <p:embed/>
                  <p:pic>
                    <p:nvPicPr>
                      <p:cNvPr id="66" name="Object 65" hidden="1">
                        <a:extLst>
                          <a:ext uri="{FF2B5EF4-FFF2-40B4-BE49-F238E27FC236}">
                            <a16:creationId xmlns:a16="http://schemas.microsoft.com/office/drawing/2014/main" id="{43E3B3EA-A0C2-44D9-A5F2-8E9D9E49D4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D64389A-77E8-45EE-A9A2-FAE217EBD1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43000" y="0"/>
            <a:ext cx="158750" cy="158750"/>
          </a:xfrm>
          <a:prstGeom prst="rect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GB" sz="1000" dirty="0">
              <a:sym typeface="+mn-lt"/>
            </a:endParaRPr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66B5FFE-C7A0-4335-A566-C6BBC7679A7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43000" y="0"/>
            <a:ext cx="158750" cy="158750"/>
          </a:xfrm>
          <a:prstGeom prst="rect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8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2" name="Title 61">
            <a:extLst>
              <a:ext uri="{FF2B5EF4-FFF2-40B4-BE49-F238E27FC236}">
                <a16:creationId xmlns:a16="http://schemas.microsoft.com/office/drawing/2014/main" id="{1E0256E9-871D-467F-98DA-CA7D54207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06" y="452502"/>
            <a:ext cx="8597899" cy="344543"/>
          </a:xfrm>
        </p:spPr>
        <p:txBody>
          <a:bodyPr vert="horz">
            <a:noAutofit/>
          </a:bodyPr>
          <a:lstStyle/>
          <a:p>
            <a:r>
              <a:rPr lang="en-GB" dirty="0">
                <a:latin typeface="Avenir Book" panose="02000503020000020003"/>
              </a:rPr>
              <a:t>OSLOBUKTA</a:t>
            </a:r>
          </a:p>
        </p:txBody>
      </p:sp>
      <p:sp>
        <p:nvSpPr>
          <p:cNvPr id="71" name="Text Box">
            <a:extLst>
              <a:ext uri="{FF2B5EF4-FFF2-40B4-BE49-F238E27FC236}">
                <a16:creationId xmlns:a16="http://schemas.microsoft.com/office/drawing/2014/main" id="{BB592723-E7DE-4885-9FFF-061FE5AB731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9575" y="853898"/>
            <a:ext cx="5436425" cy="2856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normAutofit/>
          </a:bodyPr>
          <a:lstStyle/>
          <a:p>
            <a:r>
              <a:rPr lang="nb-NO" sz="1600" dirty="0">
                <a:solidFill>
                  <a:srgbClr val="BD9663"/>
                </a:solidFill>
                <a:latin typeface="Avenir Book" panose="02000503020000020003"/>
              </a:rPr>
              <a:t>Visjon om å skape Norges mest attraktive møteplass</a:t>
            </a: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5F8ED43B-1A79-4480-B3D9-E58ACC8F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78" y="166840"/>
            <a:ext cx="630205" cy="63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Bilde 112">
            <a:extLst>
              <a:ext uri="{FF2B5EF4-FFF2-40B4-BE49-F238E27FC236}">
                <a16:creationId xmlns:a16="http://schemas.microsoft.com/office/drawing/2014/main" id="{2FF4F525-E007-4776-A562-E6EED209475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3" y="1733431"/>
            <a:ext cx="6816813" cy="4672067"/>
          </a:xfrm>
          <a:prstGeom prst="rect">
            <a:avLst/>
          </a:prstGeom>
        </p:spPr>
      </p:pic>
      <p:graphicFrame>
        <p:nvGraphicFramePr>
          <p:cNvPr id="114" name="Chart 67">
            <a:extLst>
              <a:ext uri="{FF2B5EF4-FFF2-40B4-BE49-F238E27FC236}">
                <a16:creationId xmlns:a16="http://schemas.microsoft.com/office/drawing/2014/main" id="{D509432A-0898-4A0A-B0FB-D5E150FA22AE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775722827"/>
              </p:ext>
            </p:extLst>
          </p:nvPr>
        </p:nvGraphicFramePr>
        <p:xfrm>
          <a:off x="8162299" y="3923072"/>
          <a:ext cx="3821766" cy="2767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115" name="Rectangle 79">
            <a:extLst>
              <a:ext uri="{FF2B5EF4-FFF2-40B4-BE49-F238E27FC236}">
                <a16:creationId xmlns:a16="http://schemas.microsoft.com/office/drawing/2014/main" id="{D704FD1C-FB6A-4FE5-989E-06D8A30BE58F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7713036" y="5721703"/>
            <a:ext cx="179388" cy="133350"/>
          </a:xfrm>
          <a:prstGeom prst="rect">
            <a:avLst/>
          </a:prstGeom>
          <a:solidFill>
            <a:srgbClr val="D5BC9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2"/>
              </a:buClr>
            </a:pP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6" name="Rectangle 77">
            <a:extLst>
              <a:ext uri="{FF2B5EF4-FFF2-40B4-BE49-F238E27FC236}">
                <a16:creationId xmlns:a16="http://schemas.microsoft.com/office/drawing/2014/main" id="{D503CF58-BA2A-4C72-95F3-795D283B5A8C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7713036" y="5315303"/>
            <a:ext cx="179388" cy="13335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2"/>
              </a:buClr>
            </a:pP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7" name="Rectangle 78">
            <a:extLst>
              <a:ext uri="{FF2B5EF4-FFF2-40B4-BE49-F238E27FC236}">
                <a16:creationId xmlns:a16="http://schemas.microsoft.com/office/drawing/2014/main" id="{D7673AAB-ECB5-4C14-A863-19FA31AE4E37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7713036" y="5518503"/>
            <a:ext cx="179388" cy="133350"/>
          </a:xfrm>
          <a:prstGeom prst="rect">
            <a:avLst/>
          </a:prstGeom>
          <a:solidFill>
            <a:srgbClr val="BD966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2"/>
              </a:buClr>
            </a:pP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8" name="Rectangle 80">
            <a:extLst>
              <a:ext uri="{FF2B5EF4-FFF2-40B4-BE49-F238E27FC236}">
                <a16:creationId xmlns:a16="http://schemas.microsoft.com/office/drawing/2014/main" id="{1C698FA2-43E5-4FF8-9B98-0382F1808443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7713036" y="5924903"/>
            <a:ext cx="179388" cy="133350"/>
          </a:xfrm>
          <a:prstGeom prst="rect">
            <a:avLst/>
          </a:prstGeom>
          <a:solidFill>
            <a:srgbClr val="293C4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2"/>
              </a:buClr>
            </a:pP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37" name="Rectangle 81">
            <a:extLst>
              <a:ext uri="{FF2B5EF4-FFF2-40B4-BE49-F238E27FC236}">
                <a16:creationId xmlns:a16="http://schemas.microsoft.com/office/drawing/2014/main" id="{FF0FF150-6093-47BF-9E3F-686512E18AB4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7713036" y="6128103"/>
            <a:ext cx="179388" cy="133350"/>
          </a:xfrm>
          <a:prstGeom prst="rect">
            <a:avLst/>
          </a:prstGeom>
          <a:solidFill>
            <a:srgbClr val="48698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2"/>
              </a:buClr>
            </a:pP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38" name="Rectangle 82">
            <a:extLst>
              <a:ext uri="{FF2B5EF4-FFF2-40B4-BE49-F238E27FC236}">
                <a16:creationId xmlns:a16="http://schemas.microsoft.com/office/drawing/2014/main" id="{6F317E6D-3F18-4796-8F5D-8DFF024C98CB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7974141" y="5306597"/>
            <a:ext cx="244475" cy="1524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95175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2"/>
              </a:buClr>
              <a:buFont typeface="Arial" pitchFamily="34" charset="0"/>
              <a:buNone/>
            </a:pPr>
            <a:fld id="{EDC73DAD-AF15-4FF6-A282-992891E2BE67}" type="datetime'''''''F&amp;''''''''''''''B'' '''''''''''''''">
              <a:rPr lang="en-GB" altLang="en-US" sz="900">
                <a:solidFill>
                  <a:schemeClr val="tx1"/>
                </a:solidFill>
              </a:rPr>
              <a:pPr/>
              <a:t>F&amp;B </a:t>
            </a:fld>
            <a:endParaRPr lang="en-GB" sz="1000" dirty="0">
              <a:solidFill>
                <a:schemeClr val="tx1"/>
              </a:solidFill>
              <a:sym typeface="+mn-lt"/>
            </a:endParaRPr>
          </a:p>
        </p:txBody>
      </p:sp>
      <p:sp>
        <p:nvSpPr>
          <p:cNvPr id="139" name="Rectangle 85">
            <a:extLst>
              <a:ext uri="{FF2B5EF4-FFF2-40B4-BE49-F238E27FC236}">
                <a16:creationId xmlns:a16="http://schemas.microsoft.com/office/drawing/2014/main" id="{9C8B929A-1C3A-4455-B2AD-E6DDFBA76874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7943224" y="5513741"/>
            <a:ext cx="438150" cy="1524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95175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2"/>
              </a:buClr>
              <a:buFont typeface="Arial" pitchFamily="34" charset="0"/>
              <a:buNone/>
            </a:pPr>
            <a:fld id="{9619D369-38A2-4D4A-9AE0-B0699D44293E}" type="datetime' ''''''C''''u''''''l''t''''u''''''''''r''''e'''''' '''">
              <a:rPr lang="en-GB" altLang="en-US" sz="900">
                <a:solidFill>
                  <a:schemeClr val="tx1"/>
                </a:solidFill>
              </a:rPr>
              <a:pPr/>
              <a:t> Culture </a:t>
            </a:fld>
            <a:endParaRPr lang="en-GB" sz="1000" dirty="0">
              <a:solidFill>
                <a:schemeClr val="tx1"/>
              </a:solidFill>
              <a:sym typeface="+mn-lt"/>
            </a:endParaRPr>
          </a:p>
        </p:txBody>
      </p:sp>
      <p:sp>
        <p:nvSpPr>
          <p:cNvPr id="141" name="Rectangle 86">
            <a:extLst>
              <a:ext uri="{FF2B5EF4-FFF2-40B4-BE49-F238E27FC236}">
                <a16:creationId xmlns:a16="http://schemas.microsoft.com/office/drawing/2014/main" id="{B0173698-95FB-468C-8F9C-6D97574C3279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7943224" y="5716941"/>
            <a:ext cx="349250" cy="1524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95175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2"/>
              </a:buClr>
              <a:buFont typeface="Arial" pitchFamily="34" charset="0"/>
              <a:buNone/>
            </a:pPr>
            <a:fld id="{339D5923-99DB-47BB-A857-B16E2298B6EE}" type="datetime' ''''''R''''''''e''''''ta''''''''''''i''''''''''''''l'''' '">
              <a:rPr lang="en-GB" altLang="en-US" sz="900">
                <a:solidFill>
                  <a:schemeClr val="tx1"/>
                </a:solidFill>
              </a:rPr>
              <a:pPr/>
              <a:t> Retail </a:t>
            </a:fld>
            <a:endParaRPr lang="en-GB" sz="1000" dirty="0">
              <a:solidFill>
                <a:schemeClr val="tx1"/>
              </a:solidFill>
              <a:sym typeface="+mn-lt"/>
            </a:endParaRPr>
          </a:p>
        </p:txBody>
      </p:sp>
      <p:sp>
        <p:nvSpPr>
          <p:cNvPr id="142" name="Rectangle 84">
            <a:extLst>
              <a:ext uri="{FF2B5EF4-FFF2-40B4-BE49-F238E27FC236}">
                <a16:creationId xmlns:a16="http://schemas.microsoft.com/office/drawing/2014/main" id="{934995FA-B009-41AC-9717-159617A3CE43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7943224" y="5920141"/>
            <a:ext cx="476250" cy="1524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95175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2"/>
              </a:buClr>
              <a:buFont typeface="Arial" pitchFamily="34" charset="0"/>
              <a:buNone/>
            </a:pPr>
            <a:fld id="{FF632806-2B2F-404B-B2BA-B0FCC2C88E80}" type="datetime''''' ''S''''erv''''''''''''''''''ic''es'''' '">
              <a:rPr lang="en-GB" altLang="en-US" sz="900">
                <a:solidFill>
                  <a:schemeClr val="tx1"/>
                </a:solidFill>
              </a:rPr>
              <a:pPr/>
              <a:t> Services </a:t>
            </a:fld>
            <a:endParaRPr lang="en-GB" sz="1000" dirty="0">
              <a:solidFill>
                <a:schemeClr val="tx1"/>
              </a:solidFill>
              <a:sym typeface="+mn-lt"/>
            </a:endParaRPr>
          </a:p>
        </p:txBody>
      </p:sp>
      <p:sp>
        <p:nvSpPr>
          <p:cNvPr id="143" name="Rectangle 83">
            <a:extLst>
              <a:ext uri="{FF2B5EF4-FFF2-40B4-BE49-F238E27FC236}">
                <a16:creationId xmlns:a16="http://schemas.microsoft.com/office/drawing/2014/main" id="{02E2832C-6ABE-4DBE-A8C2-849CF5E83177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7943225" y="6123341"/>
            <a:ext cx="550863" cy="1524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95175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2"/>
              </a:buClr>
              <a:buFont typeface="Arial" pitchFamily="34" charset="0"/>
              <a:buNone/>
            </a:pPr>
            <a:fld id="{1DF9152B-F6FD-4F07-9DAA-AF174163EEFC}" type="datetime''''''''' ''''''G''''r''ocer''''i''e''''s'' '''''">
              <a:rPr lang="en-GB" altLang="en-US" sz="900">
                <a:solidFill>
                  <a:schemeClr val="tx1"/>
                </a:solidFill>
              </a:rPr>
              <a:pPr/>
              <a:t> Groceries </a:t>
            </a:fld>
            <a:endParaRPr lang="en-GB" sz="1000" dirty="0">
              <a:solidFill>
                <a:schemeClr val="tx1"/>
              </a:solidFill>
              <a:sym typeface="+mn-lt"/>
            </a:endParaRPr>
          </a:p>
        </p:txBody>
      </p:sp>
      <p:sp>
        <p:nvSpPr>
          <p:cNvPr id="144" name="TextBox 87">
            <a:extLst>
              <a:ext uri="{FF2B5EF4-FFF2-40B4-BE49-F238E27FC236}">
                <a16:creationId xmlns:a16="http://schemas.microsoft.com/office/drawing/2014/main" id="{A2BA20CA-59AC-44B4-9534-93C05C419554}"/>
              </a:ext>
            </a:extLst>
          </p:cNvPr>
          <p:cNvSpPr txBox="1"/>
          <p:nvPr/>
        </p:nvSpPr>
        <p:spPr>
          <a:xfrm>
            <a:off x="9607802" y="5048075"/>
            <a:ext cx="930759" cy="564444"/>
          </a:xfrm>
          <a:prstGeom prst="rect">
            <a:avLst/>
          </a:prstGeom>
          <a:ln>
            <a:noFill/>
          </a:ln>
        </p:spPr>
        <p:txBody>
          <a:bodyPr wrap="square" lIns="36000" rIns="36000" rtlCol="0" anchor="ctr">
            <a:noAutofit/>
          </a:bodyPr>
          <a:lstStyle/>
          <a:p>
            <a:pPr algn="ctr" fontAlgn="auto"/>
            <a:r>
              <a:rPr lang="en-GB" sz="1050" dirty="0"/>
              <a:t>38,000</a:t>
            </a:r>
          </a:p>
          <a:p>
            <a:pPr algn="ctr" fontAlgn="auto"/>
            <a:r>
              <a:rPr lang="en-GB" sz="1050" dirty="0" err="1"/>
              <a:t>kvm</a:t>
            </a:r>
            <a:endParaRPr lang="en-GB" sz="1050" dirty="0"/>
          </a:p>
        </p:txBody>
      </p:sp>
      <p:sp>
        <p:nvSpPr>
          <p:cNvPr id="145" name="TekstSylinder 144">
            <a:extLst>
              <a:ext uri="{FF2B5EF4-FFF2-40B4-BE49-F238E27FC236}">
                <a16:creationId xmlns:a16="http://schemas.microsoft.com/office/drawing/2014/main" id="{3C5F62CC-3143-4B22-8167-A9790621A6CC}"/>
              </a:ext>
            </a:extLst>
          </p:cNvPr>
          <p:cNvSpPr txBox="1"/>
          <p:nvPr/>
        </p:nvSpPr>
        <p:spPr>
          <a:xfrm>
            <a:off x="7528707" y="1612244"/>
            <a:ext cx="426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KVALITET FOR ALLE – </a:t>
            </a:r>
          </a:p>
          <a:p>
            <a:r>
              <a:rPr lang="nb-NO" sz="1600" b="1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OVER </a:t>
            </a:r>
            <a:r>
              <a:rPr lang="nb-NO" sz="1600" b="1" dirty="0">
                <a:latin typeface="Avenir Next LT Pro" panose="020B0504020202020204" pitchFamily="34" charset="0"/>
                <a:ea typeface="Calibri" panose="020F0502020204030204" pitchFamily="34" charset="0"/>
              </a:rPr>
              <a:t>120</a:t>
            </a:r>
            <a:r>
              <a:rPr lang="nb-NO" sz="1600" b="1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 AKTØRER PÅ BYGULVET:</a:t>
            </a:r>
            <a:endParaRPr lang="nb-NO" sz="1600" dirty="0">
              <a:effectLst/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r>
              <a:rPr lang="nb-NO" sz="16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nb-NO" sz="16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RESTAURANTER</a:t>
            </a:r>
          </a:p>
          <a:p>
            <a:r>
              <a:rPr lang="nb-NO" sz="16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KAFEER</a:t>
            </a:r>
          </a:p>
          <a:p>
            <a:r>
              <a:rPr lang="nb-NO" sz="16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BUTIKKER</a:t>
            </a:r>
          </a:p>
          <a:p>
            <a:r>
              <a:rPr lang="nb-NO" sz="16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GALLERIER</a:t>
            </a:r>
          </a:p>
          <a:p>
            <a:r>
              <a:rPr lang="nb-NO" sz="16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KLINIKKER</a:t>
            </a:r>
          </a:p>
          <a:p>
            <a:r>
              <a:rPr lang="nb-NO" sz="16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SALONGER</a:t>
            </a:r>
          </a:p>
          <a:p>
            <a:r>
              <a:rPr lang="nb-NO" sz="16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TJENESTER</a:t>
            </a:r>
          </a:p>
        </p:txBody>
      </p:sp>
    </p:spTree>
    <p:extLst>
      <p:ext uri="{BB962C8B-B14F-4D97-AF65-F5344CB8AC3E}">
        <p14:creationId xmlns:p14="http://schemas.microsoft.com/office/powerpoint/2010/main" val="2308730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Object 65" hidden="1">
            <a:extLst>
              <a:ext uri="{FF2B5EF4-FFF2-40B4-BE49-F238E27FC236}">
                <a16:creationId xmlns:a16="http://schemas.microsoft.com/office/drawing/2014/main" id="{43E3B3EA-A0C2-44D9-A5F2-8E9D9E49D4B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66" name="Object 65" hidden="1">
                        <a:extLst>
                          <a:ext uri="{FF2B5EF4-FFF2-40B4-BE49-F238E27FC236}">
                            <a16:creationId xmlns:a16="http://schemas.microsoft.com/office/drawing/2014/main" id="{43E3B3EA-A0C2-44D9-A5F2-8E9D9E49D4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D64389A-77E8-45EE-A9A2-FAE217EBD1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43000" y="0"/>
            <a:ext cx="158750" cy="158750"/>
          </a:xfrm>
          <a:prstGeom prst="rect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GB" sz="1000" dirty="0">
              <a:sym typeface="+mn-lt"/>
            </a:endParaRPr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66B5FFE-C7A0-4335-A566-C6BBC7679A7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43000" y="0"/>
            <a:ext cx="158750" cy="158750"/>
          </a:xfrm>
          <a:prstGeom prst="rect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8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2" name="Title 61">
            <a:extLst>
              <a:ext uri="{FF2B5EF4-FFF2-40B4-BE49-F238E27FC236}">
                <a16:creationId xmlns:a16="http://schemas.microsoft.com/office/drawing/2014/main" id="{1E0256E9-871D-467F-98DA-CA7D54207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06" y="452502"/>
            <a:ext cx="8597899" cy="344543"/>
          </a:xfrm>
        </p:spPr>
        <p:txBody>
          <a:bodyPr vert="horz">
            <a:noAutofit/>
          </a:bodyPr>
          <a:lstStyle/>
          <a:p>
            <a:r>
              <a:rPr lang="en-GB" dirty="0">
                <a:latin typeface="Avenir Book" panose="02000503020000020003"/>
              </a:rPr>
              <a:t>KOMMUNIKASJON</a:t>
            </a:r>
          </a:p>
        </p:txBody>
      </p:sp>
      <p:sp>
        <p:nvSpPr>
          <p:cNvPr id="71" name="Text Box">
            <a:extLst>
              <a:ext uri="{FF2B5EF4-FFF2-40B4-BE49-F238E27FC236}">
                <a16:creationId xmlns:a16="http://schemas.microsoft.com/office/drawing/2014/main" id="{BB592723-E7DE-4885-9FFF-061FE5AB731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9575" y="853898"/>
            <a:ext cx="5436425" cy="2856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normAutofit/>
          </a:bodyPr>
          <a:lstStyle/>
          <a:p>
            <a:r>
              <a:rPr lang="nb-NO" sz="1600" dirty="0">
                <a:solidFill>
                  <a:srgbClr val="BD9663"/>
                </a:solidFill>
                <a:latin typeface="Avenir Book" panose="02000503020000020003"/>
              </a:rPr>
              <a:t>Visjon om å skape Norges mest attraktive møteplass</a:t>
            </a: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5F8ED43B-1A79-4480-B3D9-E58ACC8F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78" y="166840"/>
            <a:ext cx="630205" cy="63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TekstSylinder 144">
            <a:extLst>
              <a:ext uri="{FF2B5EF4-FFF2-40B4-BE49-F238E27FC236}">
                <a16:creationId xmlns:a16="http://schemas.microsoft.com/office/drawing/2014/main" id="{3C5F62CC-3143-4B22-8167-A9790621A6CC}"/>
              </a:ext>
            </a:extLst>
          </p:cNvPr>
          <p:cNvSpPr txBox="1"/>
          <p:nvPr/>
        </p:nvSpPr>
        <p:spPr>
          <a:xfrm>
            <a:off x="8671305" y="2937006"/>
            <a:ext cx="23644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KOMMUNIKASJON:</a:t>
            </a:r>
          </a:p>
          <a:p>
            <a:r>
              <a:rPr lang="nb-NO" sz="16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T-BANE</a:t>
            </a:r>
          </a:p>
          <a:p>
            <a:r>
              <a:rPr lang="nb-NO" sz="1600" dirty="0">
                <a:latin typeface="Avenir Next LT Pro" panose="020B0504020202020204" pitchFamily="34" charset="0"/>
                <a:ea typeface="Calibri" panose="020F0502020204030204" pitchFamily="34" charset="0"/>
              </a:rPr>
              <a:t>TOG</a:t>
            </a:r>
            <a:endParaRPr lang="nb-NO" sz="1600" dirty="0">
              <a:effectLst/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r>
              <a:rPr lang="nb-NO" sz="1600" dirty="0">
                <a:latin typeface="Avenir Next LT Pro" panose="020B0504020202020204" pitchFamily="34" charset="0"/>
                <a:ea typeface="Calibri" panose="020F0502020204030204" pitchFamily="34" charset="0"/>
              </a:rPr>
              <a:t>TRIKK</a:t>
            </a:r>
            <a:endParaRPr lang="nb-NO" sz="1600" dirty="0">
              <a:effectLst/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r>
              <a:rPr lang="nb-NO" sz="1600" dirty="0">
                <a:latin typeface="Avenir Next LT Pro" panose="020B0504020202020204" pitchFamily="34" charset="0"/>
                <a:ea typeface="Calibri" panose="020F0502020204030204" pitchFamily="34" charset="0"/>
              </a:rPr>
              <a:t>BUSS</a:t>
            </a:r>
            <a:endParaRPr lang="nb-NO" sz="1600" dirty="0">
              <a:effectLst/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r>
              <a:rPr lang="nb-NO" sz="1600" dirty="0">
                <a:latin typeface="Avenir Next LT Pro" panose="020B0504020202020204" pitchFamily="34" charset="0"/>
                <a:ea typeface="Calibri" panose="020F0502020204030204" pitchFamily="34" charset="0"/>
              </a:rPr>
              <a:t>TAXI</a:t>
            </a:r>
            <a:endParaRPr lang="nb-NO" sz="1600" dirty="0">
              <a:effectLst/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r>
              <a:rPr lang="nb-NO" sz="1600" dirty="0">
                <a:latin typeface="Avenir Next LT Pro" panose="020B0504020202020204" pitchFamily="34" charset="0"/>
                <a:ea typeface="Calibri" panose="020F0502020204030204" pitchFamily="34" charset="0"/>
              </a:rPr>
              <a:t>FERGE</a:t>
            </a:r>
          </a:p>
          <a:p>
            <a:r>
              <a:rPr lang="nb-NO" sz="16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4 PARKERINGSHUS</a:t>
            </a:r>
          </a:p>
        </p:txBody>
      </p:sp>
      <p:pic>
        <p:nvPicPr>
          <p:cNvPr id="4" name="Bilde 3" descr="Et bilde som inneholder utendørs&#10;&#10;Automatisk generert beskrivelse">
            <a:extLst>
              <a:ext uri="{FF2B5EF4-FFF2-40B4-BE49-F238E27FC236}">
                <a16:creationId xmlns:a16="http://schemas.microsoft.com/office/drawing/2014/main" id="{7B87EADC-5A0C-4435-ADEC-4DA10F2D84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10020"/>
          <a:stretch/>
        </p:blipFill>
        <p:spPr>
          <a:xfrm>
            <a:off x="659575" y="3968058"/>
            <a:ext cx="2641765" cy="2246224"/>
          </a:xfrm>
          <a:prstGeom prst="rect">
            <a:avLst/>
          </a:prstGeom>
        </p:spPr>
      </p:pic>
      <p:pic>
        <p:nvPicPr>
          <p:cNvPr id="8" name="Bilde 7" descr="Et bilde som inneholder tre, utendørs, gress, transport&#10;&#10;Automatisk generert beskrivelse">
            <a:extLst>
              <a:ext uri="{FF2B5EF4-FFF2-40B4-BE49-F238E27FC236}">
                <a16:creationId xmlns:a16="http://schemas.microsoft.com/office/drawing/2014/main" id="{64D8EFE8-5CA6-49D7-A2D4-159002C337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9"/>
          <a:stretch/>
        </p:blipFill>
        <p:spPr>
          <a:xfrm>
            <a:off x="4152093" y="1628745"/>
            <a:ext cx="2267326" cy="2306920"/>
          </a:xfrm>
          <a:prstGeom prst="rect">
            <a:avLst/>
          </a:prstGeom>
        </p:spPr>
      </p:pic>
      <p:pic>
        <p:nvPicPr>
          <p:cNvPr id="32" name="Picture 4" descr="Dronning Eufemias gate (Oslo) – Wikipedia">
            <a:extLst>
              <a:ext uri="{FF2B5EF4-FFF2-40B4-BE49-F238E27FC236}">
                <a16:creationId xmlns:a16="http://schemas.microsoft.com/office/drawing/2014/main" id="{CDF9A3FA-7C73-4380-A83B-1D5657465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12416"/>
          <a:stretch/>
        </p:blipFill>
        <p:spPr bwMode="auto">
          <a:xfrm>
            <a:off x="5070944" y="3968058"/>
            <a:ext cx="2922519" cy="224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435B6FF-8DE1-4B24-BF31-E7A55C07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16" y="1628745"/>
            <a:ext cx="1537947" cy="23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ronning Eufemias gate – Dronninga Landskap">
            <a:extLst>
              <a:ext uri="{FF2B5EF4-FFF2-40B4-BE49-F238E27FC236}">
                <a16:creationId xmlns:a16="http://schemas.microsoft.com/office/drawing/2014/main" id="{284403C1-1361-4D75-BA74-7CB6C43CE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7"/>
          <a:stretch/>
        </p:blipFill>
        <p:spPr bwMode="auto">
          <a:xfrm>
            <a:off x="3347817" y="3968059"/>
            <a:ext cx="1676650" cy="224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Oslo sentralstasjon – K O S M O S">
            <a:extLst>
              <a:ext uri="{FF2B5EF4-FFF2-40B4-BE49-F238E27FC236}">
                <a16:creationId xmlns:a16="http://schemas.microsoft.com/office/drawing/2014/main" id="{10CBE612-4E26-4639-96A3-BCC4A3138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75" y="1631385"/>
            <a:ext cx="3456421" cy="230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266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73A85BB9-6F88-4F7E-B0DB-FC766F02442A}"/>
              </a:ext>
            </a:extLst>
          </p:cNvPr>
          <p:cNvSpPr/>
          <p:nvPr/>
        </p:nvSpPr>
        <p:spPr>
          <a:xfrm>
            <a:off x="215169" y="5713072"/>
            <a:ext cx="2876439" cy="503400"/>
          </a:xfrm>
          <a:prstGeom prst="rect">
            <a:avLst/>
          </a:prstGeom>
          <a:solidFill>
            <a:schemeClr val="tx2">
              <a:lumMod val="50000"/>
              <a:lumOff val="50000"/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Avenir Next LT Pro" panose="020B0504020202020204" pitchFamily="34" charset="0"/>
              </a:rPr>
              <a:t>BYUTVIKLING</a:t>
            </a:r>
          </a:p>
        </p:txBody>
      </p:sp>
      <p:sp>
        <p:nvSpPr>
          <p:cNvPr id="7" name="Text Box">
            <a:extLst>
              <a:ext uri="{FF2B5EF4-FFF2-40B4-BE49-F238E27FC236}">
                <a16:creationId xmlns:a16="http://schemas.microsoft.com/office/drawing/2014/main" id="{9F32E824-2905-4386-BBCF-B9F427ADF6B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4668" y="699636"/>
            <a:ext cx="3562103" cy="3445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normAutofit/>
          </a:bodyPr>
          <a:lstStyle/>
          <a:p>
            <a:r>
              <a:rPr lang="nb-NO" sz="2000" dirty="0">
                <a:solidFill>
                  <a:schemeClr val="accent1"/>
                </a:solidFill>
                <a:latin typeface="Avenir Book" panose="02000503020000020003"/>
              </a:rPr>
              <a:t>By- og stedsutvikling</a:t>
            </a:r>
          </a:p>
        </p:txBody>
      </p:sp>
      <p:sp>
        <p:nvSpPr>
          <p:cNvPr id="9" name="Rectangle 62">
            <a:extLst>
              <a:ext uri="{FF2B5EF4-FFF2-40B4-BE49-F238E27FC236}">
                <a16:creationId xmlns:a16="http://schemas.microsoft.com/office/drawing/2014/main" id="{1F031DDD-F8D2-491D-AA44-390730D10BAD}"/>
              </a:ext>
            </a:extLst>
          </p:cNvPr>
          <p:cNvSpPr/>
          <p:nvPr/>
        </p:nvSpPr>
        <p:spPr>
          <a:xfrm>
            <a:off x="254387" y="2116095"/>
            <a:ext cx="6953193" cy="131290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/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En sammenslåing av Foreningen Byfolk og Kvadraturforeningen Oslo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Næringspolitisk forening for by- og stedsutvikling i Oslo Sentrum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Informasjonsarbeid og politisk påvirkning overfor myndigheter, etater og andre interessenter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Våre medlemmer inkluderer gårdeiere, eiendomsaktører samt næringsdrivende i Oslo Sentrum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42C4663-5C05-4D16-8FDA-E65711F3A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79" y="3797230"/>
            <a:ext cx="2882713" cy="191584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88C88D16-E114-4FA4-971D-A2DFEA53DB9A}"/>
              </a:ext>
            </a:extLst>
          </p:cNvPr>
          <p:cNvSpPr/>
          <p:nvPr/>
        </p:nvSpPr>
        <p:spPr>
          <a:xfrm>
            <a:off x="3181355" y="5713072"/>
            <a:ext cx="2876439" cy="503400"/>
          </a:xfrm>
          <a:prstGeom prst="rect">
            <a:avLst/>
          </a:prstGeom>
          <a:solidFill>
            <a:schemeClr val="tx2">
              <a:lumMod val="50000"/>
              <a:lumOff val="50000"/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Avenir Next LT Pro" panose="020B0504020202020204" pitchFamily="34" charset="0"/>
              </a:rPr>
              <a:t>GATE- OG OMRÅDEOPPRUSTNING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9D1FE15A-4088-4446-865F-311B9CF9BB17}"/>
              </a:ext>
            </a:extLst>
          </p:cNvPr>
          <p:cNvSpPr/>
          <p:nvPr/>
        </p:nvSpPr>
        <p:spPr>
          <a:xfrm>
            <a:off x="6145187" y="5713072"/>
            <a:ext cx="2876439" cy="503400"/>
          </a:xfrm>
          <a:prstGeom prst="rect">
            <a:avLst/>
          </a:prstGeom>
          <a:solidFill>
            <a:schemeClr val="tx2">
              <a:lumMod val="50000"/>
              <a:lumOff val="50000"/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Avenir Next LT Pro" panose="020B0504020202020204" pitchFamily="34" charset="0"/>
              </a:rPr>
              <a:t>SIKKERHET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B896489F-6CFC-4314-A3B3-5C62B0C7E025}"/>
              </a:ext>
            </a:extLst>
          </p:cNvPr>
          <p:cNvSpPr/>
          <p:nvPr/>
        </p:nvSpPr>
        <p:spPr>
          <a:xfrm>
            <a:off x="9107451" y="5713072"/>
            <a:ext cx="2876439" cy="503400"/>
          </a:xfrm>
          <a:prstGeom prst="rect">
            <a:avLst/>
          </a:prstGeom>
          <a:solidFill>
            <a:schemeClr val="tx2">
              <a:lumMod val="50000"/>
              <a:lumOff val="50000"/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Avenir Next LT Pro" panose="020B0504020202020204" pitchFamily="34" charset="0"/>
              </a:rPr>
              <a:t>MYNDIGHETSKONTAKT OG BYPOLITIKK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D91F8B6E-DFBF-435D-9333-E36DDDC82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8" b="-1"/>
          <a:stretch/>
        </p:blipFill>
        <p:spPr>
          <a:xfrm>
            <a:off x="6143619" y="3797230"/>
            <a:ext cx="2878007" cy="191584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77AE73A5-2E0A-44B0-9BBC-36DF0D5C9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649" y="3797230"/>
            <a:ext cx="2882713" cy="191584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87957272-C6D1-4925-B155-A218D7E05E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3" b="1"/>
          <a:stretch/>
        </p:blipFill>
        <p:spPr>
          <a:xfrm>
            <a:off x="9105883" y="3797230"/>
            <a:ext cx="2878007" cy="191895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8" name="Title 61">
            <a:extLst>
              <a:ext uri="{FF2B5EF4-FFF2-40B4-BE49-F238E27FC236}">
                <a16:creationId xmlns:a16="http://schemas.microsoft.com/office/drawing/2014/main" id="{17F6723E-2D06-4398-B053-3002D7B8E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323238"/>
            <a:ext cx="8597899" cy="344543"/>
          </a:xfrm>
        </p:spPr>
        <p:txBody>
          <a:bodyPr vert="horz">
            <a:noAutofit/>
          </a:bodyPr>
          <a:lstStyle/>
          <a:p>
            <a:r>
              <a:rPr lang="en-GB" dirty="0" err="1">
                <a:latin typeface="Avenir Book" panose="02000503020000020003"/>
              </a:rPr>
              <a:t>ByDriv</a:t>
            </a:r>
            <a:endParaRPr lang="en-GB" dirty="0">
              <a:latin typeface="Avenir Book" panose="02000503020000020003"/>
            </a:endParaRPr>
          </a:p>
        </p:txBody>
      </p:sp>
      <p:sp>
        <p:nvSpPr>
          <p:cNvPr id="30" name="Text Placeholder 113">
            <a:extLst>
              <a:ext uri="{FF2B5EF4-FFF2-40B4-BE49-F238E27FC236}">
                <a16:creationId xmlns:a16="http://schemas.microsoft.com/office/drawing/2014/main" id="{FABC73C4-5F56-42F5-A4D5-516A504D83D6}"/>
              </a:ext>
            </a:extLst>
          </p:cNvPr>
          <p:cNvSpPr>
            <a:spLocks noGrp="1"/>
          </p:cNvSpPr>
          <p:nvPr/>
        </p:nvSpPr>
        <p:spPr>
          <a:xfrm>
            <a:off x="453241" y="1712869"/>
            <a:ext cx="6462413" cy="315564"/>
          </a:xfrm>
          <a:prstGeom prst="rect">
            <a:avLst/>
          </a:prstGeom>
          <a:gradFill>
            <a:gsLst>
              <a:gs pos="94000">
                <a:schemeClr val="bg1"/>
              </a:gs>
              <a:gs pos="94000">
                <a:srgbClr val="BD9663"/>
              </a:gs>
            </a:gsLst>
            <a:lin ang="5400000" scaled="1"/>
          </a:gradFill>
        </p:spPr>
        <p:txBody>
          <a:bodyPr vert="horz" lIns="72000" tIns="0" rIns="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>
                <a:solidFill>
                  <a:srgbClr val="293C4B"/>
                </a:solidFill>
                <a:latin typeface="+mj-lt"/>
                <a:ea typeface="Helvetica Neue Light" panose="02000403000000020004" pitchFamily="2" charset="0"/>
                <a:cs typeface="Gill Sans Light" panose="020B0302020104020203" pitchFamily="34" charset="-79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Gill Sans Light" panose="020B0302020104020203" pitchFamily="34" charset="-79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b="0" dirty="0">
                <a:solidFill>
                  <a:schemeClr val="tx1"/>
                </a:solidFill>
                <a:latin typeface="Avenir Book"/>
              </a:rPr>
              <a:t>OM </a:t>
            </a:r>
            <a:r>
              <a:rPr lang="nb-NO" sz="1400" b="0" dirty="0" err="1">
                <a:solidFill>
                  <a:schemeClr val="tx1"/>
                </a:solidFill>
                <a:latin typeface="Avenir Book"/>
              </a:rPr>
              <a:t>ByDriv</a:t>
            </a:r>
            <a:endParaRPr lang="nb-NO" sz="1400" b="0" baseline="30000" dirty="0">
              <a:solidFill>
                <a:schemeClr val="tx1"/>
              </a:solidFill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4030284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GE_SUBTITLE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6t4G6rk4.BrdYSlllrPm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3mt5QAqNtD8nQF0arzRv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GE_SUBTITLE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XdoQpBMWGG6IvQ8T9kEL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Pc1TYqB81SY2dYUh4oV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kEtXF.BFlq8fmYjngl1A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MT0xsAkAKWCzuFogICOg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RFTAh0nRLynF2jMUeJs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3w029HMm_Flnq4KCmG2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rerA3vIHltV1_H0bE1E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7Zzqb6Uxkgoh.Hph_ClI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olE4h5GTYUFuyCJkgiql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GliDJZJgIsHfk3lgX7T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1z9v_MQcXTfMTnpYhv.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6t4G6rk4.BrdYSlllrPm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3mt5QAqNtD8nQF0arzRv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GE_SUBTITLE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GE_SUBTITLE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9"/>
</p:tagLst>
</file>

<file path=ppt/theme/theme1.xml><?xml version="1.0" encoding="utf-8"?>
<a:theme xmlns:a="http://schemas.openxmlformats.org/drawingml/2006/main" name="Tema1">
  <a:themeElements>
    <a:clrScheme name="Carucel">
      <a:dk1>
        <a:srgbClr val="000000"/>
      </a:dk1>
      <a:lt1>
        <a:srgbClr val="FFFFFF"/>
      </a:lt1>
      <a:dk2>
        <a:srgbClr val="1A2B30"/>
      </a:dk2>
      <a:lt2>
        <a:srgbClr val="F8F0E4"/>
      </a:lt2>
      <a:accent1>
        <a:srgbClr val="B2925C"/>
      </a:accent1>
      <a:accent2>
        <a:srgbClr val="FDECCE"/>
      </a:accent2>
      <a:accent3>
        <a:srgbClr val="8AA6AB"/>
      </a:accent3>
      <a:accent4>
        <a:srgbClr val="61858D"/>
      </a:accent4>
      <a:accent5>
        <a:srgbClr val="CA922E"/>
      </a:accent5>
      <a:accent6>
        <a:srgbClr val="BCCCCF"/>
      </a:accent6>
      <a:hlink>
        <a:srgbClr val="B2925C"/>
      </a:hlink>
      <a:folHlink>
        <a:srgbClr val="B2925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F51C8399-5B0A-4B60-8479-EF9BA9F7EF3A}" vid="{822E608A-76CB-410A-A91D-70406E9265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1872</TotalTime>
  <Words>363</Words>
  <Application>Microsoft Office PowerPoint</Application>
  <PresentationFormat>Widescreen</PresentationFormat>
  <Paragraphs>132</Paragraphs>
  <Slides>14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5" baseType="lpstr">
      <vt:lpstr>Arial</vt:lpstr>
      <vt:lpstr>Avenir</vt:lpstr>
      <vt:lpstr>Avenir Book</vt:lpstr>
      <vt:lpstr>Avenir Heavy</vt:lpstr>
      <vt:lpstr>Avenir Next LT Pro</vt:lpstr>
      <vt:lpstr>Calibri</vt:lpstr>
      <vt:lpstr>Calibri Light</vt:lpstr>
      <vt:lpstr>DIN Alternate</vt:lpstr>
      <vt:lpstr>Wingdings</vt:lpstr>
      <vt:lpstr>Tema1</vt:lpstr>
      <vt:lpstr>think-cell Slide</vt:lpstr>
      <vt:lpstr>PowerPoint-presentasjon</vt:lpstr>
      <vt:lpstr>CARUCEL</vt:lpstr>
      <vt:lpstr>TIDLIGERE PROSJEKTER</vt:lpstr>
      <vt:lpstr>PowerPoint-presentasjon</vt:lpstr>
      <vt:lpstr>PowerPoint-presentasjon</vt:lpstr>
      <vt:lpstr>PowerPoint-presentasjon</vt:lpstr>
      <vt:lpstr>OSLOBUKTA</vt:lpstr>
      <vt:lpstr>KOMMUNIKASJON</vt:lpstr>
      <vt:lpstr>ByDriv</vt:lpstr>
      <vt:lpstr>MEDLEMMER</vt:lpstr>
      <vt:lpstr>UTVIKLINGSRÅD</vt:lpstr>
      <vt:lpstr>PowerPoint-presentasjon</vt:lpstr>
      <vt:lpstr>PowerPoint-presentasjon</vt:lpstr>
      <vt:lpstr>SOSIALE MEDIER Facebook og Instagram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Guro Hvammen</dc:creator>
  <cp:lastModifiedBy>Guro Hvammen</cp:lastModifiedBy>
  <cp:revision>25</cp:revision>
  <cp:lastPrinted>2021-10-26T08:48:30Z</cp:lastPrinted>
  <dcterms:created xsi:type="dcterms:W3CDTF">2021-10-12T14:30:56Z</dcterms:created>
  <dcterms:modified xsi:type="dcterms:W3CDTF">2021-10-26T14:30:39Z</dcterms:modified>
</cp:coreProperties>
</file>