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141169617" r:id="rId2"/>
    <p:sldId id="141169853" r:id="rId3"/>
    <p:sldId id="141169854" r:id="rId4"/>
    <p:sldId id="141169908" r:id="rId5"/>
    <p:sldId id="141169858" r:id="rId6"/>
    <p:sldId id="141169859" r:id="rId7"/>
    <p:sldId id="141169855" r:id="rId8"/>
    <p:sldId id="141169861" r:id="rId9"/>
    <p:sldId id="141169850" r:id="rId10"/>
    <p:sldId id="141169856" r:id="rId11"/>
    <p:sldId id="141169909" r:id="rId12"/>
    <p:sldId id="141169905" r:id="rId13"/>
    <p:sldId id="141169904" r:id="rId14"/>
    <p:sldId id="141169912" r:id="rId15"/>
    <p:sldId id="141169911" r:id="rId16"/>
    <p:sldId id="141169913" r:id="rId17"/>
    <p:sldId id="141169888" r:id="rId18"/>
    <p:sldId id="141169820" r:id="rId19"/>
    <p:sldId id="141169823" r:id="rId20"/>
    <p:sldId id="141169917" r:id="rId21"/>
    <p:sldId id="141169882" r:id="rId22"/>
    <p:sldId id="141169883" r:id="rId23"/>
    <p:sldId id="141169914" r:id="rId24"/>
    <p:sldId id="141169808" r:id="rId25"/>
    <p:sldId id="141169851" r:id="rId26"/>
    <p:sldId id="141169852" r:id="rId27"/>
    <p:sldId id="141169918" r:id="rId28"/>
  </p:sldIdLst>
  <p:sldSz cx="12195175" cy="6859588"/>
  <p:notesSz cx="6819900" cy="9918700"/>
  <p:defaultTextStyle>
    <a:defPPr>
      <a:defRPr lang="en-US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4">
          <p15:clr>
            <a:srgbClr val="A4A3A4"/>
          </p15:clr>
        </p15:guide>
        <p15:guide id="2" orient="horz" pos="843">
          <p15:clr>
            <a:srgbClr val="A4A3A4"/>
          </p15:clr>
        </p15:guide>
        <p15:guide id="3" orient="horz" pos="686">
          <p15:clr>
            <a:srgbClr val="A4A3A4"/>
          </p15:clr>
        </p15:guide>
        <p15:guide id="4" pos="7283">
          <p15:clr>
            <a:srgbClr val="A4A3A4"/>
          </p15:clr>
        </p15:guide>
        <p15:guide id="5" pos="4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uland, Lars" initials="ML" lastIdx="1" clrIdx="0">
    <p:extLst>
      <p:ext uri="{19B8F6BF-5375-455C-9EA6-DF929625EA0E}">
        <p15:presenceInfo xmlns:p15="http://schemas.microsoft.com/office/powerpoint/2012/main" userId="S::Lars.Mouland@nordea.com::174b8eed-4a1e-4ad1-ae12-4ff9a76286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85B13D"/>
    <a:srgbClr val="89B73F"/>
    <a:srgbClr val="8FBE42"/>
    <a:srgbClr val="94C14B"/>
    <a:srgbClr val="9DC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63" y="58"/>
      </p:cViewPr>
      <p:guideLst>
        <p:guide orient="horz" pos="3634"/>
        <p:guide orient="horz" pos="843"/>
        <p:guide orient="horz" pos="686"/>
        <p:guide pos="7283"/>
        <p:guide pos="41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1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8032-89EB-4D13-922A-D9DAB7321F09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1AA99-6AE6-4252-9D49-BFACABC8D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817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8263"/>
            <a:ext cx="7200000" cy="750221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650"/>
            <a:ext cx="7200000" cy="360083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rgbClr val="FFFFFF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subtitle</a:t>
            </a:r>
            <a:r>
              <a:rPr lang="nb-NO" dirty="0"/>
              <a:t>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2592000"/>
            <a:ext cx="7200000" cy="2160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err="1"/>
              <a:t>Name</a:t>
            </a:r>
            <a:r>
              <a:rPr lang="nb-NO" dirty="0"/>
              <a:t>,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844000"/>
            <a:ext cx="7200000" cy="2160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/>
              <a:t>Date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326438" y="2854325"/>
            <a:ext cx="39957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grpSp>
        <p:nvGrpSpPr>
          <p:cNvPr id="17" name="Pulse"/>
          <p:cNvGrpSpPr/>
          <p:nvPr userDrawn="1"/>
        </p:nvGrpSpPr>
        <p:grpSpPr>
          <a:xfrm>
            <a:off x="8751888" y="3030538"/>
            <a:ext cx="3446462" cy="3490913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Logotype"/>
          <p:cNvGrpSpPr/>
          <p:nvPr userDrawn="1"/>
        </p:nvGrpSpPr>
        <p:grpSpPr>
          <a:xfrm>
            <a:off x="641350" y="530890"/>
            <a:ext cx="1384039" cy="288609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8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85728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83"/>
            <a:ext cx="8064000" cy="720167"/>
          </a:xfrm>
        </p:spPr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00" y="1332000"/>
            <a:ext cx="3492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067600" y="1332000"/>
            <a:ext cx="3492000" cy="21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Picture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4359600" y="1332000"/>
            <a:ext cx="3492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7600" y="3636000"/>
            <a:ext cx="3492000" cy="21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12958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8000" y="1980000"/>
            <a:ext cx="10908000" cy="37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600" y="397565"/>
            <a:ext cx="7200000" cy="943998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6600" y="1485578"/>
            <a:ext cx="7200000" cy="36044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89367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600" y="397565"/>
            <a:ext cx="7200000" cy="943998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6600" y="1485578"/>
            <a:ext cx="7200000" cy="36044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2407371" y="1989634"/>
            <a:ext cx="1746000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Picture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368800" y="1989634"/>
            <a:ext cx="3489325" cy="30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4000" y="1989634"/>
            <a:ext cx="2556000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Picture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8064000" y="4149874"/>
            <a:ext cx="1692000" cy="133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554099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Headin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5175" cy="6859588"/>
          </a:xfrm>
          <a:noFill/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picture</a:t>
            </a:r>
            <a:r>
              <a:rPr lang="nb-NO" dirty="0"/>
              <a:t> by </a:t>
            </a:r>
            <a:r>
              <a:rPr lang="nb-NO" dirty="0" err="1"/>
              <a:t>using</a:t>
            </a:r>
            <a:r>
              <a:rPr lang="nb-NO" dirty="0"/>
              <a:t> Nordea Image Bank </a:t>
            </a:r>
            <a:r>
              <a:rPr lang="nb-NO" dirty="0" err="1"/>
              <a:t>button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333450"/>
            <a:ext cx="7200000" cy="1009078"/>
          </a:xfrm>
        </p:spPr>
        <p:txBody>
          <a:bodyPr>
            <a:no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1510482"/>
            <a:ext cx="7200000" cy="685243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subtitle</a:t>
            </a:r>
            <a:r>
              <a:rPr lang="nb-NO" dirty="0"/>
              <a:t> style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29" name="Line"/>
          <p:cNvCxnSpPr/>
          <p:nvPr userDrawn="1"/>
        </p:nvCxnSpPr>
        <p:spPr>
          <a:xfrm>
            <a:off x="648000" y="6318000"/>
            <a:ext cx="10893600" cy="0"/>
          </a:xfrm>
          <a:prstGeom prst="line">
            <a:avLst/>
          </a:prstGeom>
          <a:ln w="9525">
            <a:solidFill>
              <a:srgbClr val="8B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Logotype"/>
          <p:cNvGrpSpPr/>
          <p:nvPr userDrawn="1"/>
        </p:nvGrpSpPr>
        <p:grpSpPr>
          <a:xfrm>
            <a:off x="10689465" y="6389301"/>
            <a:ext cx="863687" cy="180102"/>
            <a:chOff x="9501453" y="6148765"/>
            <a:chExt cx="2047875" cy="427037"/>
          </a:xfrm>
        </p:grpSpPr>
        <p:sp>
          <p:nvSpPr>
            <p:cNvPr id="16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288939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9200"/>
            <a:ext cx="7200000" cy="7488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650"/>
            <a:ext cx="7200000" cy="360083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subtitle</a:t>
            </a:r>
            <a:r>
              <a:rPr lang="nb-NO" dirty="0"/>
              <a:t>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2592000"/>
            <a:ext cx="7200000" cy="2160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err="1"/>
              <a:t>Name</a:t>
            </a:r>
            <a:r>
              <a:rPr lang="nb-NO" dirty="0"/>
              <a:t>,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844000"/>
            <a:ext cx="7200000" cy="2160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/>
              <a:t>Date</a:t>
            </a:r>
          </a:p>
        </p:txBody>
      </p:sp>
      <p:grpSp>
        <p:nvGrpSpPr>
          <p:cNvPr id="10" name="Pulse"/>
          <p:cNvGrpSpPr/>
          <p:nvPr userDrawn="1"/>
        </p:nvGrpSpPr>
        <p:grpSpPr>
          <a:xfrm>
            <a:off x="8751888" y="3030538"/>
            <a:ext cx="3446462" cy="3490913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Logotype"/>
          <p:cNvGrpSpPr/>
          <p:nvPr userDrawn="1"/>
        </p:nvGrpSpPr>
        <p:grpSpPr>
          <a:xfrm>
            <a:off x="641350" y="530890"/>
            <a:ext cx="1384039" cy="288609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675424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9200"/>
            <a:ext cx="7200000" cy="748800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650"/>
            <a:ext cx="7200000" cy="360083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FFFFFF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subtitle</a:t>
            </a:r>
            <a:r>
              <a:rPr lang="nb-NO" dirty="0"/>
              <a:t>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2592000"/>
            <a:ext cx="7200000" cy="2160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err="1"/>
              <a:t>Name</a:t>
            </a:r>
            <a:r>
              <a:rPr lang="nb-NO" dirty="0"/>
              <a:t>,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844000"/>
            <a:ext cx="7200000" cy="2160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/>
              <a:t>Date</a:t>
            </a:r>
          </a:p>
        </p:txBody>
      </p:sp>
      <p:grpSp>
        <p:nvGrpSpPr>
          <p:cNvPr id="60" name="Pulse"/>
          <p:cNvGrpSpPr/>
          <p:nvPr userDrawn="1"/>
        </p:nvGrpSpPr>
        <p:grpSpPr>
          <a:xfrm>
            <a:off x="0" y="2990850"/>
            <a:ext cx="12204000" cy="3559175"/>
            <a:chOff x="0" y="2990850"/>
            <a:chExt cx="12204700" cy="3559175"/>
          </a:xfrm>
          <a:solidFill>
            <a:srgbClr val="0000FF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182086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9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211263" y="4605338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47675" y="4105275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0529888" y="3994150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09491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8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3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1183938" y="3144838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7742238" y="4083050"/>
              <a:ext cx="434975" cy="1092200"/>
            </a:xfrm>
            <a:custGeom>
              <a:avLst/>
              <a:gdLst>
                <a:gd name="T0" fmla="*/ 69 w 137"/>
                <a:gd name="T1" fmla="*/ 13 h 343"/>
                <a:gd name="T2" fmla="*/ 124 w 137"/>
                <a:gd name="T3" fmla="*/ 68 h 343"/>
                <a:gd name="T4" fmla="*/ 124 w 137"/>
                <a:gd name="T5" fmla="*/ 274 h 343"/>
                <a:gd name="T6" fmla="*/ 69 w 137"/>
                <a:gd name="T7" fmla="*/ 329 h 343"/>
                <a:gd name="T8" fmla="*/ 14 w 137"/>
                <a:gd name="T9" fmla="*/ 274 h 343"/>
                <a:gd name="T10" fmla="*/ 14 w 137"/>
                <a:gd name="T11" fmla="*/ 68 h 343"/>
                <a:gd name="T12" fmla="*/ 69 w 137"/>
                <a:gd name="T13" fmla="*/ 13 h 343"/>
                <a:gd name="T14" fmla="*/ 69 w 137"/>
                <a:gd name="T15" fmla="*/ 0 h 343"/>
                <a:gd name="T16" fmla="*/ 69 w 137"/>
                <a:gd name="T17" fmla="*/ 0 h 343"/>
                <a:gd name="T18" fmla="*/ 0 w 137"/>
                <a:gd name="T19" fmla="*/ 68 h 343"/>
                <a:gd name="T20" fmla="*/ 0 w 137"/>
                <a:gd name="T21" fmla="*/ 274 h 343"/>
                <a:gd name="T22" fmla="*/ 69 w 137"/>
                <a:gd name="T23" fmla="*/ 343 h 343"/>
                <a:gd name="T24" fmla="*/ 137 w 137"/>
                <a:gd name="T25" fmla="*/ 274 h 343"/>
                <a:gd name="T26" fmla="*/ 137 w 137"/>
                <a:gd name="T27" fmla="*/ 68 h 343"/>
                <a:gd name="T28" fmla="*/ 69 w 137"/>
                <a:gd name="T2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7" y="312"/>
                    <a:pt x="137" y="274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9480550" y="4605338"/>
              <a:ext cx="439738" cy="1092200"/>
            </a:xfrm>
            <a:custGeom>
              <a:avLst/>
              <a:gdLst>
                <a:gd name="T0" fmla="*/ 69 w 138"/>
                <a:gd name="T1" fmla="*/ 343 h 343"/>
                <a:gd name="T2" fmla="*/ 69 w 138"/>
                <a:gd name="T3" fmla="*/ 343 h 343"/>
                <a:gd name="T4" fmla="*/ 0 w 138"/>
                <a:gd name="T5" fmla="*/ 275 h 343"/>
                <a:gd name="T6" fmla="*/ 0 w 138"/>
                <a:gd name="T7" fmla="*/ 69 h 343"/>
                <a:gd name="T8" fmla="*/ 69 w 138"/>
                <a:gd name="T9" fmla="*/ 0 h 343"/>
                <a:gd name="T10" fmla="*/ 138 w 138"/>
                <a:gd name="T11" fmla="*/ 69 h 343"/>
                <a:gd name="T12" fmla="*/ 138 w 138"/>
                <a:gd name="T13" fmla="*/ 275 h 343"/>
                <a:gd name="T14" fmla="*/ 69 w 138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3"/>
            <p:cNvSpPr>
              <a:spLocks noEditPoints="1"/>
            </p:cNvSpPr>
            <p:nvPr userDrawn="1"/>
          </p:nvSpPr>
          <p:spPr bwMode="auto">
            <a:xfrm>
              <a:off x="83978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8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4"/>
            <p:cNvSpPr>
              <a:spLocks noEditPoints="1"/>
            </p:cNvSpPr>
            <p:nvPr userDrawn="1"/>
          </p:nvSpPr>
          <p:spPr bwMode="auto">
            <a:xfrm>
              <a:off x="1951038" y="4083050"/>
              <a:ext cx="439738" cy="1092200"/>
            </a:xfrm>
            <a:custGeom>
              <a:avLst/>
              <a:gdLst>
                <a:gd name="T0" fmla="*/ 69 w 138"/>
                <a:gd name="T1" fmla="*/ 13 h 343"/>
                <a:gd name="T2" fmla="*/ 124 w 138"/>
                <a:gd name="T3" fmla="*/ 68 h 343"/>
                <a:gd name="T4" fmla="*/ 124 w 138"/>
                <a:gd name="T5" fmla="*/ 274 h 343"/>
                <a:gd name="T6" fmla="*/ 69 w 138"/>
                <a:gd name="T7" fmla="*/ 329 h 343"/>
                <a:gd name="T8" fmla="*/ 14 w 138"/>
                <a:gd name="T9" fmla="*/ 274 h 343"/>
                <a:gd name="T10" fmla="*/ 14 w 138"/>
                <a:gd name="T11" fmla="*/ 68 h 343"/>
                <a:gd name="T12" fmla="*/ 69 w 138"/>
                <a:gd name="T13" fmla="*/ 13 h 343"/>
                <a:gd name="T14" fmla="*/ 69 w 138"/>
                <a:gd name="T15" fmla="*/ 0 h 343"/>
                <a:gd name="T16" fmla="*/ 0 w 138"/>
                <a:gd name="T17" fmla="*/ 68 h 343"/>
                <a:gd name="T18" fmla="*/ 0 w 138"/>
                <a:gd name="T19" fmla="*/ 274 h 343"/>
                <a:gd name="T20" fmla="*/ 69 w 138"/>
                <a:gd name="T21" fmla="*/ 343 h 343"/>
                <a:gd name="T22" fmla="*/ 138 w 138"/>
                <a:gd name="T23" fmla="*/ 274 h 343"/>
                <a:gd name="T24" fmla="*/ 138 w 138"/>
                <a:gd name="T25" fmla="*/ 68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8" y="312"/>
                    <a:pt x="138" y="27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5"/>
            <p:cNvSpPr>
              <a:spLocks noEditPoints="1"/>
            </p:cNvSpPr>
            <p:nvPr userDrawn="1"/>
          </p:nvSpPr>
          <p:spPr bwMode="auto">
            <a:xfrm>
              <a:off x="26066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9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6"/>
            <p:cNvSpPr>
              <a:spLocks/>
            </p:cNvSpPr>
            <p:nvPr userDrawn="1"/>
          </p:nvSpPr>
          <p:spPr bwMode="auto">
            <a:xfrm>
              <a:off x="8718550" y="4105275"/>
              <a:ext cx="546100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7"/>
            <p:cNvSpPr>
              <a:spLocks noEditPoints="1"/>
            </p:cNvSpPr>
            <p:nvPr userDrawn="1"/>
          </p:nvSpPr>
          <p:spPr bwMode="auto">
            <a:xfrm>
              <a:off x="4465638" y="3841750"/>
              <a:ext cx="438150" cy="1092200"/>
            </a:xfrm>
            <a:custGeom>
              <a:avLst/>
              <a:gdLst>
                <a:gd name="T0" fmla="*/ 69 w 138"/>
                <a:gd name="T1" fmla="*/ 14 h 343"/>
                <a:gd name="T2" fmla="*/ 124 w 138"/>
                <a:gd name="T3" fmla="*/ 69 h 343"/>
                <a:gd name="T4" fmla="*/ 124 w 138"/>
                <a:gd name="T5" fmla="*/ 275 h 343"/>
                <a:gd name="T6" fmla="*/ 69 w 138"/>
                <a:gd name="T7" fmla="*/ 330 h 343"/>
                <a:gd name="T8" fmla="*/ 14 w 138"/>
                <a:gd name="T9" fmla="*/ 275 h 343"/>
                <a:gd name="T10" fmla="*/ 14 w 138"/>
                <a:gd name="T11" fmla="*/ 69 h 343"/>
                <a:gd name="T12" fmla="*/ 69 w 138"/>
                <a:gd name="T13" fmla="*/ 14 h 343"/>
                <a:gd name="T14" fmla="*/ 69 w 138"/>
                <a:gd name="T15" fmla="*/ 0 h 343"/>
                <a:gd name="T16" fmla="*/ 0 w 138"/>
                <a:gd name="T17" fmla="*/ 69 h 343"/>
                <a:gd name="T18" fmla="*/ 0 w 138"/>
                <a:gd name="T19" fmla="*/ 275 h 343"/>
                <a:gd name="T20" fmla="*/ 69 w 138"/>
                <a:gd name="T21" fmla="*/ 343 h 343"/>
                <a:gd name="T22" fmla="*/ 138 w 138"/>
                <a:gd name="T23" fmla="*/ 275 h 343"/>
                <a:gd name="T24" fmla="*/ 138 w 138"/>
                <a:gd name="T25" fmla="*/ 69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4"/>
                  </a:moveTo>
                  <a:cubicBezTo>
                    <a:pt x="99" y="14"/>
                    <a:pt x="124" y="39"/>
                    <a:pt x="124" y="69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305"/>
                    <a:pt x="99" y="330"/>
                    <a:pt x="69" y="330"/>
                  </a:cubicBezTo>
                  <a:cubicBezTo>
                    <a:pt x="39" y="330"/>
                    <a:pt x="14" y="305"/>
                    <a:pt x="14" y="27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3"/>
                    <a:pt x="31" y="343"/>
                    <a:pt x="69" y="343"/>
                  </a:cubicBezTo>
                  <a:cubicBezTo>
                    <a:pt x="107" y="343"/>
                    <a:pt x="138" y="313"/>
                    <a:pt x="138" y="275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8"/>
            <p:cNvSpPr>
              <a:spLocks/>
            </p:cNvSpPr>
            <p:nvPr userDrawn="1"/>
          </p:nvSpPr>
          <p:spPr bwMode="auto">
            <a:xfrm>
              <a:off x="7259638" y="4475163"/>
              <a:ext cx="260350" cy="436563"/>
            </a:xfrm>
            <a:custGeom>
              <a:avLst/>
              <a:gdLst>
                <a:gd name="T0" fmla="*/ 41 w 82"/>
                <a:gd name="T1" fmla="*/ 137 h 137"/>
                <a:gd name="T2" fmla="*/ 41 w 82"/>
                <a:gd name="T3" fmla="*/ 137 h 137"/>
                <a:gd name="T4" fmla="*/ 0 w 82"/>
                <a:gd name="T5" fmla="*/ 96 h 137"/>
                <a:gd name="T6" fmla="*/ 0 w 82"/>
                <a:gd name="T7" fmla="*/ 41 h 137"/>
                <a:gd name="T8" fmla="*/ 41 w 82"/>
                <a:gd name="T9" fmla="*/ 0 h 137"/>
                <a:gd name="T10" fmla="*/ 82 w 82"/>
                <a:gd name="T11" fmla="*/ 41 h 137"/>
                <a:gd name="T12" fmla="*/ 82 w 82"/>
                <a:gd name="T13" fmla="*/ 96 h 137"/>
                <a:gd name="T14" fmla="*/ 41 w 82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7">
                  <a:moveTo>
                    <a:pt x="41" y="137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8" y="137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7"/>
                    <a:pt x="41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9"/>
            <p:cNvSpPr>
              <a:spLocks noEditPoints="1"/>
            </p:cNvSpPr>
            <p:nvPr userDrawn="1"/>
          </p:nvSpPr>
          <p:spPr bwMode="auto">
            <a:xfrm>
              <a:off x="4030663" y="4475163"/>
              <a:ext cx="260350" cy="436563"/>
            </a:xfrm>
            <a:custGeom>
              <a:avLst/>
              <a:gdLst>
                <a:gd name="T0" fmla="*/ 41 w 82"/>
                <a:gd name="T1" fmla="*/ 14 h 137"/>
                <a:gd name="T2" fmla="*/ 69 w 82"/>
                <a:gd name="T3" fmla="*/ 41 h 137"/>
                <a:gd name="T4" fmla="*/ 69 w 82"/>
                <a:gd name="T5" fmla="*/ 96 h 137"/>
                <a:gd name="T6" fmla="*/ 41 w 82"/>
                <a:gd name="T7" fmla="*/ 124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9" y="26"/>
                    <a:pt x="69" y="41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12"/>
                    <a:pt x="56" y="124"/>
                    <a:pt x="41" y="124"/>
                  </a:cubicBezTo>
                  <a:cubicBezTo>
                    <a:pt x="26" y="124"/>
                    <a:pt x="14" y="112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9"/>
                    <a:pt x="19" y="137"/>
                    <a:pt x="41" y="137"/>
                  </a:cubicBezTo>
                  <a:cubicBezTo>
                    <a:pt x="64" y="137"/>
                    <a:pt x="82" y="119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6648450" y="4452938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8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1"/>
            <p:cNvSpPr>
              <a:spLocks/>
            </p:cNvSpPr>
            <p:nvPr userDrawn="1"/>
          </p:nvSpPr>
          <p:spPr bwMode="auto">
            <a:xfrm>
              <a:off x="5119688" y="2990850"/>
              <a:ext cx="547688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2"/>
            <p:cNvSpPr>
              <a:spLocks/>
            </p:cNvSpPr>
            <p:nvPr userDrawn="1"/>
          </p:nvSpPr>
          <p:spPr bwMode="auto">
            <a:xfrm>
              <a:off x="5886450" y="3952875"/>
              <a:ext cx="542925" cy="2444750"/>
            </a:xfrm>
            <a:custGeom>
              <a:avLst/>
              <a:gdLst>
                <a:gd name="T0" fmla="*/ 85 w 171"/>
                <a:gd name="T1" fmla="*/ 768 h 768"/>
                <a:gd name="T2" fmla="*/ 85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5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5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5" y="768"/>
                  </a:moveTo>
                  <a:cubicBezTo>
                    <a:pt x="85" y="768"/>
                    <a:pt x="85" y="768"/>
                    <a:pt x="85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5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3"/>
            <p:cNvSpPr>
              <a:spLocks/>
            </p:cNvSpPr>
            <p:nvPr userDrawn="1"/>
          </p:nvSpPr>
          <p:spPr bwMode="auto">
            <a:xfrm>
              <a:off x="3790950" y="4716463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4 h 343"/>
                <a:gd name="T6" fmla="*/ 0 w 137"/>
                <a:gd name="T7" fmla="*/ 68 h 343"/>
                <a:gd name="T8" fmla="*/ 68 w 137"/>
                <a:gd name="T9" fmla="*/ 0 h 343"/>
                <a:gd name="T10" fmla="*/ 137 w 137"/>
                <a:gd name="T11" fmla="*/ 68 h 343"/>
                <a:gd name="T12" fmla="*/ 137 w 137"/>
                <a:gd name="T13" fmla="*/ 274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2"/>
                    <a:pt x="0" y="2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312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4"/>
            <p:cNvSpPr>
              <a:spLocks/>
            </p:cNvSpPr>
            <p:nvPr userDrawn="1"/>
          </p:nvSpPr>
          <p:spPr bwMode="auto">
            <a:xfrm>
              <a:off x="3028950" y="3841750"/>
              <a:ext cx="542925" cy="2447925"/>
            </a:xfrm>
            <a:custGeom>
              <a:avLst/>
              <a:gdLst>
                <a:gd name="T0" fmla="*/ 85 w 171"/>
                <a:gd name="T1" fmla="*/ 769 h 769"/>
                <a:gd name="T2" fmla="*/ 85 w 171"/>
                <a:gd name="T3" fmla="*/ 769 h 769"/>
                <a:gd name="T4" fmla="*/ 0 w 171"/>
                <a:gd name="T5" fmla="*/ 683 h 769"/>
                <a:gd name="T6" fmla="*/ 0 w 171"/>
                <a:gd name="T7" fmla="*/ 86 h 769"/>
                <a:gd name="T8" fmla="*/ 85 w 171"/>
                <a:gd name="T9" fmla="*/ 0 h 769"/>
                <a:gd name="T10" fmla="*/ 171 w 171"/>
                <a:gd name="T11" fmla="*/ 86 h 769"/>
                <a:gd name="T12" fmla="*/ 171 w 171"/>
                <a:gd name="T13" fmla="*/ 683 h 769"/>
                <a:gd name="T14" fmla="*/ 85 w 171"/>
                <a:gd name="T1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9">
                  <a:moveTo>
                    <a:pt x="85" y="769"/>
                  </a:moveTo>
                  <a:cubicBezTo>
                    <a:pt x="85" y="769"/>
                    <a:pt x="85" y="769"/>
                    <a:pt x="85" y="769"/>
                  </a:cubicBezTo>
                  <a:cubicBezTo>
                    <a:pt x="38" y="769"/>
                    <a:pt x="0" y="730"/>
                    <a:pt x="0" y="6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ubicBezTo>
                    <a:pt x="171" y="683"/>
                    <a:pt x="171" y="683"/>
                    <a:pt x="171" y="683"/>
                  </a:cubicBezTo>
                  <a:cubicBezTo>
                    <a:pt x="171" y="730"/>
                    <a:pt x="133" y="769"/>
                    <a:pt x="85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5"/>
            <p:cNvSpPr>
              <a:spLocks/>
            </p:cNvSpPr>
            <p:nvPr userDrawn="1"/>
          </p:nvSpPr>
          <p:spPr bwMode="auto">
            <a:xfrm>
              <a:off x="0" y="3148013"/>
              <a:ext cx="228600" cy="2438400"/>
            </a:xfrm>
            <a:custGeom>
              <a:avLst/>
              <a:gdLst>
                <a:gd name="T0" fmla="*/ 0 w 72"/>
                <a:gd name="T1" fmla="*/ 0 h 766"/>
                <a:gd name="T2" fmla="*/ 0 w 72"/>
                <a:gd name="T3" fmla="*/ 766 h 766"/>
                <a:gd name="T4" fmla="*/ 72 w 72"/>
                <a:gd name="T5" fmla="*/ 681 h 766"/>
                <a:gd name="T6" fmla="*/ 72 w 72"/>
                <a:gd name="T7" fmla="*/ 84 h 766"/>
                <a:gd name="T8" fmla="*/ 0 w 72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66">
                  <a:moveTo>
                    <a:pt x="0" y="0"/>
                  </a:moveTo>
                  <a:cubicBezTo>
                    <a:pt x="0" y="766"/>
                    <a:pt x="0" y="766"/>
                    <a:pt x="0" y="766"/>
                  </a:cubicBezTo>
                  <a:cubicBezTo>
                    <a:pt x="41" y="759"/>
                    <a:pt x="72" y="724"/>
                    <a:pt x="72" y="6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42"/>
                    <a:pt x="41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6"/>
            <p:cNvSpPr>
              <a:spLocks/>
            </p:cNvSpPr>
            <p:nvPr userDrawn="1"/>
          </p:nvSpPr>
          <p:spPr bwMode="auto">
            <a:xfrm>
              <a:off x="11950700" y="4105275"/>
              <a:ext cx="254000" cy="2444750"/>
            </a:xfrm>
            <a:custGeom>
              <a:avLst/>
              <a:gdLst>
                <a:gd name="T0" fmla="*/ 80 w 80"/>
                <a:gd name="T1" fmla="*/ 0 h 768"/>
                <a:gd name="T2" fmla="*/ 0 w 80"/>
                <a:gd name="T3" fmla="*/ 85 h 768"/>
                <a:gd name="T4" fmla="*/ 0 w 80"/>
                <a:gd name="T5" fmla="*/ 682 h 768"/>
                <a:gd name="T6" fmla="*/ 80 w 80"/>
                <a:gd name="T7" fmla="*/ 768 h 768"/>
                <a:gd name="T8" fmla="*/ 80 w 80"/>
                <a:gd name="T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8">
                  <a:moveTo>
                    <a:pt x="80" y="0"/>
                  </a:moveTo>
                  <a:cubicBezTo>
                    <a:pt x="36" y="2"/>
                    <a:pt x="0" y="39"/>
                    <a:pt x="0" y="85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28"/>
                    <a:pt x="36" y="766"/>
                    <a:pt x="80" y="768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Logotype"/>
          <p:cNvGrpSpPr/>
          <p:nvPr userDrawn="1"/>
        </p:nvGrpSpPr>
        <p:grpSpPr>
          <a:xfrm>
            <a:off x="641350" y="530890"/>
            <a:ext cx="1384039" cy="288609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642078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5175" cy="6859588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picture</a:t>
            </a:r>
            <a:r>
              <a:rPr lang="nb-NO" dirty="0"/>
              <a:t> by </a:t>
            </a:r>
            <a:r>
              <a:rPr lang="nb-NO" dirty="0" err="1"/>
              <a:t>using</a:t>
            </a:r>
            <a:r>
              <a:rPr lang="nb-NO" dirty="0"/>
              <a:t> Nordea Image Bank </a:t>
            </a:r>
            <a:r>
              <a:rPr lang="nb-NO" dirty="0" err="1"/>
              <a:t>button</a:t>
            </a:r>
            <a:r>
              <a:rPr lang="nb-NO" dirty="0"/>
              <a:t> or </a:t>
            </a:r>
            <a:r>
              <a:rPr lang="nb-NO" dirty="0" err="1"/>
              <a:t>use</a:t>
            </a:r>
            <a:r>
              <a:rPr lang="nb-NO" dirty="0"/>
              <a:t> as pink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9200"/>
            <a:ext cx="7200000" cy="7488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650"/>
            <a:ext cx="7200000" cy="360083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subtitle</a:t>
            </a:r>
            <a:r>
              <a:rPr lang="nb-NO" dirty="0"/>
              <a:t>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2592000"/>
            <a:ext cx="7200000" cy="2160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err="1"/>
              <a:t>Name</a:t>
            </a:r>
            <a:r>
              <a:rPr lang="nb-NO" dirty="0"/>
              <a:t>,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844000"/>
            <a:ext cx="7200000" cy="2160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/>
              <a:t>Date</a:t>
            </a:r>
          </a:p>
        </p:txBody>
      </p:sp>
      <p:grpSp>
        <p:nvGrpSpPr>
          <p:cNvPr id="10" name="Pulse"/>
          <p:cNvGrpSpPr/>
          <p:nvPr userDrawn="1"/>
        </p:nvGrpSpPr>
        <p:grpSpPr>
          <a:xfrm>
            <a:off x="8751888" y="3030538"/>
            <a:ext cx="3446462" cy="3490913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Logotype"/>
          <p:cNvGrpSpPr/>
          <p:nvPr userDrawn="1"/>
        </p:nvGrpSpPr>
        <p:grpSpPr>
          <a:xfrm>
            <a:off x="641350" y="530890"/>
            <a:ext cx="1384039" cy="288609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386721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939600"/>
            <a:ext cx="12193200" cy="38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783756"/>
            <a:ext cx="7200000" cy="626850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5436000"/>
            <a:ext cx="7200000" cy="360083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subtitle</a:t>
            </a:r>
            <a:r>
              <a:rPr lang="nb-NO" dirty="0"/>
              <a:t>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5914122"/>
            <a:ext cx="7200000" cy="2160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err="1"/>
              <a:t>Name</a:t>
            </a:r>
            <a:r>
              <a:rPr lang="nb-NO" dirty="0"/>
              <a:t>,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166122"/>
            <a:ext cx="7200000" cy="2160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/>
              <a:t>Date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39600"/>
            <a:ext cx="12204000" cy="3816350"/>
          </a:xfrm>
          <a:noFill/>
        </p:spPr>
        <p:txBody>
          <a:bodyPr anchor="ctr" anchorCtr="0"/>
          <a:lstStyle>
            <a:lvl1pPr marL="0" marR="0" indent="0" algn="ctr" defTabSz="108877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picture</a:t>
            </a:r>
            <a:r>
              <a:rPr lang="nb-NO" dirty="0"/>
              <a:t> by </a:t>
            </a:r>
            <a:r>
              <a:rPr lang="nb-NO" dirty="0" err="1"/>
              <a:t>using</a:t>
            </a:r>
            <a:r>
              <a:rPr lang="nb-NO" dirty="0"/>
              <a:t> Nordea Image Bank </a:t>
            </a:r>
            <a:r>
              <a:rPr lang="nb-NO" dirty="0" err="1"/>
              <a:t>button</a:t>
            </a:r>
            <a:endParaRPr lang="nb-NO" dirty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1888" y="3030538"/>
            <a:ext cx="3446462" cy="3490913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" name="Logotype"/>
          <p:cNvGrpSpPr/>
          <p:nvPr userDrawn="1"/>
        </p:nvGrpSpPr>
        <p:grpSpPr>
          <a:xfrm>
            <a:off x="5371674" y="298072"/>
            <a:ext cx="1384039" cy="288609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9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803590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Pink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3200" cy="6859588"/>
          </a:xfrm>
          <a:prstGeom prst="rect">
            <a:avLst/>
          </a:prstGeom>
          <a:solidFill>
            <a:srgbClr val="FDE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939600"/>
            <a:ext cx="12193200" cy="38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40414"/>
            <a:ext cx="12204000" cy="3816350"/>
          </a:xfr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picture</a:t>
            </a:r>
            <a:r>
              <a:rPr lang="nb-NO" dirty="0"/>
              <a:t> by </a:t>
            </a:r>
            <a:r>
              <a:rPr lang="nb-NO" dirty="0" err="1"/>
              <a:t>using</a:t>
            </a:r>
            <a:r>
              <a:rPr lang="nb-NO" dirty="0"/>
              <a:t> Nordea Image Bank </a:t>
            </a:r>
            <a:r>
              <a:rPr lang="nb-NO" dirty="0" err="1"/>
              <a:t>button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775994"/>
            <a:ext cx="7200000" cy="63461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5436000"/>
            <a:ext cx="7200000" cy="360083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subtitle</a:t>
            </a:r>
            <a:r>
              <a:rPr lang="nb-NO" dirty="0"/>
              <a:t>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5914122"/>
            <a:ext cx="7200000" cy="2160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 err="1"/>
              <a:t>Name</a:t>
            </a:r>
            <a:r>
              <a:rPr lang="nb-NO" dirty="0"/>
              <a:t>,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166122"/>
            <a:ext cx="7200000" cy="2160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/>
              <a:t>Date</a:t>
            </a:r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1888" y="3030538"/>
            <a:ext cx="3446462" cy="3490913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Logotype"/>
          <p:cNvGrpSpPr/>
          <p:nvPr userDrawn="1"/>
        </p:nvGrpSpPr>
        <p:grpSpPr>
          <a:xfrm>
            <a:off x="5371674" y="298072"/>
            <a:ext cx="1384039" cy="288609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34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867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18" y="1089026"/>
            <a:ext cx="8402188" cy="999458"/>
          </a:xfrm>
        </p:spPr>
        <p:txBody>
          <a:bodyPr anchor="b" anchorCtr="0">
            <a:noAutofit/>
          </a:bodyPr>
          <a:lstStyle>
            <a:lvl1pPr algn="ctr">
              <a:defRPr sz="2900" b="1" cap="none" baseline="0">
                <a:solidFill>
                  <a:schemeClr val="bg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18" y="2160500"/>
            <a:ext cx="8402188" cy="720167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900" b="1">
                <a:solidFill>
                  <a:schemeClr val="accent2"/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  <p:grpSp>
        <p:nvGrpSpPr>
          <p:cNvPr id="11" name="Pulse"/>
          <p:cNvGrpSpPr/>
          <p:nvPr userDrawn="1"/>
        </p:nvGrpSpPr>
        <p:grpSpPr>
          <a:xfrm>
            <a:off x="8751888" y="3030538"/>
            <a:ext cx="3446462" cy="3490913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418627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086580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Pulse Pattern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5175" cy="6859588"/>
          </a:xfrm>
        </p:spPr>
        <p:txBody>
          <a:bodyPr anchor="ctr" anchorCtr="0"/>
          <a:lstStyle>
            <a:lvl1pPr marL="0" marR="0" indent="0" algn="ctr" defTabSz="108877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picture</a:t>
            </a:r>
            <a:r>
              <a:rPr lang="nb-NO" dirty="0"/>
              <a:t> by </a:t>
            </a:r>
            <a:r>
              <a:rPr lang="nb-NO" dirty="0" err="1"/>
              <a:t>using</a:t>
            </a:r>
            <a:r>
              <a:rPr lang="nb-NO" dirty="0"/>
              <a:t> Nordea Image Bank </a:t>
            </a:r>
            <a:r>
              <a:rPr lang="nb-NO" dirty="0" err="1"/>
              <a:t>button</a:t>
            </a:r>
            <a:r>
              <a:rPr lang="nb-NO" dirty="0"/>
              <a:t> or </a:t>
            </a:r>
            <a:r>
              <a:rPr lang="nb-NO" dirty="0" err="1"/>
              <a:t>use</a:t>
            </a:r>
            <a:r>
              <a:rPr lang="nb-NO" dirty="0"/>
              <a:t> as pink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18" y="1090800"/>
            <a:ext cx="8402188" cy="1000800"/>
          </a:xfrm>
        </p:spPr>
        <p:txBody>
          <a:bodyPr anchor="b" anchorCtr="0">
            <a:noAutofit/>
          </a:bodyPr>
          <a:lstStyle>
            <a:lvl1pPr algn="ctr">
              <a:defRPr sz="2900" b="1" cap="none" baseline="0">
                <a:solidFill>
                  <a:schemeClr val="bg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18" y="2160500"/>
            <a:ext cx="8402188" cy="720167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900" b="1">
                <a:solidFill>
                  <a:schemeClr val="tx2"/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  <p:grpSp>
        <p:nvGrpSpPr>
          <p:cNvPr id="28" name="Pulse"/>
          <p:cNvGrpSpPr/>
          <p:nvPr userDrawn="1"/>
        </p:nvGrpSpPr>
        <p:grpSpPr>
          <a:xfrm>
            <a:off x="0" y="2990850"/>
            <a:ext cx="12204000" cy="3559175"/>
            <a:chOff x="0" y="2990850"/>
            <a:chExt cx="12204700" cy="3559175"/>
          </a:xfrm>
          <a:solidFill>
            <a:srgbClr val="0000A0"/>
          </a:solidFill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182086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9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6"/>
            <p:cNvSpPr>
              <a:spLocks/>
            </p:cNvSpPr>
            <p:nvPr userDrawn="1"/>
          </p:nvSpPr>
          <p:spPr bwMode="auto">
            <a:xfrm>
              <a:off x="1211263" y="4605338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447675" y="4105275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8"/>
            <p:cNvSpPr>
              <a:spLocks/>
            </p:cNvSpPr>
            <p:nvPr userDrawn="1"/>
          </p:nvSpPr>
          <p:spPr bwMode="auto">
            <a:xfrm>
              <a:off x="10529888" y="3994150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9"/>
            <p:cNvSpPr>
              <a:spLocks/>
            </p:cNvSpPr>
            <p:nvPr userDrawn="1"/>
          </p:nvSpPr>
          <p:spPr bwMode="auto">
            <a:xfrm>
              <a:off x="1009491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8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3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11183938" y="3144838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1"/>
            <p:cNvSpPr>
              <a:spLocks noEditPoints="1"/>
            </p:cNvSpPr>
            <p:nvPr userDrawn="1"/>
          </p:nvSpPr>
          <p:spPr bwMode="auto">
            <a:xfrm>
              <a:off x="7742238" y="4083050"/>
              <a:ext cx="434975" cy="1092200"/>
            </a:xfrm>
            <a:custGeom>
              <a:avLst/>
              <a:gdLst>
                <a:gd name="T0" fmla="*/ 69 w 137"/>
                <a:gd name="T1" fmla="*/ 13 h 343"/>
                <a:gd name="T2" fmla="*/ 124 w 137"/>
                <a:gd name="T3" fmla="*/ 68 h 343"/>
                <a:gd name="T4" fmla="*/ 124 w 137"/>
                <a:gd name="T5" fmla="*/ 274 h 343"/>
                <a:gd name="T6" fmla="*/ 69 w 137"/>
                <a:gd name="T7" fmla="*/ 329 h 343"/>
                <a:gd name="T8" fmla="*/ 14 w 137"/>
                <a:gd name="T9" fmla="*/ 274 h 343"/>
                <a:gd name="T10" fmla="*/ 14 w 137"/>
                <a:gd name="T11" fmla="*/ 68 h 343"/>
                <a:gd name="T12" fmla="*/ 69 w 137"/>
                <a:gd name="T13" fmla="*/ 13 h 343"/>
                <a:gd name="T14" fmla="*/ 69 w 137"/>
                <a:gd name="T15" fmla="*/ 0 h 343"/>
                <a:gd name="T16" fmla="*/ 69 w 137"/>
                <a:gd name="T17" fmla="*/ 0 h 343"/>
                <a:gd name="T18" fmla="*/ 0 w 137"/>
                <a:gd name="T19" fmla="*/ 68 h 343"/>
                <a:gd name="T20" fmla="*/ 0 w 137"/>
                <a:gd name="T21" fmla="*/ 274 h 343"/>
                <a:gd name="T22" fmla="*/ 69 w 137"/>
                <a:gd name="T23" fmla="*/ 343 h 343"/>
                <a:gd name="T24" fmla="*/ 137 w 137"/>
                <a:gd name="T25" fmla="*/ 274 h 343"/>
                <a:gd name="T26" fmla="*/ 137 w 137"/>
                <a:gd name="T27" fmla="*/ 68 h 343"/>
                <a:gd name="T28" fmla="*/ 69 w 137"/>
                <a:gd name="T2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7" y="312"/>
                    <a:pt x="137" y="274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9480550" y="4605338"/>
              <a:ext cx="439738" cy="1092200"/>
            </a:xfrm>
            <a:custGeom>
              <a:avLst/>
              <a:gdLst>
                <a:gd name="T0" fmla="*/ 69 w 138"/>
                <a:gd name="T1" fmla="*/ 343 h 343"/>
                <a:gd name="T2" fmla="*/ 69 w 138"/>
                <a:gd name="T3" fmla="*/ 343 h 343"/>
                <a:gd name="T4" fmla="*/ 0 w 138"/>
                <a:gd name="T5" fmla="*/ 275 h 343"/>
                <a:gd name="T6" fmla="*/ 0 w 138"/>
                <a:gd name="T7" fmla="*/ 69 h 343"/>
                <a:gd name="T8" fmla="*/ 69 w 138"/>
                <a:gd name="T9" fmla="*/ 0 h 343"/>
                <a:gd name="T10" fmla="*/ 138 w 138"/>
                <a:gd name="T11" fmla="*/ 69 h 343"/>
                <a:gd name="T12" fmla="*/ 138 w 138"/>
                <a:gd name="T13" fmla="*/ 275 h 343"/>
                <a:gd name="T14" fmla="*/ 69 w 138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3"/>
            <p:cNvSpPr>
              <a:spLocks noEditPoints="1"/>
            </p:cNvSpPr>
            <p:nvPr userDrawn="1"/>
          </p:nvSpPr>
          <p:spPr bwMode="auto">
            <a:xfrm>
              <a:off x="83978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8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4"/>
            <p:cNvSpPr>
              <a:spLocks noEditPoints="1"/>
            </p:cNvSpPr>
            <p:nvPr userDrawn="1"/>
          </p:nvSpPr>
          <p:spPr bwMode="auto">
            <a:xfrm>
              <a:off x="1951038" y="4083050"/>
              <a:ext cx="439738" cy="1092200"/>
            </a:xfrm>
            <a:custGeom>
              <a:avLst/>
              <a:gdLst>
                <a:gd name="T0" fmla="*/ 69 w 138"/>
                <a:gd name="T1" fmla="*/ 13 h 343"/>
                <a:gd name="T2" fmla="*/ 124 w 138"/>
                <a:gd name="T3" fmla="*/ 68 h 343"/>
                <a:gd name="T4" fmla="*/ 124 w 138"/>
                <a:gd name="T5" fmla="*/ 274 h 343"/>
                <a:gd name="T6" fmla="*/ 69 w 138"/>
                <a:gd name="T7" fmla="*/ 329 h 343"/>
                <a:gd name="T8" fmla="*/ 14 w 138"/>
                <a:gd name="T9" fmla="*/ 274 h 343"/>
                <a:gd name="T10" fmla="*/ 14 w 138"/>
                <a:gd name="T11" fmla="*/ 68 h 343"/>
                <a:gd name="T12" fmla="*/ 69 w 138"/>
                <a:gd name="T13" fmla="*/ 13 h 343"/>
                <a:gd name="T14" fmla="*/ 69 w 138"/>
                <a:gd name="T15" fmla="*/ 0 h 343"/>
                <a:gd name="T16" fmla="*/ 0 w 138"/>
                <a:gd name="T17" fmla="*/ 68 h 343"/>
                <a:gd name="T18" fmla="*/ 0 w 138"/>
                <a:gd name="T19" fmla="*/ 274 h 343"/>
                <a:gd name="T20" fmla="*/ 69 w 138"/>
                <a:gd name="T21" fmla="*/ 343 h 343"/>
                <a:gd name="T22" fmla="*/ 138 w 138"/>
                <a:gd name="T23" fmla="*/ 274 h 343"/>
                <a:gd name="T24" fmla="*/ 138 w 138"/>
                <a:gd name="T25" fmla="*/ 68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8" y="312"/>
                    <a:pt x="138" y="27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5"/>
            <p:cNvSpPr>
              <a:spLocks noEditPoints="1"/>
            </p:cNvSpPr>
            <p:nvPr userDrawn="1"/>
          </p:nvSpPr>
          <p:spPr bwMode="auto">
            <a:xfrm>
              <a:off x="26066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9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8718550" y="4105275"/>
              <a:ext cx="546100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4465638" y="3841750"/>
              <a:ext cx="438150" cy="1092200"/>
            </a:xfrm>
            <a:custGeom>
              <a:avLst/>
              <a:gdLst>
                <a:gd name="T0" fmla="*/ 69 w 138"/>
                <a:gd name="T1" fmla="*/ 14 h 343"/>
                <a:gd name="T2" fmla="*/ 124 w 138"/>
                <a:gd name="T3" fmla="*/ 69 h 343"/>
                <a:gd name="T4" fmla="*/ 124 w 138"/>
                <a:gd name="T5" fmla="*/ 275 h 343"/>
                <a:gd name="T6" fmla="*/ 69 w 138"/>
                <a:gd name="T7" fmla="*/ 330 h 343"/>
                <a:gd name="T8" fmla="*/ 14 w 138"/>
                <a:gd name="T9" fmla="*/ 275 h 343"/>
                <a:gd name="T10" fmla="*/ 14 w 138"/>
                <a:gd name="T11" fmla="*/ 69 h 343"/>
                <a:gd name="T12" fmla="*/ 69 w 138"/>
                <a:gd name="T13" fmla="*/ 14 h 343"/>
                <a:gd name="T14" fmla="*/ 69 w 138"/>
                <a:gd name="T15" fmla="*/ 0 h 343"/>
                <a:gd name="T16" fmla="*/ 0 w 138"/>
                <a:gd name="T17" fmla="*/ 69 h 343"/>
                <a:gd name="T18" fmla="*/ 0 w 138"/>
                <a:gd name="T19" fmla="*/ 275 h 343"/>
                <a:gd name="T20" fmla="*/ 69 w 138"/>
                <a:gd name="T21" fmla="*/ 343 h 343"/>
                <a:gd name="T22" fmla="*/ 138 w 138"/>
                <a:gd name="T23" fmla="*/ 275 h 343"/>
                <a:gd name="T24" fmla="*/ 138 w 138"/>
                <a:gd name="T25" fmla="*/ 69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4"/>
                  </a:moveTo>
                  <a:cubicBezTo>
                    <a:pt x="99" y="14"/>
                    <a:pt x="124" y="39"/>
                    <a:pt x="124" y="69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305"/>
                    <a:pt x="99" y="330"/>
                    <a:pt x="69" y="330"/>
                  </a:cubicBezTo>
                  <a:cubicBezTo>
                    <a:pt x="39" y="330"/>
                    <a:pt x="14" y="305"/>
                    <a:pt x="14" y="27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3"/>
                    <a:pt x="31" y="343"/>
                    <a:pt x="69" y="343"/>
                  </a:cubicBezTo>
                  <a:cubicBezTo>
                    <a:pt x="107" y="343"/>
                    <a:pt x="138" y="313"/>
                    <a:pt x="138" y="275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259638" y="4475163"/>
              <a:ext cx="260350" cy="436563"/>
            </a:xfrm>
            <a:custGeom>
              <a:avLst/>
              <a:gdLst>
                <a:gd name="T0" fmla="*/ 41 w 82"/>
                <a:gd name="T1" fmla="*/ 137 h 137"/>
                <a:gd name="T2" fmla="*/ 41 w 82"/>
                <a:gd name="T3" fmla="*/ 137 h 137"/>
                <a:gd name="T4" fmla="*/ 0 w 82"/>
                <a:gd name="T5" fmla="*/ 96 h 137"/>
                <a:gd name="T6" fmla="*/ 0 w 82"/>
                <a:gd name="T7" fmla="*/ 41 h 137"/>
                <a:gd name="T8" fmla="*/ 41 w 82"/>
                <a:gd name="T9" fmla="*/ 0 h 137"/>
                <a:gd name="T10" fmla="*/ 82 w 82"/>
                <a:gd name="T11" fmla="*/ 41 h 137"/>
                <a:gd name="T12" fmla="*/ 82 w 82"/>
                <a:gd name="T13" fmla="*/ 96 h 137"/>
                <a:gd name="T14" fmla="*/ 41 w 82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7">
                  <a:moveTo>
                    <a:pt x="41" y="137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8" y="137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7"/>
                    <a:pt x="41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9"/>
            <p:cNvSpPr>
              <a:spLocks noEditPoints="1"/>
            </p:cNvSpPr>
            <p:nvPr userDrawn="1"/>
          </p:nvSpPr>
          <p:spPr bwMode="auto">
            <a:xfrm>
              <a:off x="4030663" y="4475163"/>
              <a:ext cx="260350" cy="436563"/>
            </a:xfrm>
            <a:custGeom>
              <a:avLst/>
              <a:gdLst>
                <a:gd name="T0" fmla="*/ 41 w 82"/>
                <a:gd name="T1" fmla="*/ 14 h 137"/>
                <a:gd name="T2" fmla="*/ 69 w 82"/>
                <a:gd name="T3" fmla="*/ 41 h 137"/>
                <a:gd name="T4" fmla="*/ 69 w 82"/>
                <a:gd name="T5" fmla="*/ 96 h 137"/>
                <a:gd name="T6" fmla="*/ 41 w 82"/>
                <a:gd name="T7" fmla="*/ 124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9" y="26"/>
                    <a:pt x="69" y="41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12"/>
                    <a:pt x="56" y="124"/>
                    <a:pt x="41" y="124"/>
                  </a:cubicBezTo>
                  <a:cubicBezTo>
                    <a:pt x="26" y="124"/>
                    <a:pt x="14" y="112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9"/>
                    <a:pt x="19" y="137"/>
                    <a:pt x="41" y="137"/>
                  </a:cubicBezTo>
                  <a:cubicBezTo>
                    <a:pt x="64" y="137"/>
                    <a:pt x="82" y="119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6648450" y="4452938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8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1"/>
            <p:cNvSpPr>
              <a:spLocks/>
            </p:cNvSpPr>
            <p:nvPr userDrawn="1"/>
          </p:nvSpPr>
          <p:spPr bwMode="auto">
            <a:xfrm>
              <a:off x="5119688" y="2990850"/>
              <a:ext cx="547688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5886450" y="3952875"/>
              <a:ext cx="542925" cy="2444750"/>
            </a:xfrm>
            <a:custGeom>
              <a:avLst/>
              <a:gdLst>
                <a:gd name="T0" fmla="*/ 85 w 171"/>
                <a:gd name="T1" fmla="*/ 768 h 768"/>
                <a:gd name="T2" fmla="*/ 85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5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5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5" y="768"/>
                  </a:moveTo>
                  <a:cubicBezTo>
                    <a:pt x="85" y="768"/>
                    <a:pt x="85" y="768"/>
                    <a:pt x="85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5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3"/>
            <p:cNvSpPr>
              <a:spLocks/>
            </p:cNvSpPr>
            <p:nvPr userDrawn="1"/>
          </p:nvSpPr>
          <p:spPr bwMode="auto">
            <a:xfrm>
              <a:off x="3790950" y="4716463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4 h 343"/>
                <a:gd name="T6" fmla="*/ 0 w 137"/>
                <a:gd name="T7" fmla="*/ 68 h 343"/>
                <a:gd name="T8" fmla="*/ 68 w 137"/>
                <a:gd name="T9" fmla="*/ 0 h 343"/>
                <a:gd name="T10" fmla="*/ 137 w 137"/>
                <a:gd name="T11" fmla="*/ 68 h 343"/>
                <a:gd name="T12" fmla="*/ 137 w 137"/>
                <a:gd name="T13" fmla="*/ 274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2"/>
                    <a:pt x="0" y="2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312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3028950" y="3841750"/>
              <a:ext cx="542925" cy="2447925"/>
            </a:xfrm>
            <a:custGeom>
              <a:avLst/>
              <a:gdLst>
                <a:gd name="T0" fmla="*/ 85 w 171"/>
                <a:gd name="T1" fmla="*/ 769 h 769"/>
                <a:gd name="T2" fmla="*/ 85 w 171"/>
                <a:gd name="T3" fmla="*/ 769 h 769"/>
                <a:gd name="T4" fmla="*/ 0 w 171"/>
                <a:gd name="T5" fmla="*/ 683 h 769"/>
                <a:gd name="T6" fmla="*/ 0 w 171"/>
                <a:gd name="T7" fmla="*/ 86 h 769"/>
                <a:gd name="T8" fmla="*/ 85 w 171"/>
                <a:gd name="T9" fmla="*/ 0 h 769"/>
                <a:gd name="T10" fmla="*/ 171 w 171"/>
                <a:gd name="T11" fmla="*/ 86 h 769"/>
                <a:gd name="T12" fmla="*/ 171 w 171"/>
                <a:gd name="T13" fmla="*/ 683 h 769"/>
                <a:gd name="T14" fmla="*/ 85 w 171"/>
                <a:gd name="T1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9">
                  <a:moveTo>
                    <a:pt x="85" y="769"/>
                  </a:moveTo>
                  <a:cubicBezTo>
                    <a:pt x="85" y="769"/>
                    <a:pt x="85" y="769"/>
                    <a:pt x="85" y="769"/>
                  </a:cubicBezTo>
                  <a:cubicBezTo>
                    <a:pt x="38" y="769"/>
                    <a:pt x="0" y="730"/>
                    <a:pt x="0" y="6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ubicBezTo>
                    <a:pt x="171" y="683"/>
                    <a:pt x="171" y="683"/>
                    <a:pt x="171" y="683"/>
                  </a:cubicBezTo>
                  <a:cubicBezTo>
                    <a:pt x="171" y="730"/>
                    <a:pt x="133" y="769"/>
                    <a:pt x="85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5"/>
            <p:cNvSpPr>
              <a:spLocks/>
            </p:cNvSpPr>
            <p:nvPr userDrawn="1"/>
          </p:nvSpPr>
          <p:spPr bwMode="auto">
            <a:xfrm>
              <a:off x="0" y="3148013"/>
              <a:ext cx="228600" cy="2438400"/>
            </a:xfrm>
            <a:custGeom>
              <a:avLst/>
              <a:gdLst>
                <a:gd name="T0" fmla="*/ 0 w 72"/>
                <a:gd name="T1" fmla="*/ 0 h 766"/>
                <a:gd name="T2" fmla="*/ 0 w 72"/>
                <a:gd name="T3" fmla="*/ 766 h 766"/>
                <a:gd name="T4" fmla="*/ 72 w 72"/>
                <a:gd name="T5" fmla="*/ 681 h 766"/>
                <a:gd name="T6" fmla="*/ 72 w 72"/>
                <a:gd name="T7" fmla="*/ 84 h 766"/>
                <a:gd name="T8" fmla="*/ 0 w 72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66">
                  <a:moveTo>
                    <a:pt x="0" y="0"/>
                  </a:moveTo>
                  <a:cubicBezTo>
                    <a:pt x="0" y="766"/>
                    <a:pt x="0" y="766"/>
                    <a:pt x="0" y="766"/>
                  </a:cubicBezTo>
                  <a:cubicBezTo>
                    <a:pt x="41" y="759"/>
                    <a:pt x="72" y="724"/>
                    <a:pt x="72" y="6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42"/>
                    <a:pt x="41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6"/>
            <p:cNvSpPr>
              <a:spLocks/>
            </p:cNvSpPr>
            <p:nvPr userDrawn="1"/>
          </p:nvSpPr>
          <p:spPr bwMode="auto">
            <a:xfrm>
              <a:off x="11950700" y="4105275"/>
              <a:ext cx="254000" cy="2444750"/>
            </a:xfrm>
            <a:custGeom>
              <a:avLst/>
              <a:gdLst>
                <a:gd name="T0" fmla="*/ 80 w 80"/>
                <a:gd name="T1" fmla="*/ 0 h 768"/>
                <a:gd name="T2" fmla="*/ 0 w 80"/>
                <a:gd name="T3" fmla="*/ 85 h 768"/>
                <a:gd name="T4" fmla="*/ 0 w 80"/>
                <a:gd name="T5" fmla="*/ 682 h 768"/>
                <a:gd name="T6" fmla="*/ 80 w 80"/>
                <a:gd name="T7" fmla="*/ 768 h 768"/>
                <a:gd name="T8" fmla="*/ 80 w 80"/>
                <a:gd name="T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8">
                  <a:moveTo>
                    <a:pt x="80" y="0"/>
                  </a:moveTo>
                  <a:cubicBezTo>
                    <a:pt x="36" y="2"/>
                    <a:pt x="0" y="39"/>
                    <a:pt x="0" y="85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28"/>
                    <a:pt x="36" y="766"/>
                    <a:pt x="80" y="768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482560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089025"/>
            <a:ext cx="6864086" cy="2268744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0000A0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and type </a:t>
            </a:r>
            <a:r>
              <a:rPr lang="nb-NO" dirty="0" err="1"/>
              <a:t>quote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3573521"/>
            <a:ext cx="6864086" cy="540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 dirty="0" err="1"/>
              <a:t>Name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0019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090800"/>
            <a:ext cx="6864086" cy="2268000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FBD9CA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and type </a:t>
            </a:r>
            <a:r>
              <a:rPr lang="nb-NO" dirty="0" err="1"/>
              <a:t>quote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3573521"/>
            <a:ext cx="6864086" cy="540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 dirty="0" err="1"/>
              <a:t>Name</a:t>
            </a:r>
            <a:endParaRPr lang="nb-NO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6318000"/>
            <a:ext cx="10893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Logotype, static"/>
          <p:cNvGrpSpPr/>
          <p:nvPr userDrawn="1"/>
        </p:nvGrpSpPr>
        <p:grpSpPr>
          <a:xfrm>
            <a:off x="10689465" y="6389301"/>
            <a:ext cx="863687" cy="18010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5178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1538" y="166246"/>
            <a:ext cx="6864086" cy="2327243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FBD9CA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and type </a:t>
            </a:r>
            <a:r>
              <a:rPr lang="nb-NO" dirty="0" err="1"/>
              <a:t>quote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1203" y="2709241"/>
            <a:ext cx="6864086" cy="540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nb-NO" dirty="0" err="1"/>
              <a:t>Name</a:t>
            </a:r>
            <a:endParaRPr lang="nb-NO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6318000"/>
            <a:ext cx="10893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Pulse"/>
          <p:cNvGrpSpPr/>
          <p:nvPr userDrawn="1"/>
        </p:nvGrpSpPr>
        <p:grpSpPr>
          <a:xfrm>
            <a:off x="0" y="3348038"/>
            <a:ext cx="12204700" cy="2643187"/>
            <a:chOff x="0" y="3348038"/>
            <a:chExt cx="12204700" cy="2643187"/>
          </a:xfrm>
          <a:solidFill>
            <a:srgbClr val="0000FF"/>
          </a:solidFill>
        </p:grpSpPr>
        <p:sp>
          <p:nvSpPr>
            <p:cNvPr id="45" name="Freeform 5"/>
            <p:cNvSpPr>
              <a:spLocks/>
            </p:cNvSpPr>
            <p:nvPr userDrawn="1"/>
          </p:nvSpPr>
          <p:spPr bwMode="auto">
            <a:xfrm>
              <a:off x="1906588" y="4092575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3979863" y="4564063"/>
              <a:ext cx="193675" cy="325438"/>
            </a:xfrm>
            <a:custGeom>
              <a:avLst/>
              <a:gdLst>
                <a:gd name="T0" fmla="*/ 30 w 61"/>
                <a:gd name="T1" fmla="*/ 102 h 102"/>
                <a:gd name="T2" fmla="*/ 30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0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0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0" y="102"/>
                  </a:moveTo>
                  <a:cubicBezTo>
                    <a:pt x="30" y="102"/>
                    <a:pt x="30" y="102"/>
                    <a:pt x="30" y="102"/>
                  </a:cubicBezTo>
                  <a:cubicBezTo>
                    <a:pt x="13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7" y="102"/>
                    <a:pt x="3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1585913" y="4564063"/>
              <a:ext cx="193675" cy="325438"/>
            </a:xfrm>
            <a:custGeom>
              <a:avLst/>
              <a:gdLst>
                <a:gd name="T0" fmla="*/ 30 w 61"/>
                <a:gd name="T1" fmla="*/ 102 h 102"/>
                <a:gd name="T2" fmla="*/ 30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0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0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0" y="102"/>
                  </a:moveTo>
                  <a:cubicBezTo>
                    <a:pt x="30" y="102"/>
                    <a:pt x="30" y="102"/>
                    <a:pt x="30" y="102"/>
                  </a:cubicBezTo>
                  <a:cubicBezTo>
                    <a:pt x="13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7" y="102"/>
                    <a:pt x="3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3524250" y="4548188"/>
              <a:ext cx="325438" cy="809625"/>
            </a:xfrm>
            <a:custGeom>
              <a:avLst/>
              <a:gdLst>
                <a:gd name="T0" fmla="*/ 51 w 102"/>
                <a:gd name="T1" fmla="*/ 254 h 254"/>
                <a:gd name="T2" fmla="*/ 51 w 102"/>
                <a:gd name="T3" fmla="*/ 254 h 254"/>
                <a:gd name="T4" fmla="*/ 0 w 102"/>
                <a:gd name="T5" fmla="*/ 203 h 254"/>
                <a:gd name="T6" fmla="*/ 0 w 102"/>
                <a:gd name="T7" fmla="*/ 51 h 254"/>
                <a:gd name="T8" fmla="*/ 51 w 102"/>
                <a:gd name="T9" fmla="*/ 0 h 254"/>
                <a:gd name="T10" fmla="*/ 102 w 102"/>
                <a:gd name="T11" fmla="*/ 51 h 254"/>
                <a:gd name="T12" fmla="*/ 102 w 102"/>
                <a:gd name="T13" fmla="*/ 203 h 254"/>
                <a:gd name="T14" fmla="*/ 51 w 102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4">
                  <a:moveTo>
                    <a:pt x="51" y="254"/>
                  </a:moveTo>
                  <a:cubicBezTo>
                    <a:pt x="51" y="254"/>
                    <a:pt x="51" y="254"/>
                    <a:pt x="51" y="254"/>
                  </a:cubicBezTo>
                  <a:cubicBezTo>
                    <a:pt x="23" y="254"/>
                    <a:pt x="0" y="232"/>
                    <a:pt x="0" y="20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232"/>
                    <a:pt x="79" y="254"/>
                    <a:pt x="51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2393950" y="3462338"/>
              <a:ext cx="403225" cy="1814513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4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7" y="29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311150" y="3462338"/>
              <a:ext cx="406400" cy="1814513"/>
            </a:xfrm>
            <a:custGeom>
              <a:avLst/>
              <a:gdLst>
                <a:gd name="T0" fmla="*/ 64 w 128"/>
                <a:gd name="T1" fmla="*/ 570 h 570"/>
                <a:gd name="T2" fmla="*/ 64 w 128"/>
                <a:gd name="T3" fmla="*/ 570 h 570"/>
                <a:gd name="T4" fmla="*/ 0 w 128"/>
                <a:gd name="T5" fmla="*/ 506 h 570"/>
                <a:gd name="T6" fmla="*/ 0 w 128"/>
                <a:gd name="T7" fmla="*/ 64 h 570"/>
                <a:gd name="T8" fmla="*/ 64 w 128"/>
                <a:gd name="T9" fmla="*/ 0 h 570"/>
                <a:gd name="T10" fmla="*/ 128 w 128"/>
                <a:gd name="T11" fmla="*/ 64 h 570"/>
                <a:gd name="T12" fmla="*/ 128 w 128"/>
                <a:gd name="T13" fmla="*/ 506 h 570"/>
                <a:gd name="T14" fmla="*/ 64 w 128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06"/>
                    <a:pt x="128" y="506"/>
                    <a:pt x="128" y="506"/>
                  </a:cubicBezTo>
                  <a:cubicBezTo>
                    <a:pt x="128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2959100" y="4175125"/>
              <a:ext cx="403225" cy="1816100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4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2"/>
            <p:cNvSpPr>
              <a:spLocks noEditPoints="1"/>
            </p:cNvSpPr>
            <p:nvPr userDrawn="1"/>
          </p:nvSpPr>
          <p:spPr bwMode="auto">
            <a:xfrm>
              <a:off x="1131888" y="4548188"/>
              <a:ext cx="323850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4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4" y="244"/>
                    <a:pt x="51" y="244"/>
                  </a:cubicBezTo>
                  <a:cubicBezTo>
                    <a:pt x="29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9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2"/>
                    <a:pt x="23" y="254"/>
                    <a:pt x="51" y="254"/>
                  </a:cubicBezTo>
                  <a:cubicBezTo>
                    <a:pt x="79" y="254"/>
                    <a:pt x="102" y="232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3"/>
            <p:cNvSpPr>
              <a:spLocks noEditPoints="1"/>
            </p:cNvSpPr>
            <p:nvPr userDrawn="1"/>
          </p:nvSpPr>
          <p:spPr bwMode="auto">
            <a:xfrm>
              <a:off x="565150" y="4175125"/>
              <a:ext cx="404813" cy="1816100"/>
            </a:xfrm>
            <a:custGeom>
              <a:avLst/>
              <a:gdLst>
                <a:gd name="T0" fmla="*/ 64 w 127"/>
                <a:gd name="T1" fmla="*/ 10 h 570"/>
                <a:gd name="T2" fmla="*/ 117 w 127"/>
                <a:gd name="T3" fmla="*/ 64 h 570"/>
                <a:gd name="T4" fmla="*/ 117 w 127"/>
                <a:gd name="T5" fmla="*/ 506 h 570"/>
                <a:gd name="T6" fmla="*/ 64 w 127"/>
                <a:gd name="T7" fmla="*/ 560 h 570"/>
                <a:gd name="T8" fmla="*/ 10 w 127"/>
                <a:gd name="T9" fmla="*/ 506 h 570"/>
                <a:gd name="T10" fmla="*/ 10 w 127"/>
                <a:gd name="T11" fmla="*/ 64 h 570"/>
                <a:gd name="T12" fmla="*/ 64 w 127"/>
                <a:gd name="T13" fmla="*/ 10 h 570"/>
                <a:gd name="T14" fmla="*/ 64 w 127"/>
                <a:gd name="T15" fmla="*/ 0 h 570"/>
                <a:gd name="T16" fmla="*/ 0 w 127"/>
                <a:gd name="T17" fmla="*/ 64 h 570"/>
                <a:gd name="T18" fmla="*/ 0 w 127"/>
                <a:gd name="T19" fmla="*/ 506 h 570"/>
                <a:gd name="T20" fmla="*/ 64 w 127"/>
                <a:gd name="T21" fmla="*/ 570 h 570"/>
                <a:gd name="T22" fmla="*/ 127 w 127"/>
                <a:gd name="T23" fmla="*/ 506 h 570"/>
                <a:gd name="T24" fmla="*/ 127 w 127"/>
                <a:gd name="T25" fmla="*/ 64 h 570"/>
                <a:gd name="T26" fmla="*/ 64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4" y="10"/>
                  </a:moveTo>
                  <a:cubicBezTo>
                    <a:pt x="93" y="10"/>
                    <a:pt x="117" y="34"/>
                    <a:pt x="117" y="64"/>
                  </a:cubicBezTo>
                  <a:cubicBezTo>
                    <a:pt x="117" y="506"/>
                    <a:pt x="117" y="506"/>
                    <a:pt x="117" y="506"/>
                  </a:cubicBezTo>
                  <a:cubicBezTo>
                    <a:pt x="117" y="536"/>
                    <a:pt x="93" y="560"/>
                    <a:pt x="64" y="560"/>
                  </a:cubicBezTo>
                  <a:cubicBezTo>
                    <a:pt x="34" y="560"/>
                    <a:pt x="10" y="536"/>
                    <a:pt x="10" y="50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4"/>
                    <a:pt x="34" y="10"/>
                    <a:pt x="64" y="10"/>
                  </a:cubicBezTo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41"/>
                    <a:pt x="29" y="570"/>
                    <a:pt x="64" y="570"/>
                  </a:cubicBezTo>
                  <a:cubicBezTo>
                    <a:pt x="99" y="570"/>
                    <a:pt x="127" y="541"/>
                    <a:pt x="127" y="506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8"/>
                    <a:pt x="99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4"/>
            <p:cNvSpPr>
              <a:spLocks/>
            </p:cNvSpPr>
            <p:nvPr userDrawn="1"/>
          </p:nvSpPr>
          <p:spPr bwMode="auto">
            <a:xfrm>
              <a:off x="10434638" y="4092575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auto">
            <a:xfrm>
              <a:off x="10110788" y="4564063"/>
              <a:ext cx="193675" cy="325438"/>
            </a:xfrm>
            <a:custGeom>
              <a:avLst/>
              <a:gdLst>
                <a:gd name="T0" fmla="*/ 31 w 61"/>
                <a:gd name="T1" fmla="*/ 102 h 102"/>
                <a:gd name="T2" fmla="*/ 31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1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1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14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8" y="102"/>
                    <a:pt x="31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auto">
            <a:xfrm>
              <a:off x="10920413" y="3462338"/>
              <a:ext cx="403225" cy="1814513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11487150" y="41751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9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8"/>
            <p:cNvSpPr>
              <a:spLocks noEditPoints="1"/>
            </p:cNvSpPr>
            <p:nvPr userDrawn="1"/>
          </p:nvSpPr>
          <p:spPr bwMode="auto">
            <a:xfrm>
              <a:off x="8367713" y="4159250"/>
              <a:ext cx="325438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51 w 102"/>
                <a:gd name="T17" fmla="*/ 0 h 254"/>
                <a:gd name="T18" fmla="*/ 0 w 102"/>
                <a:gd name="T19" fmla="*/ 51 h 254"/>
                <a:gd name="T20" fmla="*/ 0 w 102"/>
                <a:gd name="T21" fmla="*/ 203 h 254"/>
                <a:gd name="T22" fmla="*/ 51 w 102"/>
                <a:gd name="T23" fmla="*/ 254 h 254"/>
                <a:gd name="T24" fmla="*/ 102 w 102"/>
                <a:gd name="T25" fmla="*/ 203 h 254"/>
                <a:gd name="T26" fmla="*/ 102 w 102"/>
                <a:gd name="T27" fmla="*/ 51 h 254"/>
                <a:gd name="T28" fmla="*/ 51 w 102"/>
                <a:gd name="T2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3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3" y="244"/>
                    <a:pt x="51" y="244"/>
                  </a:cubicBezTo>
                  <a:cubicBezTo>
                    <a:pt x="28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8" y="10"/>
                    <a:pt x="51" y="10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9658350" y="4548188"/>
              <a:ext cx="322263" cy="809625"/>
            </a:xfrm>
            <a:custGeom>
              <a:avLst/>
              <a:gdLst>
                <a:gd name="T0" fmla="*/ 51 w 101"/>
                <a:gd name="T1" fmla="*/ 254 h 254"/>
                <a:gd name="T2" fmla="*/ 51 w 101"/>
                <a:gd name="T3" fmla="*/ 254 h 254"/>
                <a:gd name="T4" fmla="*/ 0 w 101"/>
                <a:gd name="T5" fmla="*/ 203 h 254"/>
                <a:gd name="T6" fmla="*/ 0 w 101"/>
                <a:gd name="T7" fmla="*/ 51 h 254"/>
                <a:gd name="T8" fmla="*/ 51 w 101"/>
                <a:gd name="T9" fmla="*/ 0 h 254"/>
                <a:gd name="T10" fmla="*/ 101 w 101"/>
                <a:gd name="T11" fmla="*/ 51 h 254"/>
                <a:gd name="T12" fmla="*/ 101 w 101"/>
                <a:gd name="T13" fmla="*/ 203 h 254"/>
                <a:gd name="T14" fmla="*/ 51 w 101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54">
                  <a:moveTo>
                    <a:pt x="51" y="254"/>
                  </a:moveTo>
                  <a:cubicBezTo>
                    <a:pt x="51" y="254"/>
                    <a:pt x="51" y="254"/>
                    <a:pt x="51" y="254"/>
                  </a:cubicBezTo>
                  <a:cubicBezTo>
                    <a:pt x="22" y="254"/>
                    <a:pt x="0" y="232"/>
                    <a:pt x="0" y="20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1" y="0"/>
                  </a:cubicBezTo>
                  <a:cubicBezTo>
                    <a:pt x="79" y="0"/>
                    <a:pt x="101" y="23"/>
                    <a:pt x="101" y="51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1" y="232"/>
                    <a:pt x="79" y="254"/>
                    <a:pt x="51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0"/>
            <p:cNvSpPr>
              <a:spLocks noEditPoints="1"/>
            </p:cNvSpPr>
            <p:nvPr userDrawn="1"/>
          </p:nvSpPr>
          <p:spPr bwMode="auto">
            <a:xfrm>
              <a:off x="8855075" y="3525838"/>
              <a:ext cx="403225" cy="1816100"/>
            </a:xfrm>
            <a:custGeom>
              <a:avLst/>
              <a:gdLst>
                <a:gd name="T0" fmla="*/ 63 w 127"/>
                <a:gd name="T1" fmla="*/ 11 h 570"/>
                <a:gd name="T2" fmla="*/ 117 w 127"/>
                <a:gd name="T3" fmla="*/ 64 h 570"/>
                <a:gd name="T4" fmla="*/ 117 w 127"/>
                <a:gd name="T5" fmla="*/ 507 h 570"/>
                <a:gd name="T6" fmla="*/ 63 w 127"/>
                <a:gd name="T7" fmla="*/ 560 h 570"/>
                <a:gd name="T8" fmla="*/ 10 w 127"/>
                <a:gd name="T9" fmla="*/ 507 h 570"/>
                <a:gd name="T10" fmla="*/ 10 w 127"/>
                <a:gd name="T11" fmla="*/ 64 h 570"/>
                <a:gd name="T12" fmla="*/ 63 w 127"/>
                <a:gd name="T13" fmla="*/ 11 h 570"/>
                <a:gd name="T14" fmla="*/ 63 w 127"/>
                <a:gd name="T15" fmla="*/ 0 h 570"/>
                <a:gd name="T16" fmla="*/ 0 w 127"/>
                <a:gd name="T17" fmla="*/ 64 h 570"/>
                <a:gd name="T18" fmla="*/ 0 w 127"/>
                <a:gd name="T19" fmla="*/ 507 h 570"/>
                <a:gd name="T20" fmla="*/ 63 w 127"/>
                <a:gd name="T21" fmla="*/ 570 h 570"/>
                <a:gd name="T22" fmla="*/ 127 w 127"/>
                <a:gd name="T23" fmla="*/ 507 h 570"/>
                <a:gd name="T24" fmla="*/ 127 w 127"/>
                <a:gd name="T25" fmla="*/ 64 h 570"/>
                <a:gd name="T26" fmla="*/ 63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3" y="11"/>
                  </a:moveTo>
                  <a:cubicBezTo>
                    <a:pt x="93" y="11"/>
                    <a:pt x="117" y="35"/>
                    <a:pt x="117" y="64"/>
                  </a:cubicBezTo>
                  <a:cubicBezTo>
                    <a:pt x="117" y="507"/>
                    <a:pt x="117" y="507"/>
                    <a:pt x="117" y="507"/>
                  </a:cubicBezTo>
                  <a:cubicBezTo>
                    <a:pt x="117" y="536"/>
                    <a:pt x="93" y="560"/>
                    <a:pt x="63" y="560"/>
                  </a:cubicBezTo>
                  <a:cubicBezTo>
                    <a:pt x="34" y="560"/>
                    <a:pt x="10" y="536"/>
                    <a:pt x="10" y="50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5"/>
                    <a:pt x="34" y="11"/>
                    <a:pt x="63" y="11"/>
                  </a:cubicBezTo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42"/>
                    <a:pt x="28" y="570"/>
                    <a:pt x="63" y="570"/>
                  </a:cubicBezTo>
                  <a:cubicBezTo>
                    <a:pt x="98" y="570"/>
                    <a:pt x="127" y="542"/>
                    <a:pt x="127" y="50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1"/>
            <p:cNvSpPr>
              <a:spLocks noEditPoints="1"/>
            </p:cNvSpPr>
            <p:nvPr userDrawn="1"/>
          </p:nvSpPr>
          <p:spPr bwMode="auto">
            <a:xfrm>
              <a:off x="4075113" y="4159250"/>
              <a:ext cx="323850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4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4" y="244"/>
                    <a:pt x="51" y="244"/>
                  </a:cubicBezTo>
                  <a:cubicBezTo>
                    <a:pt x="29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9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2"/>
            <p:cNvSpPr>
              <a:spLocks noEditPoints="1"/>
            </p:cNvSpPr>
            <p:nvPr userDrawn="1"/>
          </p:nvSpPr>
          <p:spPr bwMode="auto">
            <a:xfrm>
              <a:off x="4560888" y="3525838"/>
              <a:ext cx="403225" cy="1816100"/>
            </a:xfrm>
            <a:custGeom>
              <a:avLst/>
              <a:gdLst>
                <a:gd name="T0" fmla="*/ 63 w 127"/>
                <a:gd name="T1" fmla="*/ 11 h 570"/>
                <a:gd name="T2" fmla="*/ 117 w 127"/>
                <a:gd name="T3" fmla="*/ 64 h 570"/>
                <a:gd name="T4" fmla="*/ 117 w 127"/>
                <a:gd name="T5" fmla="*/ 507 h 570"/>
                <a:gd name="T6" fmla="*/ 63 w 127"/>
                <a:gd name="T7" fmla="*/ 560 h 570"/>
                <a:gd name="T8" fmla="*/ 10 w 127"/>
                <a:gd name="T9" fmla="*/ 507 h 570"/>
                <a:gd name="T10" fmla="*/ 10 w 127"/>
                <a:gd name="T11" fmla="*/ 64 h 570"/>
                <a:gd name="T12" fmla="*/ 63 w 127"/>
                <a:gd name="T13" fmla="*/ 11 h 570"/>
                <a:gd name="T14" fmla="*/ 63 w 127"/>
                <a:gd name="T15" fmla="*/ 0 h 570"/>
                <a:gd name="T16" fmla="*/ 0 w 127"/>
                <a:gd name="T17" fmla="*/ 64 h 570"/>
                <a:gd name="T18" fmla="*/ 0 w 127"/>
                <a:gd name="T19" fmla="*/ 507 h 570"/>
                <a:gd name="T20" fmla="*/ 63 w 127"/>
                <a:gd name="T21" fmla="*/ 570 h 570"/>
                <a:gd name="T22" fmla="*/ 127 w 127"/>
                <a:gd name="T23" fmla="*/ 507 h 570"/>
                <a:gd name="T24" fmla="*/ 127 w 127"/>
                <a:gd name="T25" fmla="*/ 64 h 570"/>
                <a:gd name="T26" fmla="*/ 63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3" y="11"/>
                  </a:moveTo>
                  <a:cubicBezTo>
                    <a:pt x="93" y="11"/>
                    <a:pt x="117" y="35"/>
                    <a:pt x="117" y="64"/>
                  </a:cubicBezTo>
                  <a:cubicBezTo>
                    <a:pt x="117" y="507"/>
                    <a:pt x="117" y="507"/>
                    <a:pt x="117" y="507"/>
                  </a:cubicBezTo>
                  <a:cubicBezTo>
                    <a:pt x="117" y="536"/>
                    <a:pt x="93" y="560"/>
                    <a:pt x="63" y="560"/>
                  </a:cubicBezTo>
                  <a:cubicBezTo>
                    <a:pt x="34" y="560"/>
                    <a:pt x="10" y="536"/>
                    <a:pt x="10" y="50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5"/>
                    <a:pt x="34" y="11"/>
                    <a:pt x="63" y="11"/>
                  </a:cubicBezTo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42"/>
                    <a:pt x="28" y="570"/>
                    <a:pt x="63" y="570"/>
                  </a:cubicBezTo>
                  <a:cubicBezTo>
                    <a:pt x="99" y="570"/>
                    <a:pt x="127" y="542"/>
                    <a:pt x="127" y="50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9093200" y="41751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8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4"/>
            <p:cNvSpPr>
              <a:spLocks noEditPoints="1"/>
            </p:cNvSpPr>
            <p:nvPr userDrawn="1"/>
          </p:nvSpPr>
          <p:spPr bwMode="auto">
            <a:xfrm>
              <a:off x="5940425" y="3981450"/>
              <a:ext cx="323850" cy="808038"/>
            </a:xfrm>
            <a:custGeom>
              <a:avLst/>
              <a:gdLst>
                <a:gd name="T0" fmla="*/ 51 w 102"/>
                <a:gd name="T1" fmla="*/ 10 h 254"/>
                <a:gd name="T2" fmla="*/ 91 w 102"/>
                <a:gd name="T3" fmla="*/ 51 h 254"/>
                <a:gd name="T4" fmla="*/ 91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3" y="10"/>
                    <a:pt x="91" y="28"/>
                    <a:pt x="91" y="51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91" y="226"/>
                    <a:pt x="73" y="244"/>
                    <a:pt x="51" y="244"/>
                  </a:cubicBezTo>
                  <a:cubicBezTo>
                    <a:pt x="28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8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8008938" y="4449763"/>
              <a:ext cx="193675" cy="323850"/>
            </a:xfrm>
            <a:custGeom>
              <a:avLst/>
              <a:gdLst>
                <a:gd name="T0" fmla="*/ 31 w 61"/>
                <a:gd name="T1" fmla="*/ 102 h 102"/>
                <a:gd name="T2" fmla="*/ 31 w 61"/>
                <a:gd name="T3" fmla="*/ 102 h 102"/>
                <a:gd name="T4" fmla="*/ 0 w 61"/>
                <a:gd name="T5" fmla="*/ 72 h 102"/>
                <a:gd name="T6" fmla="*/ 0 w 61"/>
                <a:gd name="T7" fmla="*/ 31 h 102"/>
                <a:gd name="T8" fmla="*/ 31 w 61"/>
                <a:gd name="T9" fmla="*/ 0 h 102"/>
                <a:gd name="T10" fmla="*/ 61 w 61"/>
                <a:gd name="T11" fmla="*/ 31 h 102"/>
                <a:gd name="T12" fmla="*/ 61 w 61"/>
                <a:gd name="T13" fmla="*/ 72 h 102"/>
                <a:gd name="T14" fmla="*/ 31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14" y="102"/>
                    <a:pt x="0" y="89"/>
                    <a:pt x="0" y="7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89"/>
                    <a:pt x="47" y="102"/>
                    <a:pt x="31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6"/>
            <p:cNvSpPr>
              <a:spLocks noEditPoints="1"/>
            </p:cNvSpPr>
            <p:nvPr userDrawn="1"/>
          </p:nvSpPr>
          <p:spPr bwMode="auto">
            <a:xfrm>
              <a:off x="5616575" y="4449763"/>
              <a:ext cx="193675" cy="323850"/>
            </a:xfrm>
            <a:custGeom>
              <a:avLst/>
              <a:gdLst>
                <a:gd name="T0" fmla="*/ 30 w 61"/>
                <a:gd name="T1" fmla="*/ 11 h 102"/>
                <a:gd name="T2" fmla="*/ 51 w 61"/>
                <a:gd name="T3" fmla="*/ 31 h 102"/>
                <a:gd name="T4" fmla="*/ 51 w 61"/>
                <a:gd name="T5" fmla="*/ 72 h 102"/>
                <a:gd name="T6" fmla="*/ 30 w 61"/>
                <a:gd name="T7" fmla="*/ 92 h 102"/>
                <a:gd name="T8" fmla="*/ 10 w 61"/>
                <a:gd name="T9" fmla="*/ 72 h 102"/>
                <a:gd name="T10" fmla="*/ 10 w 61"/>
                <a:gd name="T11" fmla="*/ 31 h 102"/>
                <a:gd name="T12" fmla="*/ 30 w 61"/>
                <a:gd name="T13" fmla="*/ 11 h 102"/>
                <a:gd name="T14" fmla="*/ 30 w 61"/>
                <a:gd name="T15" fmla="*/ 0 h 102"/>
                <a:gd name="T16" fmla="*/ 0 w 61"/>
                <a:gd name="T17" fmla="*/ 31 h 102"/>
                <a:gd name="T18" fmla="*/ 0 w 61"/>
                <a:gd name="T19" fmla="*/ 72 h 102"/>
                <a:gd name="T20" fmla="*/ 30 w 61"/>
                <a:gd name="T21" fmla="*/ 102 h 102"/>
                <a:gd name="T22" fmla="*/ 61 w 61"/>
                <a:gd name="T23" fmla="*/ 72 h 102"/>
                <a:gd name="T24" fmla="*/ 61 w 61"/>
                <a:gd name="T25" fmla="*/ 31 h 102"/>
                <a:gd name="T26" fmla="*/ 30 w 61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2">
                  <a:moveTo>
                    <a:pt x="30" y="11"/>
                  </a:moveTo>
                  <a:cubicBezTo>
                    <a:pt x="42" y="11"/>
                    <a:pt x="51" y="20"/>
                    <a:pt x="51" y="31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83"/>
                    <a:pt x="42" y="92"/>
                    <a:pt x="30" y="92"/>
                  </a:cubicBezTo>
                  <a:cubicBezTo>
                    <a:pt x="19" y="92"/>
                    <a:pt x="10" y="83"/>
                    <a:pt x="10" y="7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moveTo>
                    <a:pt x="30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9"/>
                    <a:pt x="14" y="102"/>
                    <a:pt x="30" y="102"/>
                  </a:cubicBezTo>
                  <a:cubicBezTo>
                    <a:pt x="47" y="102"/>
                    <a:pt x="61" y="89"/>
                    <a:pt x="61" y="7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7"/>
            <p:cNvSpPr>
              <a:spLocks/>
            </p:cNvSpPr>
            <p:nvPr userDrawn="1"/>
          </p:nvSpPr>
          <p:spPr bwMode="auto">
            <a:xfrm>
              <a:off x="7558088" y="4433888"/>
              <a:ext cx="320675" cy="811213"/>
            </a:xfrm>
            <a:custGeom>
              <a:avLst/>
              <a:gdLst>
                <a:gd name="T0" fmla="*/ 50 w 101"/>
                <a:gd name="T1" fmla="*/ 255 h 255"/>
                <a:gd name="T2" fmla="*/ 50 w 101"/>
                <a:gd name="T3" fmla="*/ 255 h 255"/>
                <a:gd name="T4" fmla="*/ 0 w 101"/>
                <a:gd name="T5" fmla="*/ 204 h 255"/>
                <a:gd name="T6" fmla="*/ 0 w 101"/>
                <a:gd name="T7" fmla="*/ 51 h 255"/>
                <a:gd name="T8" fmla="*/ 50 w 101"/>
                <a:gd name="T9" fmla="*/ 0 h 255"/>
                <a:gd name="T10" fmla="*/ 101 w 101"/>
                <a:gd name="T11" fmla="*/ 51 h 255"/>
                <a:gd name="T12" fmla="*/ 101 w 101"/>
                <a:gd name="T13" fmla="*/ 204 h 255"/>
                <a:gd name="T14" fmla="*/ 50 w 101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55">
                  <a:moveTo>
                    <a:pt x="50" y="255"/>
                  </a:moveTo>
                  <a:cubicBezTo>
                    <a:pt x="50" y="255"/>
                    <a:pt x="50" y="255"/>
                    <a:pt x="50" y="255"/>
                  </a:cubicBezTo>
                  <a:cubicBezTo>
                    <a:pt x="22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79" y="0"/>
                    <a:pt x="101" y="23"/>
                    <a:pt x="101" y="51"/>
                  </a:cubicBezTo>
                  <a:cubicBezTo>
                    <a:pt x="101" y="204"/>
                    <a:pt x="101" y="204"/>
                    <a:pt x="101" y="204"/>
                  </a:cubicBezTo>
                  <a:cubicBezTo>
                    <a:pt x="101" y="232"/>
                    <a:pt x="79" y="255"/>
                    <a:pt x="50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8"/>
            <p:cNvSpPr>
              <a:spLocks/>
            </p:cNvSpPr>
            <p:nvPr userDrawn="1"/>
          </p:nvSpPr>
          <p:spPr bwMode="auto">
            <a:xfrm>
              <a:off x="6423025" y="3348038"/>
              <a:ext cx="406400" cy="1814513"/>
            </a:xfrm>
            <a:custGeom>
              <a:avLst/>
              <a:gdLst>
                <a:gd name="T0" fmla="*/ 64 w 128"/>
                <a:gd name="T1" fmla="*/ 570 h 570"/>
                <a:gd name="T2" fmla="*/ 64 w 128"/>
                <a:gd name="T3" fmla="*/ 570 h 570"/>
                <a:gd name="T4" fmla="*/ 0 w 128"/>
                <a:gd name="T5" fmla="*/ 507 h 570"/>
                <a:gd name="T6" fmla="*/ 0 w 128"/>
                <a:gd name="T7" fmla="*/ 64 h 570"/>
                <a:gd name="T8" fmla="*/ 64 w 128"/>
                <a:gd name="T9" fmla="*/ 0 h 570"/>
                <a:gd name="T10" fmla="*/ 128 w 128"/>
                <a:gd name="T11" fmla="*/ 64 h 570"/>
                <a:gd name="T12" fmla="*/ 128 w 128"/>
                <a:gd name="T13" fmla="*/ 507 h 570"/>
                <a:gd name="T14" fmla="*/ 64 w 128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2"/>
                    <a:pt x="0" y="5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07"/>
                    <a:pt x="128" y="507"/>
                    <a:pt x="128" y="507"/>
                  </a:cubicBezTo>
                  <a:cubicBezTo>
                    <a:pt x="128" y="542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9"/>
            <p:cNvSpPr>
              <a:spLocks/>
            </p:cNvSpPr>
            <p:nvPr userDrawn="1"/>
          </p:nvSpPr>
          <p:spPr bwMode="auto">
            <a:xfrm>
              <a:off x="6992938" y="40608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7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7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2"/>
                    <a:pt x="0" y="5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507"/>
                    <a:pt x="127" y="507"/>
                    <a:pt x="127" y="507"/>
                  </a:cubicBezTo>
                  <a:cubicBezTo>
                    <a:pt x="127" y="542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auto">
            <a:xfrm>
              <a:off x="5438775" y="4627563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31"/>
            <p:cNvSpPr>
              <a:spLocks/>
            </p:cNvSpPr>
            <p:nvPr userDrawn="1"/>
          </p:nvSpPr>
          <p:spPr bwMode="auto">
            <a:xfrm>
              <a:off x="4872038" y="3981450"/>
              <a:ext cx="403225" cy="1814513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3 h 570"/>
                <a:gd name="T8" fmla="*/ 64 w 127"/>
                <a:gd name="T9" fmla="*/ 0 h 570"/>
                <a:gd name="T10" fmla="*/ 127 w 127"/>
                <a:gd name="T11" fmla="*/ 63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7" y="28"/>
                    <a:pt x="127" y="63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32"/>
            <p:cNvSpPr>
              <a:spLocks/>
            </p:cNvSpPr>
            <p:nvPr userDrawn="1"/>
          </p:nvSpPr>
          <p:spPr bwMode="auto">
            <a:xfrm>
              <a:off x="0" y="4095750"/>
              <a:ext cx="152400" cy="809625"/>
            </a:xfrm>
            <a:custGeom>
              <a:avLst/>
              <a:gdLst>
                <a:gd name="T0" fmla="*/ 0 w 48"/>
                <a:gd name="T1" fmla="*/ 0 h 254"/>
                <a:gd name="T2" fmla="*/ 0 w 48"/>
                <a:gd name="T3" fmla="*/ 254 h 254"/>
                <a:gd name="T4" fmla="*/ 48 w 48"/>
                <a:gd name="T5" fmla="*/ 203 h 254"/>
                <a:gd name="T6" fmla="*/ 48 w 48"/>
                <a:gd name="T7" fmla="*/ 50 h 254"/>
                <a:gd name="T8" fmla="*/ 0 w 48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4">
                  <a:moveTo>
                    <a:pt x="0" y="0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27" y="252"/>
                    <a:pt x="48" y="230"/>
                    <a:pt x="48" y="20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23"/>
                    <a:pt x="27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3"/>
            <p:cNvSpPr>
              <a:spLocks/>
            </p:cNvSpPr>
            <p:nvPr userDrawn="1"/>
          </p:nvSpPr>
          <p:spPr bwMode="auto">
            <a:xfrm>
              <a:off x="12052300" y="4548188"/>
              <a:ext cx="152400" cy="809625"/>
            </a:xfrm>
            <a:custGeom>
              <a:avLst/>
              <a:gdLst>
                <a:gd name="T0" fmla="*/ 48 w 48"/>
                <a:gd name="T1" fmla="*/ 0 h 254"/>
                <a:gd name="T2" fmla="*/ 0 w 48"/>
                <a:gd name="T3" fmla="*/ 51 h 254"/>
                <a:gd name="T4" fmla="*/ 0 w 48"/>
                <a:gd name="T5" fmla="*/ 203 h 254"/>
                <a:gd name="T6" fmla="*/ 48 w 48"/>
                <a:gd name="T7" fmla="*/ 254 h 254"/>
                <a:gd name="T8" fmla="*/ 48 w 48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4">
                  <a:moveTo>
                    <a:pt x="48" y="0"/>
                  </a:moveTo>
                  <a:cubicBezTo>
                    <a:pt x="20" y="2"/>
                    <a:pt x="0" y="24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0" y="253"/>
                    <a:pt x="48" y="254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Logotype, static"/>
          <p:cNvGrpSpPr/>
          <p:nvPr userDrawn="1"/>
        </p:nvGrpSpPr>
        <p:grpSpPr>
          <a:xfrm>
            <a:off x="10689465" y="6389301"/>
            <a:ext cx="863687" cy="18010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38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5263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Pulse"/>
          <p:cNvGrpSpPr/>
          <p:nvPr userDrawn="1"/>
        </p:nvGrpSpPr>
        <p:grpSpPr>
          <a:xfrm>
            <a:off x="8751888" y="3030538"/>
            <a:ext cx="3446462" cy="3490913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8264"/>
            <a:ext cx="7200000" cy="795474"/>
          </a:xfrm>
        </p:spPr>
        <p:txBody>
          <a:bodyPr/>
          <a:lstStyle>
            <a:lvl1pPr>
              <a:defRPr sz="2900">
                <a:solidFill>
                  <a:schemeClr val="accen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606"/>
            <a:ext cx="7200000" cy="7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subtitle</a:t>
            </a:r>
            <a:r>
              <a:rPr lang="nb-NO" dirty="0"/>
              <a:t>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3096000"/>
            <a:ext cx="1800225" cy="126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57191" indent="0">
              <a:buNone/>
              <a:defRPr sz="900">
                <a:solidFill>
                  <a:schemeClr val="bg1"/>
                </a:solidFill>
              </a:defRPr>
            </a:lvl2pPr>
            <a:lvl3pPr marL="514382" indent="0">
              <a:buNone/>
              <a:defRPr sz="900">
                <a:solidFill>
                  <a:schemeClr val="bg1"/>
                </a:solidFill>
              </a:defRPr>
            </a:lvl3pPr>
            <a:lvl4pPr marL="771574" indent="0">
              <a:buNone/>
              <a:defRPr sz="900">
                <a:solidFill>
                  <a:schemeClr val="bg1"/>
                </a:solidFill>
              </a:defRPr>
            </a:lvl4pPr>
            <a:lvl5pPr marL="102876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Disclaimer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13211" y="3096000"/>
            <a:ext cx="1800225" cy="126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57191" indent="0">
              <a:buNone/>
              <a:defRPr sz="900">
                <a:solidFill>
                  <a:schemeClr val="bg1"/>
                </a:solidFill>
              </a:defRPr>
            </a:lvl2pPr>
            <a:lvl3pPr marL="514382" indent="0">
              <a:buNone/>
              <a:defRPr sz="900">
                <a:solidFill>
                  <a:schemeClr val="bg1"/>
                </a:solidFill>
              </a:defRPr>
            </a:lvl3pPr>
            <a:lvl4pPr marL="771574" indent="0">
              <a:buNone/>
              <a:defRPr sz="900">
                <a:solidFill>
                  <a:schemeClr val="bg1"/>
                </a:solidFill>
              </a:defRPr>
            </a:lvl4pPr>
            <a:lvl5pPr marL="102876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Disclaimer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grpSp>
        <p:nvGrpSpPr>
          <p:cNvPr id="30" name="Logotype"/>
          <p:cNvGrpSpPr/>
          <p:nvPr userDrawn="1"/>
        </p:nvGrpSpPr>
        <p:grpSpPr>
          <a:xfrm>
            <a:off x="640800" y="532800"/>
            <a:ext cx="1384039" cy="288609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0886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9200"/>
            <a:ext cx="7200000" cy="795600"/>
          </a:xfrm>
        </p:spPr>
        <p:txBody>
          <a:bodyPr/>
          <a:lstStyle>
            <a:lvl1pPr>
              <a:defRPr sz="2900">
                <a:solidFill>
                  <a:srgbClr val="FBD9CA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133606"/>
            <a:ext cx="7200000" cy="7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subtitle</a:t>
            </a:r>
            <a:r>
              <a:rPr lang="nb-NO" dirty="0"/>
              <a:t>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3096000"/>
            <a:ext cx="1800225" cy="126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57191" indent="0">
              <a:buNone/>
              <a:defRPr sz="900">
                <a:solidFill>
                  <a:schemeClr val="bg1"/>
                </a:solidFill>
              </a:defRPr>
            </a:lvl2pPr>
            <a:lvl3pPr marL="514382" indent="0">
              <a:buNone/>
              <a:defRPr sz="900">
                <a:solidFill>
                  <a:schemeClr val="bg1"/>
                </a:solidFill>
              </a:defRPr>
            </a:lvl3pPr>
            <a:lvl4pPr marL="771574" indent="0">
              <a:buNone/>
              <a:defRPr sz="900">
                <a:solidFill>
                  <a:schemeClr val="bg1"/>
                </a:solidFill>
              </a:defRPr>
            </a:lvl4pPr>
            <a:lvl5pPr marL="102876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Disclaimer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13211" y="3096000"/>
            <a:ext cx="1800225" cy="126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57191" indent="0">
              <a:buNone/>
              <a:defRPr sz="900">
                <a:solidFill>
                  <a:schemeClr val="bg1"/>
                </a:solidFill>
              </a:defRPr>
            </a:lvl2pPr>
            <a:lvl3pPr marL="514382" indent="0">
              <a:buNone/>
              <a:defRPr sz="900">
                <a:solidFill>
                  <a:schemeClr val="bg1"/>
                </a:solidFill>
              </a:defRPr>
            </a:lvl3pPr>
            <a:lvl4pPr marL="771574" indent="0">
              <a:buNone/>
              <a:defRPr sz="900">
                <a:solidFill>
                  <a:schemeClr val="bg1"/>
                </a:solidFill>
              </a:defRPr>
            </a:lvl4pPr>
            <a:lvl5pPr marL="102876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Disclaimer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51888" y="3030538"/>
            <a:ext cx="3446462" cy="3490913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Logotype"/>
          <p:cNvGrpSpPr/>
          <p:nvPr userDrawn="1"/>
        </p:nvGrpSpPr>
        <p:grpSpPr>
          <a:xfrm>
            <a:off x="641350" y="530890"/>
            <a:ext cx="1384039" cy="288609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965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9" y="1332000"/>
            <a:ext cx="7200000" cy="4428000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410121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83"/>
            <a:ext cx="7200000" cy="720167"/>
          </a:xfrm>
        </p:spPr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332000"/>
            <a:ext cx="5364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332000"/>
            <a:ext cx="5364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6440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83"/>
            <a:ext cx="7200000" cy="720167"/>
          </a:xfrm>
        </p:spPr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332000"/>
            <a:ext cx="3492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9600" y="1332000"/>
            <a:ext cx="3492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067600" y="1332000"/>
            <a:ext cx="3492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88819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83"/>
            <a:ext cx="7200000" cy="720167"/>
          </a:xfrm>
        </p:spPr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81732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166425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83"/>
            <a:ext cx="7200000" cy="720167"/>
          </a:xfrm>
        </p:spPr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332000"/>
            <a:ext cx="5364000" cy="44316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8000" y="1332000"/>
            <a:ext cx="5364000" cy="442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694079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83"/>
            <a:ext cx="8064000" cy="720167"/>
          </a:xfrm>
        </p:spPr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00" y="1332000"/>
            <a:ext cx="5364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92000" y="1332000"/>
            <a:ext cx="5364000" cy="442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987691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999" y="360083"/>
            <a:ext cx="7200000" cy="7201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999" y="1332000"/>
            <a:ext cx="10908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000" y="6375018"/>
            <a:ext cx="324000" cy="1440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48000" y="6318000"/>
            <a:ext cx="10893600" cy="0"/>
          </a:xfrm>
          <a:prstGeom prst="line">
            <a:avLst/>
          </a:prstGeom>
          <a:ln w="9525">
            <a:solidFill>
              <a:srgbClr val="8B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11"/>
          <p:cNvSpPr>
            <a:spLocks noChangeShapeType="1"/>
          </p:cNvSpPr>
          <p:nvPr userDrawn="1"/>
        </p:nvSpPr>
        <p:spPr bwMode="auto">
          <a:xfrm>
            <a:off x="6494463" y="34671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6494463" y="34671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8" name="Line 13"/>
          <p:cNvSpPr>
            <a:spLocks noChangeShapeType="1"/>
          </p:cNvSpPr>
          <p:nvPr userDrawn="1"/>
        </p:nvSpPr>
        <p:spPr bwMode="auto">
          <a:xfrm>
            <a:off x="6675438" y="341471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9" name="Line 14"/>
          <p:cNvSpPr>
            <a:spLocks noChangeShapeType="1"/>
          </p:cNvSpPr>
          <p:nvPr userDrawn="1"/>
        </p:nvSpPr>
        <p:spPr bwMode="auto">
          <a:xfrm>
            <a:off x="6675438" y="341471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grpSp>
        <p:nvGrpSpPr>
          <p:cNvPr id="21" name="Logotype, static"/>
          <p:cNvGrpSpPr/>
          <p:nvPr userDrawn="1"/>
        </p:nvGrpSpPr>
        <p:grpSpPr>
          <a:xfrm>
            <a:off x="10689465" y="6389301"/>
            <a:ext cx="863687" cy="180102"/>
            <a:chOff x="9501453" y="6148765"/>
            <a:chExt cx="2047875" cy="427037"/>
          </a:xfrm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1478" y="6375051"/>
            <a:ext cx="3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rgbClr val="8B8A8D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xxLanguageTextBox">
            <a:extLst>
              <a:ext uri="{FF2B5EF4-FFF2-40B4-BE49-F238E27FC236}">
                <a16:creationId xmlns:a16="http://schemas.microsoft.com/office/drawing/2014/main" id="{E0603406-77A0-49E1-8545-237E8D3EFD2B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7" name="MSIPCMContentMarking" descr="{&quot;HashCode&quot;:1071427657,&quot;Placement&quot;:&quot;Footer&quot;,&quot;Top&quot;:519.467957,&quot;Left&quot;:444.409119,&quot;SlideWidth&quot;:960,&quot;SlideHeight&quot;:540}">
            <a:extLst>
              <a:ext uri="{FF2B5EF4-FFF2-40B4-BE49-F238E27FC236}">
                <a16:creationId xmlns:a16="http://schemas.microsoft.com/office/drawing/2014/main" id="{A63DD148-E3EA-49E6-A49B-90594550DCF3}"/>
              </a:ext>
            </a:extLst>
          </p:cNvPr>
          <p:cNvSpPr txBox="1"/>
          <p:nvPr userDrawn="1"/>
        </p:nvSpPr>
        <p:spPr>
          <a:xfrm>
            <a:off x="5643996" y="6597243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  <a:endParaRPr lang="nb-NO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7" r:id="rId3"/>
    <p:sldLayoutId id="2147483652" r:id="rId4"/>
    <p:sldLayoutId id="2147483738" r:id="rId5"/>
    <p:sldLayoutId id="2147483663" r:id="rId6"/>
    <p:sldLayoutId id="2147483655" r:id="rId7"/>
    <p:sldLayoutId id="2147483660" r:id="rId8"/>
    <p:sldLayoutId id="2147483724" r:id="rId9"/>
    <p:sldLayoutId id="2147483725" r:id="rId10"/>
    <p:sldLayoutId id="2147483735" r:id="rId11"/>
    <p:sldLayoutId id="2147483736" r:id="rId12"/>
    <p:sldLayoutId id="2147483742" r:id="rId13"/>
    <p:sldLayoutId id="2147483728" r:id="rId14"/>
    <p:sldLayoutId id="2147483726" r:id="rId15"/>
    <p:sldLayoutId id="2147483740" r:id="rId16"/>
    <p:sldLayoutId id="2147483730" r:id="rId17"/>
    <p:sldLayoutId id="2147483729" r:id="rId18"/>
    <p:sldLayoutId id="2147483732" r:id="rId19"/>
    <p:sldLayoutId id="2147483713" r:id="rId20"/>
    <p:sldLayoutId id="2147483741" r:id="rId21"/>
    <p:sldLayoutId id="2147483720" r:id="rId22"/>
    <p:sldLayoutId id="2147483731" r:id="rId23"/>
    <p:sldLayoutId id="2147483739" r:id="rId24"/>
    <p:sldLayoutId id="2147483733" r:id="rId25"/>
  </p:sldLayoutIdLst>
  <p:hf hdr="0" ftr="0" dt="0"/>
  <p:txStyles>
    <p:titleStyle>
      <a:lvl1pPr algn="l" defTabSz="1088776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5487" indent="-215487" algn="l" defTabSz="1088776" rtl="0" eaLnBrk="1" latinLnBrk="0" hangingPunct="1">
        <a:spcBef>
          <a:spcPts val="12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71517" indent="-214326" algn="l" defTabSz="1088776" rtl="0" eaLnBrk="1" latinLnBrk="0" hangingPunct="1"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28708" indent="-214326" algn="l" defTabSz="1088776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85900" indent="-214326" algn="l" defTabSz="1088776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43091" indent="-214326" algn="l" defTabSz="1088776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A Turning Point | D. G. Hargrove | North Cities in Garland, TX">
            <a:extLst>
              <a:ext uri="{FF2B5EF4-FFF2-40B4-BE49-F238E27FC236}">
                <a16:creationId xmlns:a16="http://schemas.microsoft.com/office/drawing/2014/main" id="{D1607B87-6CFB-49EC-802F-113F2EBBF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7" b="6401"/>
          <a:stretch/>
        </p:blipFill>
        <p:spPr bwMode="auto">
          <a:xfrm>
            <a:off x="0" y="0"/>
            <a:ext cx="12195176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6CCF69-7F35-4A25-B03B-FF77B9DE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541463"/>
            <a:ext cx="7200000" cy="750221"/>
          </a:xfrm>
        </p:spPr>
        <p:txBody>
          <a:bodyPr/>
          <a:lstStyle/>
          <a:p>
            <a:r>
              <a:rPr lang="nb-NO" sz="2800">
                <a:solidFill>
                  <a:schemeClr val="accent4"/>
                </a:solidFill>
              </a:rPr>
              <a:t>Regimeskifte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FF5F6-803B-42CA-B2C4-C253DBD40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2336850"/>
            <a:ext cx="7200000" cy="36008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5A61B-E620-4601-A4F3-DC04906FB7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5843711"/>
            <a:ext cx="7200000" cy="482700"/>
          </a:xfrm>
        </p:spPr>
        <p:txBody>
          <a:bodyPr/>
          <a:lstStyle/>
          <a:p>
            <a:r>
              <a:rPr lang="en-GB" dirty="0"/>
              <a:t>Kjetil Olsen, </a:t>
            </a:r>
            <a:r>
              <a:rPr lang="en-GB" dirty="0" err="1"/>
              <a:t>sjeføkonom</a:t>
            </a:r>
            <a:br>
              <a:rPr lang="en-GB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BD427-9D3B-4DBD-8DC9-DD3CD156C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000" y="5438462"/>
            <a:ext cx="7200000" cy="21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A9067B-E4DA-4C05-AAE7-CBCB3AAA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075" y="761777"/>
            <a:ext cx="1369133" cy="2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1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F89D88-9567-4702-9A76-986E52080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118" y="1331913"/>
            <a:ext cx="7664876" cy="44275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0B67A-1AEF-4DCF-8F1A-D7E8816B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4B9F7D-57D7-4281-82F3-487E1324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8" y="360083"/>
            <a:ext cx="10672274" cy="720167"/>
          </a:xfrm>
        </p:spPr>
        <p:txBody>
          <a:bodyPr/>
          <a:lstStyle/>
          <a:p>
            <a:r>
              <a:rPr lang="en-US" dirty="0"/>
              <a:t>Prime yield </a:t>
            </a:r>
            <a:r>
              <a:rPr lang="en-US" dirty="0" err="1"/>
              <a:t>følger</a:t>
            </a:r>
            <a:r>
              <a:rPr lang="en-US" dirty="0"/>
              <a:t> </a:t>
            </a:r>
            <a:r>
              <a:rPr lang="en-US" dirty="0" err="1"/>
              <a:t>finansieringskost</a:t>
            </a:r>
            <a:r>
              <a:rPr lang="en-US" dirty="0"/>
              <a:t> med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års</a:t>
            </a:r>
            <a:r>
              <a:rPr lang="en-US" dirty="0"/>
              <a:t> lag – yield-</a:t>
            </a:r>
            <a:r>
              <a:rPr lang="en-US" dirty="0" err="1"/>
              <a:t>bunnen</a:t>
            </a:r>
            <a:r>
              <a:rPr lang="en-US" dirty="0"/>
              <a:t> er </a:t>
            </a:r>
            <a:r>
              <a:rPr lang="en-US" dirty="0" err="1"/>
              <a:t>trolig</a:t>
            </a:r>
            <a:r>
              <a:rPr lang="en-US" dirty="0"/>
              <a:t> </a:t>
            </a:r>
            <a:r>
              <a:rPr lang="en-US" dirty="0" err="1"/>
              <a:t>bak</a:t>
            </a:r>
            <a:r>
              <a:rPr lang="en-US" dirty="0"/>
              <a:t> </a:t>
            </a:r>
            <a:r>
              <a:rPr lang="en-US" dirty="0" err="1"/>
              <a:t>oss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3705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F320B-8234-4DCA-8413-1A9CCF6C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BE2BF8-D1F5-4B7D-9477-70732AAB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Ganske </a:t>
            </a:r>
            <a:r>
              <a:rPr lang="en-US" dirty="0" err="1"/>
              <a:t>sikre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at </a:t>
            </a:r>
            <a:r>
              <a:rPr lang="en-US" dirty="0" err="1"/>
              <a:t>renta</a:t>
            </a:r>
            <a:r>
              <a:rPr lang="en-US" dirty="0"/>
              <a:t> er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vei</a:t>
            </a:r>
            <a:r>
              <a:rPr lang="en-US" dirty="0"/>
              <a:t> </a:t>
            </a:r>
            <a:r>
              <a:rPr lang="en-US" dirty="0" err="1"/>
              <a:t>opp</a:t>
            </a:r>
            <a:endParaRPr lang="nb-NO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06C879F1-2E6C-440C-9D15-6D824B37913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944898"/>
              </p:ext>
            </p:extLst>
          </p:nvPr>
        </p:nvGraphicFramePr>
        <p:xfrm>
          <a:off x="2721769" y="1408906"/>
          <a:ext cx="6759575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6" name="Macrobond document" r:id="rId3" imgW="6759829" imgH="4273558" progId="Mbnd.mbnd">
                  <p:embed/>
                </p:oleObj>
              </mc:Choice>
              <mc:Fallback>
                <p:oleObj name="Macrobond document" r:id="rId3" imgW="6759829" imgH="4273558" progId="Mbnd.mbnd">
                  <p:embed/>
                  <p:pic>
                    <p:nvPicPr>
                      <p:cNvPr id="5" name="Content Placeholder 6">
                        <a:extLst>
                          <a:ext uri="{FF2B5EF4-FFF2-40B4-BE49-F238E27FC236}">
                            <a16:creationId xmlns:a16="http://schemas.microsoft.com/office/drawing/2014/main" id="{06C879F1-2E6C-440C-9D15-6D824B379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1769" y="1408906"/>
                        <a:ext cx="6759575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960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22A6-7A4E-4FC2-9B23-C4EBFFEF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0083"/>
            <a:ext cx="7791912" cy="720167"/>
          </a:xfrm>
        </p:spPr>
        <p:txBody>
          <a:bodyPr/>
          <a:lstStyle/>
          <a:p>
            <a:r>
              <a:rPr lang="en-GB" dirty="0" err="1"/>
              <a:t>Lav</a:t>
            </a:r>
            <a:r>
              <a:rPr lang="en-GB" dirty="0"/>
              <a:t> </a:t>
            </a:r>
            <a:r>
              <a:rPr lang="en-GB" dirty="0" err="1"/>
              <a:t>ledighet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mangel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arbeidskraft</a:t>
            </a:r>
            <a:r>
              <a:rPr lang="en-GB" dirty="0"/>
              <a:t> </a:t>
            </a:r>
            <a:r>
              <a:rPr lang="en-GB" dirty="0" err="1"/>
              <a:t>gir</a:t>
            </a:r>
            <a:r>
              <a:rPr lang="en-GB" dirty="0"/>
              <a:t> press i </a:t>
            </a:r>
            <a:r>
              <a:rPr lang="en-GB" dirty="0" err="1"/>
              <a:t>økonomien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8EEFF-7188-4718-88B8-20444784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12</a:t>
            </a:fld>
            <a:endParaRPr lang="nb-NO" dirty="0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233F724E-88CF-4778-B2C9-B631D9B03AB2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093616"/>
              </p:ext>
            </p:extLst>
          </p:nvPr>
        </p:nvGraphicFramePr>
        <p:xfrm>
          <a:off x="64770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06" name="Macrobond document" r:id="rId3" imgW="6759829" imgH="4273558" progId="Mbnd.mbnd">
                  <p:embed/>
                </p:oleObj>
              </mc:Choice>
              <mc:Fallback>
                <p:oleObj name="Macrobond document" r:id="rId3" imgW="6759829" imgH="4273558" progId="Mbnd.mbnd">
                  <p:embed/>
                  <p:pic>
                    <p:nvPicPr>
                      <p:cNvPr id="6" name="Content Placeholder 8">
                        <a:extLst>
                          <a:ext uri="{FF2B5EF4-FFF2-40B4-BE49-F238E27FC236}">
                            <a16:creationId xmlns:a16="http://schemas.microsoft.com/office/drawing/2014/main" id="{233F724E-88CF-4778-B2C9-B631D9B03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14">
            <a:extLst>
              <a:ext uri="{FF2B5EF4-FFF2-40B4-BE49-F238E27FC236}">
                <a16:creationId xmlns:a16="http://schemas.microsoft.com/office/drawing/2014/main" id="{A549C082-07EB-40AB-BB31-CE15CFA9D2E9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970535"/>
              </p:ext>
            </p:extLst>
          </p:nvPr>
        </p:nvGraphicFramePr>
        <p:xfrm>
          <a:off x="619125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07" name="Macrobond document" r:id="rId5" imgW="6759829" imgH="4273558" progId="Mbnd.mbnd">
                  <p:embed/>
                </p:oleObj>
              </mc:Choice>
              <mc:Fallback>
                <p:oleObj name="Macrobond document" r:id="rId5" imgW="6759829" imgH="4273558" progId="Mbnd.mbnd">
                  <p:embed/>
                  <p:pic>
                    <p:nvPicPr>
                      <p:cNvPr id="9" name="Content Placeholder 14">
                        <a:extLst>
                          <a:ext uri="{FF2B5EF4-FFF2-40B4-BE49-F238E27FC236}">
                            <a16:creationId xmlns:a16="http://schemas.microsoft.com/office/drawing/2014/main" id="{A549C082-07EB-40AB-BB31-CE15CFA9D2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125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044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22A6-7A4E-4FC2-9B23-C4EBFFEF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0083"/>
            <a:ext cx="6450224" cy="720167"/>
          </a:xfrm>
        </p:spPr>
        <p:txBody>
          <a:bodyPr/>
          <a:lstStyle/>
          <a:p>
            <a:r>
              <a:rPr lang="en-GB" dirty="0" err="1"/>
              <a:t>Lønnsveksten</a:t>
            </a:r>
            <a:r>
              <a:rPr lang="en-GB" dirty="0"/>
              <a:t> er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vei</a:t>
            </a:r>
            <a:r>
              <a:rPr lang="en-GB" dirty="0"/>
              <a:t> </a:t>
            </a:r>
            <a:r>
              <a:rPr lang="en-GB" dirty="0" err="1"/>
              <a:t>opp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8EEFF-7188-4718-88B8-20444784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13</a:t>
            </a:fld>
            <a:endParaRPr lang="nb-NO" dirty="0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233F724E-88CF-4778-B2C9-B631D9B03AB2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4770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32" name="Macrobond document" r:id="rId3" imgW="6759829" imgH="4273558" progId="Mbnd.mbnd">
                  <p:embed/>
                </p:oleObj>
              </mc:Choice>
              <mc:Fallback>
                <p:oleObj name="Macrobond document" r:id="rId3" imgW="6759829" imgH="4273558" progId="Mbnd.mbnd">
                  <p:embed/>
                  <p:pic>
                    <p:nvPicPr>
                      <p:cNvPr id="6" name="Content Placeholder 8">
                        <a:extLst>
                          <a:ext uri="{FF2B5EF4-FFF2-40B4-BE49-F238E27FC236}">
                            <a16:creationId xmlns:a16="http://schemas.microsoft.com/office/drawing/2014/main" id="{233F724E-88CF-4778-B2C9-B631D9B03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14">
            <a:extLst>
              <a:ext uri="{FF2B5EF4-FFF2-40B4-BE49-F238E27FC236}">
                <a16:creationId xmlns:a16="http://schemas.microsoft.com/office/drawing/2014/main" id="{A549C082-07EB-40AB-BB31-CE15CFA9D2E9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6094271"/>
              </p:ext>
            </p:extLst>
          </p:nvPr>
        </p:nvGraphicFramePr>
        <p:xfrm>
          <a:off x="619125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33" name="Macrobond document" r:id="rId5" imgW="6759829" imgH="4273558" progId="Mbnd.mbnd">
                  <p:embed/>
                </p:oleObj>
              </mc:Choice>
              <mc:Fallback>
                <p:oleObj name="Macrobond document" r:id="rId5" imgW="6759829" imgH="4273558" progId="Mbnd.mbnd">
                  <p:embed/>
                  <p:pic>
                    <p:nvPicPr>
                      <p:cNvPr id="6" name="Content Placeholder 14">
                        <a:extLst>
                          <a:ext uri="{FF2B5EF4-FFF2-40B4-BE49-F238E27FC236}">
                            <a16:creationId xmlns:a16="http://schemas.microsoft.com/office/drawing/2014/main" id="{78F82372-14B4-4866-B79C-CC5BC93455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125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30E1DFF-5285-4445-8F0C-8A495DF7C96F}"/>
              </a:ext>
            </a:extLst>
          </p:cNvPr>
          <p:cNvSpPr/>
          <p:nvPr/>
        </p:nvSpPr>
        <p:spPr>
          <a:xfrm>
            <a:off x="10923639" y="3274143"/>
            <a:ext cx="108155" cy="1163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3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645BE-49DB-4275-A32A-AE90F4A57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Norges</a:t>
            </a:r>
            <a:r>
              <a:rPr lang="en-US" dirty="0"/>
              <a:t> Bank:</a:t>
            </a:r>
            <a:br>
              <a:rPr lang="en-US" dirty="0"/>
            </a:br>
            <a:r>
              <a:rPr lang="en-US" dirty="0" err="1"/>
              <a:t>Vedvarende</a:t>
            </a:r>
            <a:r>
              <a:rPr lang="en-US" dirty="0"/>
              <a:t> press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litt</a:t>
            </a:r>
            <a:r>
              <a:rPr lang="en-US" dirty="0"/>
              <a:t> for </a:t>
            </a:r>
            <a:r>
              <a:rPr lang="en-US" dirty="0" err="1"/>
              <a:t>høy</a:t>
            </a:r>
            <a:r>
              <a:rPr lang="en-US" dirty="0"/>
              <a:t> </a:t>
            </a:r>
            <a:r>
              <a:rPr lang="en-US" dirty="0" err="1"/>
              <a:t>underliggende</a:t>
            </a:r>
            <a:r>
              <a:rPr lang="en-US" dirty="0"/>
              <a:t> </a:t>
            </a:r>
            <a:r>
              <a:rPr lang="en-US" dirty="0" err="1"/>
              <a:t>inflasjon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AD5C2-DBFF-48E6-AF5E-3C13AC10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14</a:t>
            </a:fld>
            <a:endParaRPr lang="nb-NO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C3743749-7540-46D4-B6C5-0D81D7CC51B1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1531038"/>
              </p:ext>
            </p:extLst>
          </p:nvPr>
        </p:nvGraphicFramePr>
        <p:xfrm>
          <a:off x="64770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4" name="Macrobond document" r:id="rId3" imgW="6759829" imgH="4273558" progId="Mbnd.mbnd">
                  <p:embed/>
                </p:oleObj>
              </mc:Choice>
              <mc:Fallback>
                <p:oleObj name="Macrobond document" r:id="rId3" imgW="6759829" imgH="4273558" progId="Mbnd.mbnd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7CD1D2D7-2E9B-40A9-80E1-B6E2DC248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12CADBCE-B147-4796-9415-250C3FFB5F69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5063259"/>
              </p:ext>
            </p:extLst>
          </p:nvPr>
        </p:nvGraphicFramePr>
        <p:xfrm>
          <a:off x="619125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5" name="Macrobond document" r:id="rId5" imgW="6759829" imgH="4273558" progId="Mbnd.mbnd">
                  <p:embed/>
                </p:oleObj>
              </mc:Choice>
              <mc:Fallback>
                <p:oleObj name="Macrobond document" r:id="rId5" imgW="6759829" imgH="4273558" progId="Mbnd.mbnd">
                  <p:embed/>
                  <p:pic>
                    <p:nvPicPr>
                      <p:cNvPr id="6" name="Content Placeholder 7">
                        <a:extLst>
                          <a:ext uri="{FF2B5EF4-FFF2-40B4-BE49-F238E27FC236}">
                            <a16:creationId xmlns:a16="http://schemas.microsoft.com/office/drawing/2014/main" id="{5ACB2C6F-A649-4001-AFB5-0A9C4959F0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125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22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F320B-8234-4DCA-8413-1A9CCF6C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15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BE2BF8-D1F5-4B7D-9477-70732AAB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utelukke</a:t>
            </a:r>
            <a:r>
              <a:rPr lang="en-US" dirty="0"/>
              <a:t> </a:t>
            </a:r>
            <a:r>
              <a:rPr lang="en-US" dirty="0" err="1"/>
              <a:t>enda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hevinger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Norges</a:t>
            </a:r>
            <a:r>
              <a:rPr lang="en-US" dirty="0"/>
              <a:t> Bank</a:t>
            </a:r>
            <a:endParaRPr lang="nb-NO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06C879F1-2E6C-440C-9D15-6D824B37913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988105"/>
              </p:ext>
            </p:extLst>
          </p:nvPr>
        </p:nvGraphicFramePr>
        <p:xfrm>
          <a:off x="2721769" y="1408906"/>
          <a:ext cx="6759575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9" name="Macrobond document" r:id="rId3" imgW="6759829" imgH="4273558" progId="Mbnd.mbnd">
                  <p:embed/>
                </p:oleObj>
              </mc:Choice>
              <mc:Fallback>
                <p:oleObj name="Macrobond document" r:id="rId3" imgW="6759829" imgH="4273558" progId="Mbnd.mbnd">
                  <p:embed/>
                  <p:pic>
                    <p:nvPicPr>
                      <p:cNvPr id="5" name="Content Placeholder 6">
                        <a:extLst>
                          <a:ext uri="{FF2B5EF4-FFF2-40B4-BE49-F238E27FC236}">
                            <a16:creationId xmlns:a16="http://schemas.microsoft.com/office/drawing/2014/main" id="{06C879F1-2E6C-440C-9D15-6D824B379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1769" y="1408906"/>
                        <a:ext cx="6759575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437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64AB4-82AB-4E9D-B559-629B0E52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16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9DFECE-5F9B-4A3B-98F0-92F43EA0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Lange renter er globale – USA i førersetet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7AEE5C76-5A04-44F6-AF27-B00820E5098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740808"/>
              </p:ext>
            </p:extLst>
          </p:nvPr>
        </p:nvGraphicFramePr>
        <p:xfrm>
          <a:off x="2721769" y="1408906"/>
          <a:ext cx="6759575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2" name="Macrobond document" r:id="rId3" imgW="6759829" imgH="4273558" progId="Mbnd.mbnd">
                  <p:embed/>
                </p:oleObj>
              </mc:Choice>
              <mc:Fallback>
                <p:oleObj name="Macrobond document" r:id="rId3" imgW="6759829" imgH="4273558" progId="Mbnd.mbnd">
                  <p:embed/>
                  <p:pic>
                    <p:nvPicPr>
                      <p:cNvPr id="6" name="Content Placeholder 5">
                        <a:extLst>
                          <a:ext uri="{FF2B5EF4-FFF2-40B4-BE49-F238E27FC236}">
                            <a16:creationId xmlns:a16="http://schemas.microsoft.com/office/drawing/2014/main" id="{D49A472F-982B-46D6-B4FF-E171A6B990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1769" y="1408906"/>
                        <a:ext cx="6759575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3780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8CD8-ED86-4343-8520-4D3B5E1E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0083"/>
            <a:ext cx="9044640" cy="720167"/>
          </a:xfrm>
        </p:spPr>
        <p:txBody>
          <a:bodyPr/>
          <a:lstStyle/>
          <a:p>
            <a:r>
              <a:rPr lang="en-GB" dirty="0" err="1"/>
              <a:t>Tiåret</a:t>
            </a:r>
            <a:r>
              <a:rPr lang="en-GB" dirty="0"/>
              <a:t> </a:t>
            </a:r>
            <a:r>
              <a:rPr lang="en-GB" dirty="0" err="1"/>
              <a:t>etter</a:t>
            </a:r>
            <a:r>
              <a:rPr lang="en-GB" dirty="0"/>
              <a:t> </a:t>
            </a:r>
            <a:r>
              <a:rPr lang="en-GB" dirty="0" err="1"/>
              <a:t>finanskrisen</a:t>
            </a:r>
            <a:r>
              <a:rPr lang="en-GB" dirty="0"/>
              <a:t>: </a:t>
            </a:r>
            <a:r>
              <a:rPr lang="en-GB" dirty="0" err="1"/>
              <a:t>Mye</a:t>
            </a:r>
            <a:r>
              <a:rPr lang="en-GB" dirty="0"/>
              <a:t> </a:t>
            </a:r>
            <a:r>
              <a:rPr lang="en-GB" dirty="0" err="1"/>
              <a:t>ledige</a:t>
            </a:r>
            <a:r>
              <a:rPr lang="en-GB" dirty="0"/>
              <a:t> </a:t>
            </a:r>
            <a:r>
              <a:rPr lang="en-GB" dirty="0" err="1"/>
              <a:t>ressurser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for </a:t>
            </a:r>
            <a:r>
              <a:rPr lang="en-GB" dirty="0" err="1"/>
              <a:t>lav</a:t>
            </a:r>
            <a:r>
              <a:rPr lang="en-GB" dirty="0"/>
              <a:t> </a:t>
            </a:r>
            <a:r>
              <a:rPr lang="en-GB" dirty="0" err="1"/>
              <a:t>inflasjon</a:t>
            </a:r>
            <a:br>
              <a:rPr lang="en-GB" dirty="0"/>
            </a:br>
            <a:r>
              <a:rPr lang="en-GB" dirty="0" err="1"/>
              <a:t>Nå</a:t>
            </a:r>
            <a:r>
              <a:rPr lang="en-GB" dirty="0"/>
              <a:t>: </a:t>
            </a:r>
            <a:r>
              <a:rPr lang="en-GB" dirty="0" err="1"/>
              <a:t>Snudd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hodet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D6371-9377-4F5C-BA28-6E34CFA6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17</a:t>
            </a:fld>
            <a:endParaRPr lang="nb-NO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4CEA9F37-D7A7-4A20-9CB3-EB509E1EAC62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5886076"/>
              </p:ext>
            </p:extLst>
          </p:nvPr>
        </p:nvGraphicFramePr>
        <p:xfrm>
          <a:off x="619125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8" name="Macrobond document" r:id="rId3" imgW="6759829" imgH="4273558" progId="Mbnd.mbnd">
                  <p:embed/>
                </p:oleObj>
              </mc:Choice>
              <mc:Fallback>
                <p:oleObj name="Macrobond document" r:id="rId3" imgW="6759829" imgH="4273558" progId="Mbnd.mbnd">
                  <p:embed/>
                  <p:pic>
                    <p:nvPicPr>
                      <p:cNvPr id="7" name="Content Placeholder 7">
                        <a:extLst>
                          <a:ext uri="{FF2B5EF4-FFF2-40B4-BE49-F238E27FC236}">
                            <a16:creationId xmlns:a16="http://schemas.microsoft.com/office/drawing/2014/main" id="{4CEA9F37-D7A7-4A20-9CB3-EB509E1EA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25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75B08D20-24FE-4AD9-8416-A876A64AB26C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70104936"/>
              </p:ext>
            </p:extLst>
          </p:nvPr>
        </p:nvGraphicFramePr>
        <p:xfrm>
          <a:off x="64770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9" name="Macrobond document" r:id="rId5" imgW="6759829" imgH="4273558" progId="Mbnd.mbnd">
                  <p:embed/>
                </p:oleObj>
              </mc:Choice>
              <mc:Fallback>
                <p:oleObj name="Macrobond document" r:id="rId5" imgW="6759829" imgH="4273558" progId="Mbnd.mbnd">
                  <p:embed/>
                  <p:pic>
                    <p:nvPicPr>
                      <p:cNvPr id="10" name="Content Placeholder 5">
                        <a:extLst>
                          <a:ext uri="{FF2B5EF4-FFF2-40B4-BE49-F238E27FC236}">
                            <a16:creationId xmlns:a16="http://schemas.microsoft.com/office/drawing/2014/main" id="{75B08D20-24FE-4AD9-8416-A876A64AB2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823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75E6-88C0-4A9B-8CFE-934F88CC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40537"/>
            <a:ext cx="9355836" cy="720167"/>
          </a:xfrm>
        </p:spPr>
        <p:txBody>
          <a:bodyPr/>
          <a:lstStyle/>
          <a:p>
            <a:r>
              <a:rPr lang="nb-NO" dirty="0"/>
              <a:t>USA: Det strammeste arbeidsmarkedet og den høyeste lønnsveksten på 40 år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6840F-4C05-4288-8288-250447B1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18</a:t>
            </a:fld>
            <a:endParaRPr lang="nb-NO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F20BF715-AD95-4DD2-9D7E-30DB86C86849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745954"/>
              </p:ext>
            </p:extLst>
          </p:nvPr>
        </p:nvGraphicFramePr>
        <p:xfrm>
          <a:off x="64770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2" name="Macrobond document" r:id="rId3" imgW="6759829" imgH="4273558" progId="Mbnd.mbnd">
                  <p:embed/>
                </p:oleObj>
              </mc:Choice>
              <mc:Fallback>
                <p:oleObj name="Macrobond document" r:id="rId3" imgW="6759829" imgH="4273558" progId="Mbnd.mbnd">
                  <p:embed/>
                  <p:pic>
                    <p:nvPicPr>
                      <p:cNvPr id="8" name="Content Placeholder 5">
                        <a:extLst>
                          <a:ext uri="{FF2B5EF4-FFF2-40B4-BE49-F238E27FC236}">
                            <a16:creationId xmlns:a16="http://schemas.microsoft.com/office/drawing/2014/main" id="{F20BF715-AD95-4DD2-9D7E-30DB86C86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11">
            <a:extLst>
              <a:ext uri="{FF2B5EF4-FFF2-40B4-BE49-F238E27FC236}">
                <a16:creationId xmlns:a16="http://schemas.microsoft.com/office/drawing/2014/main" id="{B8A39E62-51EB-4124-86AF-A0C03327654D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4106498"/>
              </p:ext>
            </p:extLst>
          </p:nvPr>
        </p:nvGraphicFramePr>
        <p:xfrm>
          <a:off x="619125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3" name="Macrobond document" r:id="rId5" imgW="6759829" imgH="4273558" progId="Mbnd.mbnd">
                  <p:embed/>
                </p:oleObj>
              </mc:Choice>
              <mc:Fallback>
                <p:oleObj name="Macrobond document" r:id="rId5" imgW="6759829" imgH="4273558" progId="Mbnd.mbnd">
                  <p:embed/>
                  <p:pic>
                    <p:nvPicPr>
                      <p:cNvPr id="7" name="Content Placeholder 11">
                        <a:extLst>
                          <a:ext uri="{FF2B5EF4-FFF2-40B4-BE49-F238E27FC236}">
                            <a16:creationId xmlns:a16="http://schemas.microsoft.com/office/drawing/2014/main" id="{BB4C646B-6DB6-4938-A9B4-A0C77C8BEF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125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212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1F575-F646-4564-8092-869EF219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19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C9574E-2F37-41F5-B40E-CE9C2030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Pris/</a:t>
            </a:r>
            <a:r>
              <a:rPr lang="en-US" dirty="0" err="1"/>
              <a:t>lønns</a:t>
            </a:r>
            <a:r>
              <a:rPr lang="en-US" dirty="0"/>
              <a:t>-spiral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ligner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70-tallet</a:t>
            </a:r>
            <a:endParaRPr lang="nb-NO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FC437D9-7C17-44D3-A603-C72B0D13A9A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987891"/>
              </p:ext>
            </p:extLst>
          </p:nvPr>
        </p:nvGraphicFramePr>
        <p:xfrm>
          <a:off x="2721769" y="1408906"/>
          <a:ext cx="6759575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1" name="Macrobond document" r:id="rId3" imgW="6759829" imgH="4273558" progId="Mbnd.mbnd">
                  <p:embed/>
                </p:oleObj>
              </mc:Choice>
              <mc:Fallback>
                <p:oleObj name="Macrobond document" r:id="rId3" imgW="6759829" imgH="4273558" progId="Mbnd.mbnd">
                  <p:embed/>
                  <p:pic>
                    <p:nvPicPr>
                      <p:cNvPr id="6" name="Content Placeholder 5">
                        <a:extLst>
                          <a:ext uri="{FF2B5EF4-FFF2-40B4-BE49-F238E27FC236}">
                            <a16:creationId xmlns:a16="http://schemas.microsoft.com/office/drawing/2014/main" id="{DFC437D9-7C17-44D3-A603-C72B0D13A9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1769" y="1408906"/>
                        <a:ext cx="6759575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96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8FC1F-C943-4CE9-AD9F-74944CA3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Eiendomsprisene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steget</a:t>
            </a:r>
            <a:r>
              <a:rPr lang="en-US" dirty="0"/>
              <a:t> </a:t>
            </a:r>
            <a:r>
              <a:rPr lang="en-US" dirty="0" err="1"/>
              <a:t>kraftig</a:t>
            </a:r>
            <a:r>
              <a:rPr lang="en-US" dirty="0"/>
              <a:t> de </a:t>
            </a:r>
            <a:r>
              <a:rPr lang="en-US" dirty="0" err="1"/>
              <a:t>siste</a:t>
            </a:r>
            <a:r>
              <a:rPr lang="en-US" dirty="0"/>
              <a:t> 20 </a:t>
            </a:r>
            <a:r>
              <a:rPr lang="en-US" dirty="0" err="1"/>
              <a:t>årene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84F96-4CD1-4CF4-8B6B-CD573028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2</a:t>
            </a:fld>
            <a:endParaRPr lang="nb-NO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2C2F107-1BFA-4C74-893D-FC51F8AF22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1250" y="1644073"/>
            <a:ext cx="5364163" cy="3713018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CBA717E-9F60-4B72-96B7-10CF4AAF04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8000" y="1644074"/>
            <a:ext cx="4738116" cy="36679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6A57E3-7F4B-419C-BA01-658D7EEF9D77}"/>
              </a:ext>
            </a:extLst>
          </p:cNvPr>
          <p:cNvSpPr/>
          <p:nvPr/>
        </p:nvSpPr>
        <p:spPr>
          <a:xfrm>
            <a:off x="7721599" y="2004291"/>
            <a:ext cx="2088827" cy="29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Prime </a:t>
            </a:r>
            <a:r>
              <a:rPr lang="en-US" sz="1200" dirty="0" err="1">
                <a:solidFill>
                  <a:schemeClr val="tx1"/>
                </a:solidFill>
              </a:rPr>
              <a:t>næringseiendom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C716AA-EB02-4121-B219-6C01026A96A1}"/>
              </a:ext>
            </a:extLst>
          </p:cNvPr>
          <p:cNvSpPr/>
          <p:nvPr/>
        </p:nvSpPr>
        <p:spPr>
          <a:xfrm>
            <a:off x="1335024" y="2299855"/>
            <a:ext cx="1555997" cy="29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10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221F-2109-49C0-BD8F-F4CFDA99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360083"/>
            <a:ext cx="10344465" cy="720167"/>
          </a:xfrm>
        </p:spPr>
        <p:txBody>
          <a:bodyPr/>
          <a:lstStyle/>
          <a:p>
            <a:r>
              <a:rPr lang="nb-NO" dirty="0"/>
              <a:t>Kvantitative lettelser (QE) for å få lange renter ned</a:t>
            </a:r>
            <a:br>
              <a:rPr lang="nb-NO" dirty="0"/>
            </a:br>
            <a:r>
              <a:rPr lang="nb-NO" dirty="0"/>
              <a:t>– nå skal de selge (QT) for å få lange renter opp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0B434-339B-4EF5-AB6A-712274E5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20</a:t>
            </a:fld>
            <a:endParaRPr lang="nb-NO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A60FAA3-08C6-42C1-8552-EDB0739F2F5B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2622250"/>
              </p:ext>
            </p:extLst>
          </p:nvPr>
        </p:nvGraphicFramePr>
        <p:xfrm>
          <a:off x="647700" y="2009778"/>
          <a:ext cx="5364163" cy="3071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8" name="Macrobond document" r:id="rId3" imgW="6664473" imgH="3815703" progId="Mbnd.mbnd">
                  <p:embed/>
                </p:oleObj>
              </mc:Choice>
              <mc:Fallback>
                <p:oleObj name="Macrobond document" r:id="rId3" imgW="6664473" imgH="3815703" progId="Mbnd.mbnd">
                  <p:embed/>
                  <p:pic>
                    <p:nvPicPr>
                      <p:cNvPr id="7" name="Content Placeholder 5">
                        <a:extLst>
                          <a:ext uri="{FF2B5EF4-FFF2-40B4-BE49-F238E27FC236}">
                            <a16:creationId xmlns:a16="http://schemas.microsoft.com/office/drawing/2014/main" id="{DF2AD2DF-9D22-4781-8538-5DA43DE9FA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" y="2009778"/>
                        <a:ext cx="5364163" cy="3071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22F618FF-466F-4207-A99D-87B766BE96FD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6224730"/>
              </p:ext>
            </p:extLst>
          </p:nvPr>
        </p:nvGraphicFramePr>
        <p:xfrm>
          <a:off x="619125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9" name="Macrobond document" r:id="rId5" imgW="6759829" imgH="4273558" progId="Mbnd.mbnd">
                  <p:embed/>
                </p:oleObj>
              </mc:Choice>
              <mc:Fallback>
                <p:oleObj name="Macrobond document" r:id="rId5" imgW="6759829" imgH="4273558" progId="Mbnd.mbnd">
                  <p:embed/>
                  <p:pic>
                    <p:nvPicPr>
                      <p:cNvPr id="6" name="Content Placeholder 8">
                        <a:extLst>
                          <a:ext uri="{FF2B5EF4-FFF2-40B4-BE49-F238E27FC236}">
                            <a16:creationId xmlns:a16="http://schemas.microsoft.com/office/drawing/2014/main" id="{EEC1C226-D161-4333-B18B-A9AEAEB246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125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1AC1CF6-5423-4B93-ABA8-6146CB960A0A}"/>
              </a:ext>
            </a:extLst>
          </p:cNvPr>
          <p:cNvSpPr txBox="1"/>
          <p:nvPr/>
        </p:nvSpPr>
        <p:spPr>
          <a:xfrm>
            <a:off x="972000" y="5649482"/>
            <a:ext cx="9929446" cy="646331"/>
          </a:xfrm>
          <a:prstGeom prst="rect">
            <a:avLst/>
          </a:prstGeom>
          <a:solidFill>
            <a:srgbClr val="FDECE4"/>
          </a:solidFill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1F2021"/>
                </a:solidFill>
                <a:effectLst/>
                <a:latin typeface="YaleDesign"/>
              </a:rPr>
              <a:t> Janet Yellen (2018): </a:t>
            </a:r>
            <a:r>
              <a:rPr lang="en-US" sz="1800" b="0" i="1" dirty="0">
                <a:solidFill>
                  <a:srgbClr val="1F2021"/>
                </a:solidFill>
                <a:effectLst/>
                <a:latin typeface="YaleDesign"/>
              </a:rPr>
              <a:t>“</a:t>
            </a:r>
            <a:r>
              <a:rPr lang="en-US" sz="1800" b="1" i="1" dirty="0">
                <a:solidFill>
                  <a:srgbClr val="1F2021"/>
                </a:solidFill>
                <a:effectLst/>
                <a:latin typeface="YaleDesign"/>
              </a:rPr>
              <a:t>Quantitative easing was just an attempt to lower long-term interest rates </a:t>
            </a:r>
            <a:r>
              <a:rPr lang="en-US" sz="1800" b="0" i="1" dirty="0">
                <a:solidFill>
                  <a:srgbClr val="1F2021"/>
                </a:solidFill>
                <a:effectLst/>
                <a:latin typeface="YaleDesign"/>
              </a:rPr>
              <a:t>after short rates were already at zero to generate demand for the economy’s goods and services”</a:t>
            </a:r>
            <a:endParaRPr lang="nb-NO" sz="1800" i="1" dirty="0"/>
          </a:p>
        </p:txBody>
      </p:sp>
    </p:spTree>
    <p:extLst>
      <p:ext uri="{BB962C8B-B14F-4D97-AF65-F5344CB8AC3E}">
        <p14:creationId xmlns:p14="http://schemas.microsoft.com/office/powerpoint/2010/main" val="333126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C78BF8-1266-4F88-BD2D-ECC0AE5D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21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6923A4-8254-48EB-BE0A-3A745F59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er </a:t>
            </a:r>
            <a:r>
              <a:rPr lang="en-US" dirty="0" err="1"/>
              <a:t>normalt</a:t>
            </a:r>
            <a:r>
              <a:rPr lang="en-US" dirty="0"/>
              <a:t>?</a:t>
            </a:r>
            <a:endParaRPr lang="nb-NO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8EBE43C-3D13-44D6-A730-CF4E83B1A95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01499"/>
              </p:ext>
            </p:extLst>
          </p:nvPr>
        </p:nvGraphicFramePr>
        <p:xfrm>
          <a:off x="2721769" y="1408906"/>
          <a:ext cx="6759575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4" name="Macrobond document" r:id="rId3" imgW="6759829" imgH="4273558" progId="Mbnd.mbnd">
                  <p:embed/>
                </p:oleObj>
              </mc:Choice>
              <mc:Fallback>
                <p:oleObj name="Macrobond document" r:id="rId3" imgW="6759829" imgH="4273558" progId="Mbnd.mbnd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68EBE43C-3D13-44D6-A730-CF4E83B1A9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1769" y="1408906"/>
                        <a:ext cx="6759575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4149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C78BF8-1266-4F88-BD2D-ECC0AE5D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22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6923A4-8254-48EB-BE0A-3A745F59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er </a:t>
            </a:r>
            <a:r>
              <a:rPr lang="en-US" dirty="0" err="1"/>
              <a:t>normalt</a:t>
            </a:r>
            <a:r>
              <a:rPr lang="en-US" dirty="0"/>
              <a:t>?</a:t>
            </a:r>
            <a:endParaRPr lang="nb-NO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8EBE43C-3D13-44D6-A730-CF4E83B1A95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334893"/>
              </p:ext>
            </p:extLst>
          </p:nvPr>
        </p:nvGraphicFramePr>
        <p:xfrm>
          <a:off x="2721769" y="1408906"/>
          <a:ext cx="6759575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8" name="Macrobond document" r:id="rId3" imgW="6759829" imgH="4273558" progId="Mbnd.mbnd">
                  <p:embed/>
                </p:oleObj>
              </mc:Choice>
              <mc:Fallback>
                <p:oleObj name="Macrobond document" r:id="rId3" imgW="6759829" imgH="4273558" progId="Mbnd.mbnd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68EBE43C-3D13-44D6-A730-CF4E83B1A9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1769" y="1408906"/>
                        <a:ext cx="6759575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3AECE2-7A57-4FA9-9A9D-72DE9EFFD2AE}"/>
              </a:ext>
            </a:extLst>
          </p:cNvPr>
          <p:cNvCxnSpPr>
            <a:cxnSpLocks/>
          </p:cNvCxnSpPr>
          <p:nvPr/>
        </p:nvCxnSpPr>
        <p:spPr>
          <a:xfrm flipV="1">
            <a:off x="8275782" y="4193311"/>
            <a:ext cx="203200" cy="33250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5EF421-64AC-497F-968D-CF43F6AD378C}"/>
              </a:ext>
            </a:extLst>
          </p:cNvPr>
          <p:cNvCxnSpPr>
            <a:cxnSpLocks/>
          </p:cNvCxnSpPr>
          <p:nvPr/>
        </p:nvCxnSpPr>
        <p:spPr>
          <a:xfrm>
            <a:off x="8478982" y="4193311"/>
            <a:ext cx="581891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382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C78BF8-1266-4F88-BD2D-ECC0AE5D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23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6923A4-8254-48EB-BE0A-3A745F59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er </a:t>
            </a:r>
            <a:r>
              <a:rPr lang="en-US" dirty="0" err="1"/>
              <a:t>normalt</a:t>
            </a:r>
            <a:r>
              <a:rPr lang="en-US" dirty="0"/>
              <a:t>?</a:t>
            </a:r>
            <a:endParaRPr lang="nb-NO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8EBE43C-3D13-44D6-A730-CF4E83B1A95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658091"/>
              </p:ext>
            </p:extLst>
          </p:nvPr>
        </p:nvGraphicFramePr>
        <p:xfrm>
          <a:off x="2721769" y="1408906"/>
          <a:ext cx="6759575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5" name="Macrobond document" r:id="rId3" imgW="6759829" imgH="4273558" progId="Mbnd.mbnd">
                  <p:embed/>
                </p:oleObj>
              </mc:Choice>
              <mc:Fallback>
                <p:oleObj name="Macrobond document" r:id="rId3" imgW="6759829" imgH="4273558" progId="Mbnd.mbnd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68EBE43C-3D13-44D6-A730-CF4E83B1A9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1769" y="1408906"/>
                        <a:ext cx="6759575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3AECE2-7A57-4FA9-9A9D-72DE9EFFD2AE}"/>
              </a:ext>
            </a:extLst>
          </p:cNvPr>
          <p:cNvCxnSpPr>
            <a:cxnSpLocks/>
          </p:cNvCxnSpPr>
          <p:nvPr/>
        </p:nvCxnSpPr>
        <p:spPr>
          <a:xfrm flipV="1">
            <a:off x="8275782" y="4193311"/>
            <a:ext cx="203200" cy="33250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5EF421-64AC-497F-968D-CF43F6AD378C}"/>
              </a:ext>
            </a:extLst>
          </p:cNvPr>
          <p:cNvCxnSpPr>
            <a:cxnSpLocks/>
          </p:cNvCxnSpPr>
          <p:nvPr/>
        </p:nvCxnSpPr>
        <p:spPr>
          <a:xfrm>
            <a:off x="8478982" y="4193311"/>
            <a:ext cx="581891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610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C7B8B-7739-420E-B583-5A05C568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24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FC1E49-7E1C-4A9B-803B-8271A6BD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360083"/>
            <a:ext cx="9447346" cy="720167"/>
          </a:xfrm>
        </p:spPr>
        <p:txBody>
          <a:bodyPr/>
          <a:lstStyle/>
          <a:p>
            <a:r>
              <a:rPr lang="nb-NO" dirty="0"/>
              <a:t>Lange renter til 4% i løpet av 4 år, hva har det å si for næringseiendom?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40A50C-AE11-48A1-95FF-4B7133FA1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585" y="1331913"/>
            <a:ext cx="7659943" cy="44275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7F475E-AC6A-4723-B44F-643AD098BDB5}"/>
              </a:ext>
            </a:extLst>
          </p:cNvPr>
          <p:cNvSpPr/>
          <p:nvPr/>
        </p:nvSpPr>
        <p:spPr>
          <a:xfrm>
            <a:off x="8672051" y="3913239"/>
            <a:ext cx="875071" cy="334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7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4D4E25-EAE1-45FB-A9E9-975C55BE2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25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701620-E6F7-4B6E-8928-598B436A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Renteutgiftene</a:t>
            </a:r>
            <a:r>
              <a:rPr lang="en-US" dirty="0"/>
              <a:t> </a:t>
            </a:r>
            <a:r>
              <a:rPr lang="en-US" dirty="0" err="1"/>
              <a:t>stiger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enn</a:t>
            </a:r>
            <a:r>
              <a:rPr lang="en-US" dirty="0"/>
              <a:t> </a:t>
            </a:r>
            <a:r>
              <a:rPr lang="en-US" dirty="0" err="1"/>
              <a:t>leieinntektene</a:t>
            </a:r>
            <a:endParaRPr lang="nb-NO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371AB2-3C82-44E4-AACD-2155D0F47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3685" y="1331913"/>
            <a:ext cx="8135742" cy="442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8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8A67A-9798-41D3-99ED-117D3722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26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E04B17-A71F-4D60-B6FA-7679B66E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sum </a:t>
            </a:r>
            <a:r>
              <a:rPr lang="en-US" dirty="0" err="1"/>
              <a:t>lavere</a:t>
            </a:r>
            <a:r>
              <a:rPr lang="en-US" dirty="0"/>
              <a:t> </a:t>
            </a:r>
            <a:r>
              <a:rPr lang="en-US" dirty="0" err="1"/>
              <a:t>verdier</a:t>
            </a:r>
            <a:endParaRPr lang="nb-NO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1E3EC3-F8CF-4A16-AEF3-88D59052D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7140" y="1331913"/>
            <a:ext cx="7828832" cy="442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86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A Turning Point | D. G. Hargrove | North Cities in Garland, TX">
            <a:extLst>
              <a:ext uri="{FF2B5EF4-FFF2-40B4-BE49-F238E27FC236}">
                <a16:creationId xmlns:a16="http://schemas.microsoft.com/office/drawing/2014/main" id="{D1607B87-6CFB-49EC-802F-113F2EBBF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7" b="6401"/>
          <a:stretch/>
        </p:blipFill>
        <p:spPr bwMode="auto">
          <a:xfrm>
            <a:off x="0" y="0"/>
            <a:ext cx="12195176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6CCF69-7F35-4A25-B03B-FF77B9DE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541463"/>
            <a:ext cx="7200000" cy="750221"/>
          </a:xfrm>
        </p:spPr>
        <p:txBody>
          <a:bodyPr/>
          <a:lstStyle/>
          <a:p>
            <a:r>
              <a:rPr lang="nb-NO" sz="2800">
                <a:solidFill>
                  <a:schemeClr val="accent4"/>
                </a:solidFill>
              </a:rPr>
              <a:t>Regimeskifte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FF5F6-803B-42CA-B2C4-C253DBD40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2336850"/>
            <a:ext cx="7200000" cy="36008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5A61B-E620-4601-A4F3-DC04906FB7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5843711"/>
            <a:ext cx="7200000" cy="482700"/>
          </a:xfrm>
        </p:spPr>
        <p:txBody>
          <a:bodyPr/>
          <a:lstStyle/>
          <a:p>
            <a:r>
              <a:rPr lang="en-GB" dirty="0"/>
              <a:t>Kjetil Olsen, </a:t>
            </a:r>
            <a:r>
              <a:rPr lang="en-GB" dirty="0" err="1"/>
              <a:t>sjeføkonom</a:t>
            </a:r>
            <a:br>
              <a:rPr lang="en-GB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BD427-9D3B-4DBD-8DC9-DD3CD156C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000" y="5438462"/>
            <a:ext cx="7200000" cy="21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A9067B-E4DA-4C05-AAE7-CBCB3AAA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075" y="761777"/>
            <a:ext cx="1369133" cy="2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4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8FC1F-C943-4CE9-AD9F-74944CA3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Eiendomsprisene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steget</a:t>
            </a:r>
            <a:r>
              <a:rPr lang="en-US" dirty="0"/>
              <a:t> </a:t>
            </a:r>
            <a:r>
              <a:rPr lang="en-US" dirty="0" err="1"/>
              <a:t>kraftig</a:t>
            </a:r>
            <a:r>
              <a:rPr lang="en-US" dirty="0"/>
              <a:t> de </a:t>
            </a:r>
            <a:r>
              <a:rPr lang="en-US" dirty="0" err="1"/>
              <a:t>siste</a:t>
            </a:r>
            <a:r>
              <a:rPr lang="en-US" dirty="0"/>
              <a:t> 20 </a:t>
            </a:r>
            <a:r>
              <a:rPr lang="en-US" dirty="0" err="1"/>
              <a:t>årene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84F96-4CD1-4CF4-8B6B-CD573028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3</a:t>
            </a:fld>
            <a:endParaRPr lang="nb-NO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2C2F107-1BFA-4C74-893D-FC51F8AF22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1250" y="1644073"/>
            <a:ext cx="5364163" cy="3713018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CBA717E-9F60-4B72-96B7-10CF4AAF04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8000" y="1644074"/>
            <a:ext cx="4738116" cy="36679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6A57E3-7F4B-419C-BA01-658D7EEF9D77}"/>
              </a:ext>
            </a:extLst>
          </p:cNvPr>
          <p:cNvSpPr/>
          <p:nvPr/>
        </p:nvSpPr>
        <p:spPr>
          <a:xfrm>
            <a:off x="7721599" y="2004291"/>
            <a:ext cx="2088827" cy="29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‘Prime’ </a:t>
            </a:r>
            <a:r>
              <a:rPr lang="en-US" sz="1200" dirty="0" err="1">
                <a:solidFill>
                  <a:schemeClr val="tx1"/>
                </a:solidFill>
              </a:rPr>
              <a:t>næringseiendom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E33EA909-6629-4CF5-AA85-2B2E3A1B50CA}"/>
              </a:ext>
            </a:extLst>
          </p:cNvPr>
          <p:cNvSpPr/>
          <p:nvPr/>
        </p:nvSpPr>
        <p:spPr>
          <a:xfrm>
            <a:off x="4636008" y="2167128"/>
            <a:ext cx="182880" cy="1856232"/>
          </a:xfrm>
          <a:prstGeom prst="rightBrace">
            <a:avLst/>
          </a:prstGeom>
          <a:ln w="6350">
            <a:solidFill>
              <a:srgbClr val="8B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50A63-4D91-4CD9-B5AB-9C1128FEDB10}"/>
              </a:ext>
            </a:extLst>
          </p:cNvPr>
          <p:cNvSpPr/>
          <p:nvPr/>
        </p:nvSpPr>
        <p:spPr>
          <a:xfrm>
            <a:off x="4827126" y="2852773"/>
            <a:ext cx="475788" cy="329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 &gt;3X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935549C-9C7F-40EA-BA63-6D366BE0ABE7}"/>
              </a:ext>
            </a:extLst>
          </p:cNvPr>
          <p:cNvSpPr/>
          <p:nvPr/>
        </p:nvSpPr>
        <p:spPr>
          <a:xfrm>
            <a:off x="10808207" y="2167128"/>
            <a:ext cx="254941" cy="2560320"/>
          </a:xfrm>
          <a:prstGeom prst="rightBrace">
            <a:avLst/>
          </a:prstGeom>
          <a:ln w="6350">
            <a:solidFill>
              <a:srgbClr val="8B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975830-B546-459D-8048-AA13596381A0}"/>
              </a:ext>
            </a:extLst>
          </p:cNvPr>
          <p:cNvSpPr/>
          <p:nvPr/>
        </p:nvSpPr>
        <p:spPr>
          <a:xfrm>
            <a:off x="10981397" y="3281126"/>
            <a:ext cx="475788" cy="329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5X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CEC4B-D899-4441-BAC7-43B6A7D2667D}"/>
              </a:ext>
            </a:extLst>
          </p:cNvPr>
          <p:cNvSpPr/>
          <p:nvPr/>
        </p:nvSpPr>
        <p:spPr>
          <a:xfrm>
            <a:off x="1335024" y="2299855"/>
            <a:ext cx="1555997" cy="29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F320B-8234-4DCA-8413-1A9CCF6C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BE2BF8-D1F5-4B7D-9477-70732AAB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Stadig</a:t>
            </a:r>
            <a:r>
              <a:rPr lang="en-US" dirty="0"/>
              <a:t> </a:t>
            </a:r>
            <a:r>
              <a:rPr lang="en-US" dirty="0" err="1"/>
              <a:t>lavere</a:t>
            </a:r>
            <a:r>
              <a:rPr lang="en-US" dirty="0"/>
              <a:t> renter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hatt</a:t>
            </a:r>
            <a:r>
              <a:rPr lang="en-US" dirty="0"/>
              <a:t> </a:t>
            </a:r>
            <a:r>
              <a:rPr lang="en-US" dirty="0" err="1"/>
              <a:t>ganske</a:t>
            </a:r>
            <a:r>
              <a:rPr lang="en-US" dirty="0"/>
              <a:t> </a:t>
            </a:r>
            <a:r>
              <a:rPr lang="en-US" dirty="0" err="1"/>
              <a:t>mye</a:t>
            </a:r>
            <a:r>
              <a:rPr lang="en-US" dirty="0"/>
              <a:t> å </a:t>
            </a:r>
            <a:r>
              <a:rPr lang="en-US" dirty="0" err="1"/>
              <a:t>si</a:t>
            </a:r>
            <a:endParaRPr lang="nb-NO" dirty="0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DA7D136-95B7-49CD-8D83-9327FA97193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251846"/>
              </p:ext>
            </p:extLst>
          </p:nvPr>
        </p:nvGraphicFramePr>
        <p:xfrm>
          <a:off x="2721769" y="1408906"/>
          <a:ext cx="6759575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2" name="Macrobond document" r:id="rId3" imgW="6759829" imgH="4273558" progId="Mbnd.mbnd">
                  <p:embed/>
                </p:oleObj>
              </mc:Choice>
              <mc:Fallback>
                <p:oleObj name="Macrobond document" r:id="rId3" imgW="6759829" imgH="4273558" progId="Mbnd.mbnd">
                  <p:embed/>
                  <p:pic>
                    <p:nvPicPr>
                      <p:cNvPr id="5" name="Content Placeholder 6">
                        <a:extLst>
                          <a:ext uri="{FF2B5EF4-FFF2-40B4-BE49-F238E27FC236}">
                            <a16:creationId xmlns:a16="http://schemas.microsoft.com/office/drawing/2014/main" id="{06C879F1-2E6C-440C-9D15-6D824B379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1769" y="1408906"/>
                        <a:ext cx="6759575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17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5A30EA-0ED4-4B77-9F9B-4A79AE902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693" y="1331913"/>
            <a:ext cx="7015727" cy="44275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09933D-B09E-4366-A240-08F1EA74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F25D22-57D3-4E63-BCC7-C9BD2BD4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forklarer</a:t>
            </a:r>
            <a:r>
              <a:rPr lang="en-US" dirty="0"/>
              <a:t> </a:t>
            </a:r>
            <a:r>
              <a:rPr lang="en-US" dirty="0" err="1"/>
              <a:t>boligprisene</a:t>
            </a:r>
            <a:r>
              <a:rPr lang="en-US" dirty="0"/>
              <a:t>?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5DC3B-E9BB-4FC8-B7F0-60461C3C1CDF}"/>
              </a:ext>
            </a:extLst>
          </p:cNvPr>
          <p:cNvSpPr txBox="1"/>
          <p:nvPr/>
        </p:nvSpPr>
        <p:spPr>
          <a:xfrm>
            <a:off x="1723916" y="4225741"/>
            <a:ext cx="104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1"/>
                </a:solidFill>
              </a:rPr>
              <a:t>1,25 mill.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F6F4A-E030-44C2-B7FB-2880EBFD3A96}"/>
              </a:ext>
            </a:extLst>
          </p:cNvPr>
          <p:cNvSpPr txBox="1"/>
          <p:nvPr/>
        </p:nvSpPr>
        <p:spPr>
          <a:xfrm>
            <a:off x="123716" y="4628572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FF0000"/>
                </a:solidFill>
              </a:rPr>
              <a:t>Renter og avdrag: 21% av inntekt</a:t>
            </a:r>
          </a:p>
          <a:p>
            <a:endParaRPr lang="nb-NO" sz="1200" b="1" dirty="0">
              <a:solidFill>
                <a:srgbClr val="FF0000"/>
              </a:solidFill>
            </a:endParaRPr>
          </a:p>
          <a:p>
            <a:r>
              <a:rPr lang="nb-NO" sz="1200" b="1" dirty="0">
                <a:solidFill>
                  <a:srgbClr val="FF0000"/>
                </a:solidFill>
              </a:rPr>
              <a:t>Lån 85%</a:t>
            </a:r>
          </a:p>
          <a:p>
            <a:r>
              <a:rPr lang="nb-NO" sz="1200" b="1" dirty="0">
                <a:solidFill>
                  <a:srgbClr val="FF0000"/>
                </a:solidFill>
              </a:rPr>
              <a:t>25 år nedbetaling</a:t>
            </a:r>
            <a:r>
              <a:rPr lang="nb-NO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A94953-70F4-4894-A885-69D883402542}"/>
              </a:ext>
            </a:extLst>
          </p:cNvPr>
          <p:cNvSpPr/>
          <p:nvPr/>
        </p:nvSpPr>
        <p:spPr>
          <a:xfrm>
            <a:off x="8320772" y="1958109"/>
            <a:ext cx="1261046" cy="331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E7789E-7431-48EF-BE06-1019CE44BE99}"/>
              </a:ext>
            </a:extLst>
          </p:cNvPr>
          <p:cNvSpPr txBox="1"/>
          <p:nvPr/>
        </p:nvSpPr>
        <p:spPr>
          <a:xfrm>
            <a:off x="8970959" y="1771992"/>
            <a:ext cx="104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1"/>
                </a:solidFill>
              </a:rPr>
              <a:t>4,4 mill.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FD8D0C-EBEA-4F53-9B27-2D1945EB88D6}"/>
              </a:ext>
            </a:extLst>
          </p:cNvPr>
          <p:cNvCxnSpPr/>
          <p:nvPr/>
        </p:nvCxnSpPr>
        <p:spPr>
          <a:xfrm flipH="1">
            <a:off x="8458200" y="1910491"/>
            <a:ext cx="512759" cy="0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81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A1F399-CF44-4D2F-9A13-E27D0B8CA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693" y="1331913"/>
            <a:ext cx="7015727" cy="44275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649EA5-AFEE-4A31-887C-EEA98F6B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9CA2BC-E673-401C-9335-F1662DD4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Høyere</a:t>
            </a:r>
            <a:r>
              <a:rPr lang="en-US" dirty="0"/>
              <a:t> </a:t>
            </a:r>
            <a:r>
              <a:rPr lang="en-US" dirty="0" err="1"/>
              <a:t>inntekter</a:t>
            </a:r>
            <a:r>
              <a:rPr lang="en-US" dirty="0"/>
              <a:t> </a:t>
            </a:r>
            <a:r>
              <a:rPr lang="en-US" dirty="0" err="1"/>
              <a:t>gir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dobling</a:t>
            </a:r>
            <a:r>
              <a:rPr lang="en-US" dirty="0"/>
              <a:t> over </a:t>
            </a:r>
            <a:r>
              <a:rPr lang="en-US" dirty="0" err="1"/>
              <a:t>perioden</a:t>
            </a:r>
            <a:endParaRPr lang="nb-NO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A9893-37D5-463B-BFD4-430977677AEB}"/>
              </a:ext>
            </a:extLst>
          </p:cNvPr>
          <p:cNvSpPr/>
          <p:nvPr/>
        </p:nvSpPr>
        <p:spPr>
          <a:xfrm>
            <a:off x="8340436" y="1958109"/>
            <a:ext cx="1261046" cy="331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380BB-8D16-45ED-A139-07772381FF85}"/>
              </a:ext>
            </a:extLst>
          </p:cNvPr>
          <p:cNvSpPr txBox="1"/>
          <p:nvPr/>
        </p:nvSpPr>
        <p:spPr>
          <a:xfrm>
            <a:off x="8970959" y="3152795"/>
            <a:ext cx="104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2</a:t>
            </a:r>
            <a:r>
              <a:rPr lang="nb-NO" sz="1200" dirty="0">
                <a:solidFill>
                  <a:schemeClr val="tx1"/>
                </a:solidFill>
              </a:rPr>
              <a:t>,5 mill.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78E0B-F4BC-45BE-8161-388D557B7041}"/>
              </a:ext>
            </a:extLst>
          </p:cNvPr>
          <p:cNvSpPr txBox="1"/>
          <p:nvPr/>
        </p:nvSpPr>
        <p:spPr>
          <a:xfrm>
            <a:off x="8970959" y="1771992"/>
            <a:ext cx="104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1"/>
                </a:solidFill>
              </a:rPr>
              <a:t>4,4 mill.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A3934C-3392-47C8-BD77-513745EFFEC5}"/>
              </a:ext>
            </a:extLst>
          </p:cNvPr>
          <p:cNvCxnSpPr/>
          <p:nvPr/>
        </p:nvCxnSpPr>
        <p:spPr>
          <a:xfrm flipH="1">
            <a:off x="8458200" y="1910491"/>
            <a:ext cx="512759" cy="0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90923F-3848-4692-86DA-65BDD2B853DA}"/>
              </a:ext>
            </a:extLst>
          </p:cNvPr>
          <p:cNvCxnSpPr/>
          <p:nvPr/>
        </p:nvCxnSpPr>
        <p:spPr>
          <a:xfrm flipH="1">
            <a:off x="8458200" y="3296785"/>
            <a:ext cx="512759" cy="0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EF3748A-2F5C-4980-AC89-2373296043D8}"/>
              </a:ext>
            </a:extLst>
          </p:cNvPr>
          <p:cNvSpPr txBox="1"/>
          <p:nvPr/>
        </p:nvSpPr>
        <p:spPr>
          <a:xfrm>
            <a:off x="1723916" y="4225741"/>
            <a:ext cx="104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1"/>
                </a:solidFill>
              </a:rPr>
              <a:t>1,25 mill.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7BFBF9-DCB9-43D0-9428-DD0EA302C2F9}"/>
              </a:ext>
            </a:extLst>
          </p:cNvPr>
          <p:cNvSpPr txBox="1"/>
          <p:nvPr/>
        </p:nvSpPr>
        <p:spPr>
          <a:xfrm>
            <a:off x="123716" y="4628572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FF0000"/>
                </a:solidFill>
              </a:rPr>
              <a:t>Renter og avdrag: 21% av inntekt</a:t>
            </a:r>
          </a:p>
          <a:p>
            <a:endParaRPr lang="nb-NO" sz="1200" b="1" dirty="0">
              <a:solidFill>
                <a:srgbClr val="FF0000"/>
              </a:solidFill>
            </a:endParaRPr>
          </a:p>
          <a:p>
            <a:r>
              <a:rPr lang="nb-NO" sz="1200" b="1" dirty="0">
                <a:solidFill>
                  <a:srgbClr val="FF0000"/>
                </a:solidFill>
              </a:rPr>
              <a:t>Lån 85%</a:t>
            </a:r>
          </a:p>
          <a:p>
            <a:r>
              <a:rPr lang="nb-NO" sz="1200" b="1" dirty="0">
                <a:solidFill>
                  <a:srgbClr val="FF0000"/>
                </a:solidFill>
              </a:rPr>
              <a:t>25 år nedbetaling</a:t>
            </a:r>
            <a:r>
              <a:rPr lang="nb-NO" sz="1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906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320204-7E9B-48D7-9C7C-9FA8F6FFE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693" y="1331913"/>
            <a:ext cx="7015727" cy="44275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0A091-622E-426E-8E0C-C1081074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E0E687-7108-4DA6-9539-3C2C75EC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Resten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forklares</a:t>
            </a:r>
            <a:r>
              <a:rPr lang="en-US" dirty="0"/>
              <a:t> av </a:t>
            </a:r>
            <a:r>
              <a:rPr lang="en-US" dirty="0" err="1"/>
              <a:t>lavere</a:t>
            </a:r>
            <a:r>
              <a:rPr lang="en-US" dirty="0"/>
              <a:t> renter</a:t>
            </a:r>
            <a:endParaRPr lang="nb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3FA68-E649-48A2-BDC4-B54174879DA7}"/>
              </a:ext>
            </a:extLst>
          </p:cNvPr>
          <p:cNvSpPr/>
          <p:nvPr/>
        </p:nvSpPr>
        <p:spPr>
          <a:xfrm>
            <a:off x="8340436" y="1958109"/>
            <a:ext cx="1261046" cy="331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651CB-B247-4702-AF6B-1379868BC509}"/>
              </a:ext>
            </a:extLst>
          </p:cNvPr>
          <p:cNvSpPr txBox="1"/>
          <p:nvPr/>
        </p:nvSpPr>
        <p:spPr>
          <a:xfrm>
            <a:off x="8970959" y="3152795"/>
            <a:ext cx="104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2</a:t>
            </a:r>
            <a:r>
              <a:rPr lang="nb-NO" sz="1200" dirty="0">
                <a:solidFill>
                  <a:schemeClr val="tx1"/>
                </a:solidFill>
              </a:rPr>
              <a:t>,5 mill.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9681D-1FCC-4CB1-9EEE-9675695FAB23}"/>
              </a:ext>
            </a:extLst>
          </p:cNvPr>
          <p:cNvSpPr txBox="1"/>
          <p:nvPr/>
        </p:nvSpPr>
        <p:spPr>
          <a:xfrm>
            <a:off x="8970959" y="1771992"/>
            <a:ext cx="104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1"/>
                </a:solidFill>
              </a:rPr>
              <a:t>4,4 mill.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8C8A47-302A-4D84-8FC6-EFA86F711404}"/>
              </a:ext>
            </a:extLst>
          </p:cNvPr>
          <p:cNvCxnSpPr/>
          <p:nvPr/>
        </p:nvCxnSpPr>
        <p:spPr>
          <a:xfrm flipH="1">
            <a:off x="8458200" y="1910491"/>
            <a:ext cx="512759" cy="0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8C451E-E22F-434F-8CDF-F4F657450E45}"/>
              </a:ext>
            </a:extLst>
          </p:cNvPr>
          <p:cNvCxnSpPr/>
          <p:nvPr/>
        </p:nvCxnSpPr>
        <p:spPr>
          <a:xfrm flipH="1">
            <a:off x="8458200" y="3296785"/>
            <a:ext cx="512759" cy="0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6282BA7-06C7-4479-BA6F-C57761663205}"/>
              </a:ext>
            </a:extLst>
          </p:cNvPr>
          <p:cNvSpPr txBox="1"/>
          <p:nvPr/>
        </p:nvSpPr>
        <p:spPr>
          <a:xfrm>
            <a:off x="1723916" y="4225741"/>
            <a:ext cx="104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1"/>
                </a:solidFill>
              </a:rPr>
              <a:t>1,25 mill.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2AA17-00E2-45AF-8A53-966308909C7F}"/>
              </a:ext>
            </a:extLst>
          </p:cNvPr>
          <p:cNvSpPr txBox="1"/>
          <p:nvPr/>
        </p:nvSpPr>
        <p:spPr>
          <a:xfrm>
            <a:off x="123716" y="4628572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FF0000"/>
                </a:solidFill>
              </a:rPr>
              <a:t>Renter og avdrag: 21% av inntekt</a:t>
            </a:r>
          </a:p>
          <a:p>
            <a:endParaRPr lang="nb-NO" sz="1200" b="1" dirty="0">
              <a:solidFill>
                <a:srgbClr val="FF0000"/>
              </a:solidFill>
            </a:endParaRPr>
          </a:p>
          <a:p>
            <a:r>
              <a:rPr lang="nb-NO" sz="1200" b="1" dirty="0">
                <a:solidFill>
                  <a:srgbClr val="FF0000"/>
                </a:solidFill>
              </a:rPr>
              <a:t>Lån 85%</a:t>
            </a:r>
          </a:p>
          <a:p>
            <a:r>
              <a:rPr lang="nb-NO" sz="1200" b="1" dirty="0">
                <a:solidFill>
                  <a:srgbClr val="FF0000"/>
                </a:solidFill>
              </a:rPr>
              <a:t>25 år nedbetaling</a:t>
            </a:r>
            <a:r>
              <a:rPr lang="nb-NO" sz="1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69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320204-7E9B-48D7-9C7C-9FA8F6FFE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693" y="1331913"/>
            <a:ext cx="7015727" cy="44275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0A091-622E-426E-8E0C-C1081074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E0E687-7108-4DA6-9539-3C2C75EC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8" y="360083"/>
            <a:ext cx="9190945" cy="720167"/>
          </a:xfrm>
        </p:spPr>
        <p:txBody>
          <a:bodyPr/>
          <a:lstStyle/>
          <a:p>
            <a:r>
              <a:rPr lang="en-US" dirty="0" err="1"/>
              <a:t>Økte</a:t>
            </a:r>
            <a:r>
              <a:rPr lang="en-US" dirty="0"/>
              <a:t> renter </a:t>
            </a:r>
            <a:r>
              <a:rPr lang="en-US" dirty="0" err="1"/>
              <a:t>gir</a:t>
            </a:r>
            <a:r>
              <a:rPr lang="en-US" dirty="0"/>
              <a:t> </a:t>
            </a:r>
            <a:r>
              <a:rPr lang="en-US" dirty="0" err="1"/>
              <a:t>lavere</a:t>
            </a:r>
            <a:r>
              <a:rPr lang="en-US" dirty="0"/>
              <a:t> </a:t>
            </a:r>
            <a:r>
              <a:rPr lang="en-US" dirty="0" err="1"/>
              <a:t>kjøpekraft</a:t>
            </a:r>
            <a:r>
              <a:rPr lang="en-US" dirty="0"/>
              <a:t> i </a:t>
            </a:r>
            <a:r>
              <a:rPr lang="en-US" dirty="0" err="1"/>
              <a:t>boligmarkedet</a:t>
            </a:r>
            <a:r>
              <a:rPr lang="en-US" dirty="0"/>
              <a:t> – </a:t>
            </a:r>
            <a:r>
              <a:rPr lang="en-US" dirty="0" err="1"/>
              <a:t>boligfesten</a:t>
            </a:r>
            <a:r>
              <a:rPr lang="en-US" dirty="0"/>
              <a:t> er over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838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AB2907-D52A-4320-AB7A-067E35206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754" y="1331913"/>
            <a:ext cx="7643604" cy="44275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E61234-3723-4849-99AD-E7F1E3C3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FC78F4-D56F-4C80-A586-CFBF44F7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driver </a:t>
            </a:r>
            <a:r>
              <a:rPr lang="en-US" dirty="0" err="1"/>
              <a:t>verdien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næringseiendom</a:t>
            </a:r>
            <a:r>
              <a:rPr lang="en-US" dirty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08404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Nor"/>
</p:tagLst>
</file>

<file path=ppt/theme/theme1.xml><?xml version="1.0" encoding="utf-8"?>
<a:theme xmlns:a="http://schemas.openxmlformats.org/drawingml/2006/main" name="Nordea">
  <a:themeElements>
    <a:clrScheme name="Nordea">
      <a:dk1>
        <a:sysClr val="windowText" lastClr="000000"/>
      </a:dk1>
      <a:lt1>
        <a:sysClr val="window" lastClr="FFFFFF"/>
      </a:lt1>
      <a:dk2>
        <a:srgbClr val="00005E"/>
      </a:dk2>
      <a:lt2>
        <a:srgbClr val="0000A0"/>
      </a:lt2>
      <a:accent1>
        <a:srgbClr val="0000A0"/>
      </a:accent1>
      <a:accent2>
        <a:srgbClr val="3399FF"/>
      </a:accent2>
      <a:accent3>
        <a:srgbClr val="99CCFF"/>
      </a:accent3>
      <a:accent4>
        <a:srgbClr val="FBD9CA"/>
      </a:accent4>
      <a:accent5>
        <a:srgbClr val="C9C7C7"/>
      </a:accent5>
      <a:accent6>
        <a:srgbClr val="474748"/>
      </a:accent6>
      <a:hlink>
        <a:srgbClr val="000000"/>
      </a:hlink>
      <a:folHlink>
        <a:srgbClr val="3399FF"/>
      </a:folHlink>
    </a:clrScheme>
    <a:fontScheme name="Nord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8B8A8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solidFill>
              <a:schemeClr val="tx1"/>
            </a:solidFill>
          </a:defRPr>
        </a:defPPr>
      </a:lstStyle>
    </a:txDef>
  </a:objectDefaults>
  <a:extraClrSchemeLst/>
  <a:custClrLst>
    <a:custClr name="Nordea Deep Blue B5">
      <a:srgbClr val="00005E"/>
    </a:custClr>
    <a:custClr name="Nordea Blue B4">
      <a:srgbClr val="0000A0"/>
    </a:custClr>
    <a:custClr name="Nordea Vivid Blue B3">
      <a:srgbClr val="0000FF"/>
    </a:custClr>
    <a:custClr name="Nordea Medium Blue B2">
      <a:srgbClr val="3399FF"/>
    </a:custClr>
    <a:custClr name="Nordea Light Blue B1">
      <a:srgbClr val="99CCFF"/>
    </a:custClr>
    <a:custClr name="Nordea Dark Pink P3">
      <a:srgbClr val="F0C1AE"/>
    </a:custClr>
    <a:custClr name="Nordea Pink P2">
      <a:srgbClr val="FBD9CA"/>
    </a:custClr>
    <a:custClr name="Nordea Light Pink P1">
      <a:srgbClr val="FDECE4"/>
    </a:custClr>
    <a:custClr name="Nordea Dark Gray G4">
      <a:srgbClr val="474748"/>
    </a:custClr>
    <a:custClr name="Nordea Gray G3">
      <a:srgbClr val="8B8A8D"/>
    </a:custClr>
    <a:custClr name="Nordea Medium Gray G2">
      <a:srgbClr val="C9C7C7"/>
    </a:custClr>
    <a:custClr name="Nordea Light Gray G1">
      <a:srgbClr val="E6E4E3"/>
    </a:custClr>
    <a:custClr name="Nordea Accent Red">
      <a:srgbClr val="FF5959"/>
    </a:custClr>
    <a:custClr name="Nordea Accent Yellow">
      <a:srgbClr val="FFE183"/>
    </a:custClr>
    <a:custClr name="Nordea Accent Green">
      <a:srgbClr val="40BFA3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61173</TotalTime>
  <Words>379</Words>
  <Application>Microsoft Office PowerPoint</Application>
  <PresentationFormat>Custom</PresentationFormat>
  <Paragraphs>79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YaleDesign</vt:lpstr>
      <vt:lpstr>Nordea</vt:lpstr>
      <vt:lpstr>Macrobond document</vt:lpstr>
      <vt:lpstr>Regimeskifte</vt:lpstr>
      <vt:lpstr>Eiendomsprisene har steget kraftig de siste 20 årene</vt:lpstr>
      <vt:lpstr>Eiendomsprisene har steget kraftig de siste 20 årene</vt:lpstr>
      <vt:lpstr>Stadig lavere renter har hatt ganske mye å si</vt:lpstr>
      <vt:lpstr>Hva forklarer boligprisene?</vt:lpstr>
      <vt:lpstr>Høyere inntekter gir en dobling over perioden</vt:lpstr>
      <vt:lpstr>Resten kan forklares av lavere renter</vt:lpstr>
      <vt:lpstr>Økte renter gir lavere kjøpekraft i boligmarkedet – boligfesten er over</vt:lpstr>
      <vt:lpstr>Hva driver verdien på næringseiendom?</vt:lpstr>
      <vt:lpstr>Prime yield følger finansieringskost med ett års lag – yield-bunnen er trolig bak oss</vt:lpstr>
      <vt:lpstr>Ganske sikre på at renta er på vei opp</vt:lpstr>
      <vt:lpstr>Lav ledighet og mangel på arbeidskraft gir press i økonomien</vt:lpstr>
      <vt:lpstr>Lønnsveksten er på vei opp</vt:lpstr>
      <vt:lpstr>Norges Bank: Vedvarende press og litt for høy underliggende inflasjon</vt:lpstr>
      <vt:lpstr>Kan ikke utelukke enda flere hevinger fra Norges Bank</vt:lpstr>
      <vt:lpstr>Lange renter er globale – USA i førersetet</vt:lpstr>
      <vt:lpstr>Tiåret etter finanskrisen: Mye ledige ressurser og for lav inflasjon Nå: Snudd på hodet</vt:lpstr>
      <vt:lpstr>USA: Det strammeste arbeidsmarkedet og den høyeste lønnsveksten på 40 år</vt:lpstr>
      <vt:lpstr>Pris/lønns-spiral som ligner på 70-tallet</vt:lpstr>
      <vt:lpstr>Kvantitative lettelser (QE) for å få lange renter ned – nå skal de selge (QT) for å få lange renter opp</vt:lpstr>
      <vt:lpstr>Hva er normalt?</vt:lpstr>
      <vt:lpstr>Hva er normalt?</vt:lpstr>
      <vt:lpstr>Hva er normalt?</vt:lpstr>
      <vt:lpstr>Lange renter til 4% i løpet av 4 år, hva har det å si for næringseiendom?</vt:lpstr>
      <vt:lpstr>Renteutgiftene stiger mer enn leieinntektene</vt:lpstr>
      <vt:lpstr>I sum lavere verdier</vt:lpstr>
      <vt:lpstr>Regimeskifte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Norway</dc:title>
  <dc:creator>Cekov, Dane</dc:creator>
  <cp:lastModifiedBy>Olsen, Kjetil (Dep470121)</cp:lastModifiedBy>
  <cp:revision>1335</cp:revision>
  <cp:lastPrinted>2022-04-19T08:13:01Z</cp:lastPrinted>
  <dcterms:created xsi:type="dcterms:W3CDTF">2016-03-23T08:04:09Z</dcterms:created>
  <dcterms:modified xsi:type="dcterms:W3CDTF">2022-05-04T18:46:58Z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0b7bbd-7ade-49ce-aa5e-23220b76cd08_Enabled">
    <vt:lpwstr>true</vt:lpwstr>
  </property>
  <property fmtid="{D5CDD505-2E9C-101B-9397-08002B2CF9AE}" pid="3" name="MSIP_Label_400b7bbd-7ade-49ce-aa5e-23220b76cd08_SetDate">
    <vt:lpwstr>2022-05-04T18:46:58Z</vt:lpwstr>
  </property>
  <property fmtid="{D5CDD505-2E9C-101B-9397-08002B2CF9AE}" pid="4" name="MSIP_Label_400b7bbd-7ade-49ce-aa5e-23220b76cd08_Method">
    <vt:lpwstr>Standard</vt:lpwstr>
  </property>
  <property fmtid="{D5CDD505-2E9C-101B-9397-08002B2CF9AE}" pid="5" name="MSIP_Label_400b7bbd-7ade-49ce-aa5e-23220b76cd08_Name">
    <vt:lpwstr>Confidential</vt:lpwstr>
  </property>
  <property fmtid="{D5CDD505-2E9C-101B-9397-08002B2CF9AE}" pid="6" name="MSIP_Label_400b7bbd-7ade-49ce-aa5e-23220b76cd08_SiteId">
    <vt:lpwstr>8beccd60-0be6-4025-8e24-ca9ae679e1f4</vt:lpwstr>
  </property>
  <property fmtid="{D5CDD505-2E9C-101B-9397-08002B2CF9AE}" pid="7" name="MSIP_Label_400b7bbd-7ade-49ce-aa5e-23220b76cd08_ActionId">
    <vt:lpwstr>d73f393e-0573-415a-9733-ea1af6eafc1e</vt:lpwstr>
  </property>
  <property fmtid="{D5CDD505-2E9C-101B-9397-08002B2CF9AE}" pid="8" name="MSIP_Label_400b7bbd-7ade-49ce-aa5e-23220b76cd08_ContentBits">
    <vt:lpwstr>2</vt:lpwstr>
  </property>
</Properties>
</file>