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Roboto" panose="020B0604020202020204"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sz="1150">
                <a:solidFill>
                  <a:schemeClr val="dk1"/>
                </a:solidFill>
              </a:rPr>
              <a:t>EIENDOMSTEKNOLOGI (PROPTECH) – What’s in it for me?</a:t>
            </a:r>
            <a:endParaRPr sz="11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sz="1150">
                <a:solidFill>
                  <a:schemeClr val="dk1"/>
                </a:solidFill>
              </a:rPr>
              <a:t>Alle har hørt om det, men mange har begrenset kunnskap om hva som egentlig ligger i begrepene. Dette var utfordringen Stein Olaf ga meg. Vell først og fremst, la oss prøve å definere Proptech. Det kommer jo egentlig fra sammensetningen mellom Property/Eiendom og Technologies/teknologi. Bare litt kulere enn å si eiendomsteknologi. Men en enda bedre definisjon som jeg liker godt, er denne</a:t>
            </a:r>
            <a:endParaRPr sz="115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261e9c9ed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261e9c9ed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1b52e5a224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1b52e5a22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27c28055f5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27c28055f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1b52e5a224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1b52e5a22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La oss starte med smarte målere. Alle har fått dette.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22b5dc23e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22b5dc23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Normalt sett har vi ikke sette dette. Her er et bra bygg (trodde vi)</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261e9c9ed1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261e9c9ed1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Nå kan vi veldig enkelt se om bygg er syke eller friske!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7c28055f5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7c28055f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261e9c9ed1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261e9c9ed1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Mini sensorene til Disruptive kan måle alt!!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27c28055f5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27c28055f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1b52e5a224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1b52e5a22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Og vi kan enkelt lage 3D-modeller, dette er det nye skrujernet i verktøyskassen!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360210f2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360210f2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rPr>
              <a:t>Så hva er Proptech? Kanskje den beste definisjonen jeg vet om er akkurat dette.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27c28055f5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27c28055f5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261e9c9ed1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261e9c9ed1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Så vi har verktøyene, men hvor er vi i dag?</a:t>
            </a:r>
            <a:br>
              <a:rPr lang="no"/>
            </a:br>
            <a:r>
              <a:rPr lang="no"/>
              <a:t>2019 - Alle prøver sensorikk</a:t>
            </a:r>
            <a:endParaRPr/>
          </a:p>
          <a:p>
            <a:pPr marL="0" lvl="0" indent="0" algn="l" rtl="0">
              <a:spcBef>
                <a:spcPts val="0"/>
              </a:spcBef>
              <a:spcAft>
                <a:spcPts val="0"/>
              </a:spcAft>
              <a:buNone/>
            </a:pPr>
            <a:r>
              <a:rPr lang="no"/>
              <a:t>2020 - Hvorfor har vi en sensor for innsikt og en for styring</a:t>
            </a:r>
            <a:endParaRPr/>
          </a:p>
          <a:p>
            <a:pPr marL="0" lvl="0" indent="0" algn="l" rtl="0">
              <a:spcBef>
                <a:spcPts val="0"/>
              </a:spcBef>
              <a:spcAft>
                <a:spcPts val="0"/>
              </a:spcAft>
              <a:buNone/>
            </a:pPr>
            <a:r>
              <a:rPr lang="no"/>
              <a:t>2021 - Vi styrer med Proptech</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261e9c9ed1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261e9c9ed1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2022 - Vi styrer bygg!!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261e9c9ed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261e9c9ed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261e9c9ed1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261e9c9ed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261e9c9ed1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261e9c9ed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27c28055f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27c28055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27c28055f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27c28055f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27c28055f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27c28055f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27c28055f5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27c28055f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1360210f21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1360210f2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Alle snakker om det. Alle tror alle andre gjølr det. Alle sier de gjør det, men egentlig er det ingen som helt vet hva de gjør.</a:t>
            </a:r>
            <a:br>
              <a:rPr lang="no"/>
            </a:br>
            <a:r>
              <a:rPr lang="no"/>
              <a:t>Vell, sikkert mange som kan kjenne seg litt igjen, men i 2022, så håper eg at dette ikke er definisjonen av det. </a:t>
            </a: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27c28055f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27c28055f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1360210f21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1360210f2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1360210f21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1360210f21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
                <a:solidFill>
                  <a:schemeClr val="dk1"/>
                </a:solidFill>
              </a:rPr>
              <a:t>Mitt Navn er Tommy Hagenes. Min bakgrunn er fra Byggautomasjon, men samtidig har jeg driftet og forvaltet bygninger, før jeg tilslutt startet Energy Control for å prøve å fylle hullet mellom Prop altså eiendomsbransjen og tech, disse ny tek selskapene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27527a2494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27527a249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I dag skal vi nerde litt ut om Proptech, og jeg er heldigvis ikke alene! </a:t>
            </a:r>
            <a:endParaRPr/>
          </a:p>
          <a:p>
            <a:pPr marL="0" lvl="0" indent="0" algn="l" rtl="0">
              <a:spcBef>
                <a:spcPts val="0"/>
              </a:spcBef>
              <a:spcAft>
                <a:spcPts val="0"/>
              </a:spcAft>
              <a:buNone/>
            </a:pPr>
            <a:r>
              <a:rPr lang="no"/>
              <a:t>Så vi skal først bli kjent med Proptech, prøve å svare ut på “whats in it for me”?</a:t>
            </a:r>
            <a:endParaRPr/>
          </a:p>
          <a:p>
            <a:pPr marL="0" lvl="0" indent="0" algn="l" rtl="0">
              <a:spcBef>
                <a:spcPts val="0"/>
              </a:spcBef>
              <a:spcAft>
                <a:spcPts val="0"/>
              </a:spcAft>
              <a:buNone/>
            </a:pPr>
            <a:endParaRPr/>
          </a:p>
          <a:p>
            <a:pPr marL="0" lvl="0" indent="0" algn="l" rtl="0">
              <a:spcBef>
                <a:spcPts val="0"/>
              </a:spcBef>
              <a:spcAft>
                <a:spcPts val="0"/>
              </a:spcAft>
              <a:buNone/>
            </a:pPr>
            <a:r>
              <a:rPr lang="no"/>
              <a:t>Videre får vi en videopresentasjon fra NL/Malling </a:t>
            </a:r>
            <a:br>
              <a:rPr lang="no"/>
            </a:br>
            <a:r>
              <a:rPr lang="no"/>
              <a:t>Deretter skulle vi egentlig ha Håvard fra Frydenbø, men får istedenfor..</a:t>
            </a:r>
            <a:endParaRPr/>
          </a:p>
          <a:p>
            <a:pPr marL="0" lvl="0" indent="0" algn="l" rtl="0">
              <a:spcBef>
                <a:spcPts val="0"/>
              </a:spcBef>
              <a:spcAft>
                <a:spcPts val="0"/>
              </a:spcAft>
              <a:buNone/>
            </a:pPr>
            <a:endParaRPr/>
          </a:p>
          <a:p>
            <a:pPr marL="0" lvl="0" indent="0" algn="l" rtl="0">
              <a:spcBef>
                <a:spcPts val="0"/>
              </a:spcBef>
              <a:spcAft>
                <a:spcPts val="0"/>
              </a:spcAft>
              <a:buNone/>
            </a:pPr>
            <a:r>
              <a:rPr lang="no"/>
              <a:t>Når dette er ferdig, og alle tenker at dette var jo egentlig ganske enkelt og oversiktlig, skal jeg gjøre mitt beste for at dere skal bli forvirret igjen med fremtiden for Proptech, og dere skal få møte Lassie.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261e9c9ed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261e9c9e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Hvorfor Proptech - Hvorfor skal vi egentlig bruke denne nye teknologien? Dette må vi starte med.</a:t>
            </a:r>
            <a:br>
              <a:rPr lang="no"/>
            </a:br>
            <a:r>
              <a:rPr lang="no"/>
              <a:t>Mange kjenner nok standard problemene vi snakker om med 40% energi/co2 og 80% av byggene som skal stå. Jeg skal ikke kjede dere med disse slidene. </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261e9c9ed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261e9c9ed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Men dette er hva jeg bekymrer meg over, og ser tydlig på! Vi er på siste plass på bruk av smarte dingser. Og mest deprimerende enn alt, pilene peker nedover. Bølgen av IoT/Internett of things, eller smarte dingser til byggene våre skjer ikke.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261e9c9ed1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261e9c9ed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Men virker det vi gjør i dag? Jeg gikk dypt i tallene når landet stengte ned.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261e9c9ed1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261e9c9ed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Og dette er ikke noe nytt, siden 80-tallet har vi hatt samme overskrifter i min bransje. 10 av 10 bygg har funksjonsfeil!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drive.google.com/file/d/14-HrSmH1o8012Q6L1Gj_VqLHCuRKyp39/view"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7" name="Google Shape;57;p13"/>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9" name="Google Shape;119;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0" name="Google Shape;120;p2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6" name="Google Shape;126;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7" name="Google Shape;127;p2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3" name="Google Shape;133;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4" name="Google Shape;134;p2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0" name="Google Shape;140;p25"/>
          <p:cNvSpPr txBox="1">
            <a:spLocks noGrp="1"/>
          </p:cNvSpPr>
          <p:nvPr>
            <p:ph type="body" idx="1"/>
          </p:nvPr>
        </p:nvSpPr>
        <p:spPr>
          <a:xfrm>
            <a:off x="507500" y="25717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1" name="Google Shape;141;p25"/>
          <p:cNvPicPr preferRelativeResize="0"/>
          <p:nvPr/>
        </p:nvPicPr>
        <p:blipFill>
          <a:blip r:embed="rId3">
            <a:alphaModFix/>
          </a:blip>
          <a:stretch>
            <a:fillRect/>
          </a:stretch>
        </p:blipFill>
        <p:spPr>
          <a:xfrm>
            <a:off x="1799810" y="0"/>
            <a:ext cx="5544381"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7" name="Google Shape;147;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8" name="Google Shape;148;p2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Airthings - Hva er det?</a:t>
            </a:r>
            <a:endParaRPr/>
          </a:p>
        </p:txBody>
      </p:sp>
      <p:sp>
        <p:nvSpPr>
          <p:cNvPr id="154" name="Google Shape;154;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5" name="Google Shape;155;p2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61" name="Google Shape;161;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2" name="Google Shape;162;p2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Disruptive - Hva er det?</a:t>
            </a:r>
            <a:endParaRPr/>
          </a:p>
        </p:txBody>
      </p:sp>
      <p:sp>
        <p:nvSpPr>
          <p:cNvPr id="168" name="Google Shape;168;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9" name="Google Shape;169;p2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5" name="Google Shape;175;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6" name="Google Shape;176;p3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2" name="Google Shape;182;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3" name="Google Shape;183;p3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84" name="Google Shape;184;p31"/>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63" name="Google Shape;63;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4" name="Google Shape;64;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188"/>
        <p:cNvGrpSpPr/>
        <p:nvPr/>
      </p:nvGrpSpPr>
      <p:grpSpPr>
        <a:xfrm>
          <a:off x="0" y="0"/>
          <a:ext cx="0" cy="0"/>
          <a:chOff x="0" y="0"/>
          <a:chExt cx="0" cy="0"/>
        </a:xfrm>
      </p:grpSpPr>
      <p:pic>
        <p:nvPicPr>
          <p:cNvPr id="189" name="Google Shape;189;p32" title="Proptech-Bergen-LONG-INTRO-480p-MP4 (1).mp4">
            <a:hlinkClick r:id="rId3"/>
          </p:cNvPr>
          <p:cNvPicPr preferRelativeResize="0"/>
          <p:nvPr/>
        </p:nvPicPr>
        <p:blipFill>
          <a:blip r:embed="rId4">
            <a:alphaModFix/>
          </a:blip>
          <a:stretch>
            <a:fillRect/>
          </a:stretch>
        </p:blipFill>
        <p:spPr>
          <a:xfrm>
            <a:off x="1143000" y="0"/>
            <a:ext cx="6858000" cy="514350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3"/>
          <p:cNvPicPr preferRelativeResize="0"/>
          <p:nvPr/>
        </p:nvPicPr>
        <p:blipFill>
          <a:blip r:embed="rId3">
            <a:alphaModFix/>
          </a:blip>
          <a:stretch>
            <a:fillRect/>
          </a:stretch>
        </p:blipFill>
        <p:spPr>
          <a:xfrm>
            <a:off x="4850508" y="652325"/>
            <a:ext cx="1958349" cy="1731007"/>
          </a:xfrm>
          <a:prstGeom prst="rect">
            <a:avLst/>
          </a:prstGeom>
          <a:noFill/>
          <a:ln>
            <a:noFill/>
          </a:ln>
        </p:spPr>
      </p:pic>
      <p:pic>
        <p:nvPicPr>
          <p:cNvPr id="195" name="Google Shape;195;p33"/>
          <p:cNvPicPr preferRelativeResize="0"/>
          <p:nvPr/>
        </p:nvPicPr>
        <p:blipFill>
          <a:blip r:embed="rId4">
            <a:alphaModFix/>
          </a:blip>
          <a:stretch>
            <a:fillRect/>
          </a:stretch>
        </p:blipFill>
        <p:spPr>
          <a:xfrm>
            <a:off x="2878050" y="2529425"/>
            <a:ext cx="1914250" cy="1781502"/>
          </a:xfrm>
          <a:prstGeom prst="rect">
            <a:avLst/>
          </a:prstGeom>
          <a:noFill/>
          <a:ln>
            <a:noFill/>
          </a:ln>
        </p:spPr>
      </p:pic>
      <p:grpSp>
        <p:nvGrpSpPr>
          <p:cNvPr id="196" name="Google Shape;196;p33"/>
          <p:cNvGrpSpPr/>
          <p:nvPr/>
        </p:nvGrpSpPr>
        <p:grpSpPr>
          <a:xfrm>
            <a:off x="4513729" y="2121391"/>
            <a:ext cx="2281023" cy="786589"/>
            <a:chOff x="4526679" y="2800065"/>
            <a:chExt cx="2281023" cy="786589"/>
          </a:xfrm>
        </p:grpSpPr>
        <p:sp>
          <p:nvSpPr>
            <p:cNvPr id="197" name="Google Shape;197;p33"/>
            <p:cNvSpPr/>
            <p:nvPr/>
          </p:nvSpPr>
          <p:spPr>
            <a:xfrm>
              <a:off x="4849302" y="3079475"/>
              <a:ext cx="1958400" cy="133500"/>
            </a:xfrm>
            <a:prstGeom prst="rect">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33"/>
            <p:cNvGrpSpPr/>
            <p:nvPr/>
          </p:nvGrpSpPr>
          <p:grpSpPr>
            <a:xfrm>
              <a:off x="4526679" y="2800065"/>
              <a:ext cx="692700" cy="786589"/>
              <a:chOff x="4526679" y="2800065"/>
              <a:chExt cx="692700" cy="786589"/>
            </a:xfrm>
          </p:grpSpPr>
          <p:grpSp>
            <p:nvGrpSpPr>
              <p:cNvPr id="199" name="Google Shape;199;p33"/>
              <p:cNvGrpSpPr/>
              <p:nvPr/>
            </p:nvGrpSpPr>
            <p:grpSpPr>
              <a:xfrm>
                <a:off x="4808316" y="2800065"/>
                <a:ext cx="92400" cy="411825"/>
                <a:chOff x="845575" y="2563700"/>
                <a:chExt cx="92400" cy="411825"/>
              </a:xfrm>
            </p:grpSpPr>
            <p:cxnSp>
              <p:nvCxnSpPr>
                <p:cNvPr id="200" name="Google Shape;200;p33"/>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01" name="Google Shape;201;p33"/>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33"/>
              <p:cNvSpPr txBox="1"/>
              <p:nvPr/>
            </p:nvSpPr>
            <p:spPr>
              <a:xfrm>
                <a:off x="4526679" y="3215253"/>
                <a:ext cx="6927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no" sz="1200" b="1">
                    <a:latin typeface="Roboto"/>
                    <a:ea typeface="Roboto"/>
                    <a:cs typeface="Roboto"/>
                    <a:sym typeface="Roboto"/>
                  </a:rPr>
                  <a:t>2020</a:t>
                </a:r>
                <a:endParaRPr sz="1200" b="1">
                  <a:latin typeface="Roboto"/>
                  <a:ea typeface="Roboto"/>
                  <a:cs typeface="Roboto"/>
                  <a:sym typeface="Roboto"/>
                </a:endParaRPr>
              </a:p>
            </p:txBody>
          </p:sp>
        </p:grpSp>
      </p:grpSp>
      <p:grpSp>
        <p:nvGrpSpPr>
          <p:cNvPr id="203" name="Google Shape;203;p33"/>
          <p:cNvGrpSpPr/>
          <p:nvPr/>
        </p:nvGrpSpPr>
        <p:grpSpPr>
          <a:xfrm>
            <a:off x="6422860" y="2023922"/>
            <a:ext cx="2721140" cy="788696"/>
            <a:chOff x="6435810" y="2702596"/>
            <a:chExt cx="2721140" cy="788696"/>
          </a:xfrm>
        </p:grpSpPr>
        <p:sp>
          <p:nvSpPr>
            <p:cNvPr id="204" name="Google Shape;204;p33"/>
            <p:cNvSpPr/>
            <p:nvPr/>
          </p:nvSpPr>
          <p:spPr>
            <a:xfrm>
              <a:off x="6807650" y="3079475"/>
              <a:ext cx="2349300" cy="133500"/>
            </a:xfrm>
            <a:prstGeom prst="rect">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 name="Google Shape;205;p33"/>
            <p:cNvGrpSpPr/>
            <p:nvPr/>
          </p:nvGrpSpPr>
          <p:grpSpPr>
            <a:xfrm>
              <a:off x="6435810" y="2702596"/>
              <a:ext cx="745800" cy="788696"/>
              <a:chOff x="6435810" y="2702596"/>
              <a:chExt cx="745800" cy="788696"/>
            </a:xfrm>
          </p:grpSpPr>
          <p:grpSp>
            <p:nvGrpSpPr>
              <p:cNvPr id="206" name="Google Shape;206;p33"/>
              <p:cNvGrpSpPr/>
              <p:nvPr/>
            </p:nvGrpSpPr>
            <p:grpSpPr>
              <a:xfrm rot="10800000">
                <a:off x="6760035" y="3079467"/>
                <a:ext cx="92400" cy="411825"/>
                <a:chOff x="2070100" y="2563700"/>
                <a:chExt cx="92400" cy="411825"/>
              </a:xfrm>
            </p:grpSpPr>
            <p:cxnSp>
              <p:nvCxnSpPr>
                <p:cNvPr id="207" name="Google Shape;207;p33"/>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08" name="Google Shape;208;p33"/>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p33"/>
              <p:cNvSpPr txBox="1"/>
              <p:nvPr/>
            </p:nvSpPr>
            <p:spPr>
              <a:xfrm>
                <a:off x="6435810" y="2702596"/>
                <a:ext cx="7458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no" sz="1200" b="1">
                    <a:latin typeface="Roboto"/>
                    <a:ea typeface="Roboto"/>
                    <a:cs typeface="Roboto"/>
                    <a:sym typeface="Roboto"/>
                  </a:rPr>
                  <a:t>2021</a:t>
                </a:r>
                <a:endParaRPr sz="1200" b="1">
                  <a:latin typeface="Roboto"/>
                  <a:ea typeface="Roboto"/>
                  <a:cs typeface="Roboto"/>
                  <a:sym typeface="Roboto"/>
                </a:endParaRPr>
              </a:p>
            </p:txBody>
          </p:sp>
        </p:grpSp>
      </p:grpSp>
      <p:grpSp>
        <p:nvGrpSpPr>
          <p:cNvPr id="210" name="Google Shape;210;p33"/>
          <p:cNvGrpSpPr/>
          <p:nvPr/>
        </p:nvGrpSpPr>
        <p:grpSpPr>
          <a:xfrm>
            <a:off x="483041" y="2121391"/>
            <a:ext cx="2395009" cy="786599"/>
            <a:chOff x="495991" y="2800065"/>
            <a:chExt cx="2395009" cy="786599"/>
          </a:xfrm>
        </p:grpSpPr>
        <p:sp>
          <p:nvSpPr>
            <p:cNvPr id="211" name="Google Shape;211;p33"/>
            <p:cNvSpPr/>
            <p:nvPr/>
          </p:nvSpPr>
          <p:spPr>
            <a:xfrm>
              <a:off x="932600" y="3079475"/>
              <a:ext cx="1958400" cy="133500"/>
            </a:xfrm>
            <a:prstGeom prst="rect">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 name="Google Shape;212;p33"/>
            <p:cNvGrpSpPr/>
            <p:nvPr/>
          </p:nvGrpSpPr>
          <p:grpSpPr>
            <a:xfrm>
              <a:off x="495991" y="2800065"/>
              <a:ext cx="871200" cy="786599"/>
              <a:chOff x="495991" y="2800065"/>
              <a:chExt cx="871200" cy="786599"/>
            </a:xfrm>
          </p:grpSpPr>
          <p:sp>
            <p:nvSpPr>
              <p:cNvPr id="213" name="Google Shape;213;p33"/>
              <p:cNvSpPr txBox="1"/>
              <p:nvPr/>
            </p:nvSpPr>
            <p:spPr>
              <a:xfrm>
                <a:off x="495991" y="3215263"/>
                <a:ext cx="8712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no" sz="1200" b="1">
                    <a:latin typeface="Roboto"/>
                    <a:ea typeface="Roboto"/>
                    <a:cs typeface="Roboto"/>
                    <a:sym typeface="Roboto"/>
                  </a:rPr>
                  <a:t>2019</a:t>
                </a:r>
                <a:endParaRPr sz="1200" b="1">
                  <a:latin typeface="Roboto"/>
                  <a:ea typeface="Roboto"/>
                  <a:cs typeface="Roboto"/>
                  <a:sym typeface="Roboto"/>
                </a:endParaRPr>
              </a:p>
            </p:txBody>
          </p:sp>
          <p:grpSp>
            <p:nvGrpSpPr>
              <p:cNvPr id="214" name="Google Shape;214;p33"/>
              <p:cNvGrpSpPr/>
              <p:nvPr/>
            </p:nvGrpSpPr>
            <p:grpSpPr>
              <a:xfrm>
                <a:off x="881025" y="2800065"/>
                <a:ext cx="92400" cy="411825"/>
                <a:chOff x="845575" y="2563700"/>
                <a:chExt cx="92400" cy="411825"/>
              </a:xfrm>
            </p:grpSpPr>
            <p:cxnSp>
              <p:nvCxnSpPr>
                <p:cNvPr id="215" name="Google Shape;215;p33"/>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16" name="Google Shape;216;p33"/>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17" name="Google Shape;217;p33"/>
          <p:cNvPicPr preferRelativeResize="0"/>
          <p:nvPr/>
        </p:nvPicPr>
        <p:blipFill>
          <a:blip r:embed="rId5">
            <a:alphaModFix/>
          </a:blip>
          <a:stretch>
            <a:fillRect/>
          </a:stretch>
        </p:blipFill>
        <p:spPr>
          <a:xfrm>
            <a:off x="963800" y="667450"/>
            <a:ext cx="1914250" cy="1700762"/>
          </a:xfrm>
          <a:prstGeom prst="rect">
            <a:avLst/>
          </a:prstGeom>
          <a:noFill/>
          <a:ln>
            <a:noFill/>
          </a:ln>
        </p:spPr>
      </p:pic>
      <p:grpSp>
        <p:nvGrpSpPr>
          <p:cNvPr id="218" name="Google Shape;218;p33"/>
          <p:cNvGrpSpPr/>
          <p:nvPr/>
        </p:nvGrpSpPr>
        <p:grpSpPr>
          <a:xfrm>
            <a:off x="2512645" y="2023922"/>
            <a:ext cx="2323757" cy="788696"/>
            <a:chOff x="2525595" y="2702596"/>
            <a:chExt cx="2323757" cy="788696"/>
          </a:xfrm>
        </p:grpSpPr>
        <p:sp>
          <p:nvSpPr>
            <p:cNvPr id="219" name="Google Shape;219;p33"/>
            <p:cNvSpPr/>
            <p:nvPr/>
          </p:nvSpPr>
          <p:spPr>
            <a:xfrm>
              <a:off x="2890952" y="3079475"/>
              <a:ext cx="1958400" cy="133500"/>
            </a:xfrm>
            <a:prstGeom prst="rect">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 name="Google Shape;220;p33"/>
            <p:cNvGrpSpPr/>
            <p:nvPr/>
          </p:nvGrpSpPr>
          <p:grpSpPr>
            <a:xfrm>
              <a:off x="2525595" y="2702596"/>
              <a:ext cx="745800" cy="788696"/>
              <a:chOff x="2525595" y="2702596"/>
              <a:chExt cx="745800" cy="788696"/>
            </a:xfrm>
          </p:grpSpPr>
          <p:sp>
            <p:nvSpPr>
              <p:cNvPr id="221" name="Google Shape;221;p33"/>
              <p:cNvSpPr txBox="1"/>
              <p:nvPr/>
            </p:nvSpPr>
            <p:spPr>
              <a:xfrm>
                <a:off x="2525595" y="2702596"/>
                <a:ext cx="7458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no" sz="1200" b="1">
                    <a:latin typeface="Roboto"/>
                    <a:ea typeface="Roboto"/>
                    <a:cs typeface="Roboto"/>
                    <a:sym typeface="Roboto"/>
                  </a:rPr>
                  <a:t>2020 </a:t>
                </a:r>
                <a:endParaRPr sz="1200" b="1">
                  <a:latin typeface="Roboto"/>
                  <a:ea typeface="Roboto"/>
                  <a:cs typeface="Roboto"/>
                  <a:sym typeface="Roboto"/>
                </a:endParaRPr>
              </a:p>
            </p:txBody>
          </p:sp>
          <p:grpSp>
            <p:nvGrpSpPr>
              <p:cNvPr id="222" name="Google Shape;222;p33"/>
              <p:cNvGrpSpPr/>
              <p:nvPr/>
            </p:nvGrpSpPr>
            <p:grpSpPr>
              <a:xfrm rot="10800000">
                <a:off x="2849073" y="3079467"/>
                <a:ext cx="92400" cy="411825"/>
                <a:chOff x="2070100" y="2563700"/>
                <a:chExt cx="92400" cy="411825"/>
              </a:xfrm>
            </p:grpSpPr>
            <p:cxnSp>
              <p:nvCxnSpPr>
                <p:cNvPr id="223" name="Google Shape;223;p33"/>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24" name="Google Shape;224;p33"/>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25" name="Google Shape;225;p33"/>
          <p:cNvPicPr preferRelativeResize="0"/>
          <p:nvPr/>
        </p:nvPicPr>
        <p:blipFill>
          <a:blip r:embed="rId6">
            <a:alphaModFix/>
          </a:blip>
          <a:stretch>
            <a:fillRect/>
          </a:stretch>
        </p:blipFill>
        <p:spPr>
          <a:xfrm>
            <a:off x="6808851" y="2529425"/>
            <a:ext cx="2323750" cy="221649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grpSp>
        <p:nvGrpSpPr>
          <p:cNvPr id="230" name="Google Shape;230;p34"/>
          <p:cNvGrpSpPr/>
          <p:nvPr/>
        </p:nvGrpSpPr>
        <p:grpSpPr>
          <a:xfrm>
            <a:off x="4795366" y="2121391"/>
            <a:ext cx="1999386" cy="412910"/>
            <a:chOff x="4808316" y="2800065"/>
            <a:chExt cx="1999386" cy="412910"/>
          </a:xfrm>
        </p:grpSpPr>
        <p:sp>
          <p:nvSpPr>
            <p:cNvPr id="231" name="Google Shape;231;p34"/>
            <p:cNvSpPr/>
            <p:nvPr/>
          </p:nvSpPr>
          <p:spPr>
            <a:xfrm>
              <a:off x="4849302" y="3079475"/>
              <a:ext cx="1958400" cy="133500"/>
            </a:xfrm>
            <a:prstGeom prst="rect">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34"/>
            <p:cNvGrpSpPr/>
            <p:nvPr/>
          </p:nvGrpSpPr>
          <p:grpSpPr>
            <a:xfrm>
              <a:off x="4808316" y="2800065"/>
              <a:ext cx="92400" cy="411825"/>
              <a:chOff x="845575" y="2563700"/>
              <a:chExt cx="92400" cy="411825"/>
            </a:xfrm>
          </p:grpSpPr>
          <p:cxnSp>
            <p:nvCxnSpPr>
              <p:cNvPr id="233" name="Google Shape;233;p34"/>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34" name="Google Shape;234;p34"/>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5" name="Google Shape;235;p34"/>
          <p:cNvGrpSpPr/>
          <p:nvPr/>
        </p:nvGrpSpPr>
        <p:grpSpPr>
          <a:xfrm>
            <a:off x="6747085" y="2400793"/>
            <a:ext cx="2396914" cy="411825"/>
            <a:chOff x="6760035" y="3079467"/>
            <a:chExt cx="2396914" cy="411825"/>
          </a:xfrm>
        </p:grpSpPr>
        <p:sp>
          <p:nvSpPr>
            <p:cNvPr id="236" name="Google Shape;236;p34"/>
            <p:cNvSpPr/>
            <p:nvPr/>
          </p:nvSpPr>
          <p:spPr>
            <a:xfrm>
              <a:off x="6807650" y="3079475"/>
              <a:ext cx="2349300" cy="133500"/>
            </a:xfrm>
            <a:prstGeom prst="rect">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34"/>
            <p:cNvGrpSpPr/>
            <p:nvPr/>
          </p:nvGrpSpPr>
          <p:grpSpPr>
            <a:xfrm rot="10800000">
              <a:off x="6760035" y="3079467"/>
              <a:ext cx="92400" cy="411825"/>
              <a:chOff x="2070100" y="2563700"/>
              <a:chExt cx="92400" cy="411825"/>
            </a:xfrm>
          </p:grpSpPr>
          <p:cxnSp>
            <p:nvCxnSpPr>
              <p:cNvPr id="238" name="Google Shape;238;p34"/>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39" name="Google Shape;239;p34"/>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 name="Google Shape;240;p34"/>
          <p:cNvGrpSpPr/>
          <p:nvPr/>
        </p:nvGrpSpPr>
        <p:grpSpPr>
          <a:xfrm>
            <a:off x="483041" y="2121391"/>
            <a:ext cx="2395009" cy="786599"/>
            <a:chOff x="495991" y="2800065"/>
            <a:chExt cx="2395009" cy="786599"/>
          </a:xfrm>
        </p:grpSpPr>
        <p:sp>
          <p:nvSpPr>
            <p:cNvPr id="241" name="Google Shape;241;p34"/>
            <p:cNvSpPr/>
            <p:nvPr/>
          </p:nvSpPr>
          <p:spPr>
            <a:xfrm>
              <a:off x="932600" y="3079475"/>
              <a:ext cx="1958400" cy="133500"/>
            </a:xfrm>
            <a:prstGeom prst="rect">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 name="Google Shape;242;p34"/>
            <p:cNvGrpSpPr/>
            <p:nvPr/>
          </p:nvGrpSpPr>
          <p:grpSpPr>
            <a:xfrm>
              <a:off x="495991" y="2800065"/>
              <a:ext cx="871200" cy="786599"/>
              <a:chOff x="495991" y="2800065"/>
              <a:chExt cx="871200" cy="786599"/>
            </a:xfrm>
          </p:grpSpPr>
          <p:sp>
            <p:nvSpPr>
              <p:cNvPr id="243" name="Google Shape;243;p34"/>
              <p:cNvSpPr txBox="1"/>
              <p:nvPr/>
            </p:nvSpPr>
            <p:spPr>
              <a:xfrm>
                <a:off x="495991" y="3215263"/>
                <a:ext cx="8712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no" sz="1200" b="1">
                    <a:latin typeface="Roboto"/>
                    <a:ea typeface="Roboto"/>
                    <a:cs typeface="Roboto"/>
                    <a:sym typeface="Roboto"/>
                  </a:rPr>
                  <a:t>2022</a:t>
                </a:r>
                <a:endParaRPr sz="1200" b="1">
                  <a:latin typeface="Roboto"/>
                  <a:ea typeface="Roboto"/>
                  <a:cs typeface="Roboto"/>
                  <a:sym typeface="Roboto"/>
                </a:endParaRPr>
              </a:p>
            </p:txBody>
          </p:sp>
          <p:grpSp>
            <p:nvGrpSpPr>
              <p:cNvPr id="244" name="Google Shape;244;p34"/>
              <p:cNvGrpSpPr/>
              <p:nvPr/>
            </p:nvGrpSpPr>
            <p:grpSpPr>
              <a:xfrm>
                <a:off x="881025" y="2800065"/>
                <a:ext cx="92400" cy="411825"/>
                <a:chOff x="845575" y="2563700"/>
                <a:chExt cx="92400" cy="411825"/>
              </a:xfrm>
            </p:grpSpPr>
            <p:cxnSp>
              <p:nvCxnSpPr>
                <p:cNvPr id="245" name="Google Shape;245;p34"/>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46" name="Google Shape;246;p34"/>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47" name="Google Shape;247;p34"/>
          <p:cNvGrpSpPr/>
          <p:nvPr/>
        </p:nvGrpSpPr>
        <p:grpSpPr>
          <a:xfrm>
            <a:off x="2836123" y="2400793"/>
            <a:ext cx="2000279" cy="411825"/>
            <a:chOff x="2849073" y="3079467"/>
            <a:chExt cx="2000279" cy="411825"/>
          </a:xfrm>
        </p:grpSpPr>
        <p:sp>
          <p:nvSpPr>
            <p:cNvPr id="248" name="Google Shape;248;p34"/>
            <p:cNvSpPr/>
            <p:nvPr/>
          </p:nvSpPr>
          <p:spPr>
            <a:xfrm>
              <a:off x="2890952" y="3079475"/>
              <a:ext cx="1958400" cy="133500"/>
            </a:xfrm>
            <a:prstGeom prst="rect">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34"/>
            <p:cNvGrpSpPr/>
            <p:nvPr/>
          </p:nvGrpSpPr>
          <p:grpSpPr>
            <a:xfrm rot="10800000">
              <a:off x="2849073" y="3079467"/>
              <a:ext cx="92400" cy="411825"/>
              <a:chOff x="2070100" y="2563700"/>
              <a:chExt cx="92400" cy="411825"/>
            </a:xfrm>
          </p:grpSpPr>
          <p:cxnSp>
            <p:nvCxnSpPr>
              <p:cNvPr id="250" name="Google Shape;250;p34"/>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51" name="Google Shape;251;p34"/>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52" name="Google Shape;252;p34"/>
          <p:cNvPicPr preferRelativeResize="0"/>
          <p:nvPr/>
        </p:nvPicPr>
        <p:blipFill>
          <a:blip r:embed="rId3">
            <a:alphaModFix/>
          </a:blip>
          <a:stretch>
            <a:fillRect/>
          </a:stretch>
        </p:blipFill>
        <p:spPr>
          <a:xfrm>
            <a:off x="914375" y="1039675"/>
            <a:ext cx="2813700" cy="1361125"/>
          </a:xfrm>
          <a:prstGeom prst="rect">
            <a:avLst/>
          </a:prstGeom>
          <a:noFill/>
          <a:ln>
            <a:noFill/>
          </a:ln>
        </p:spPr>
      </p:pic>
      <p:pic>
        <p:nvPicPr>
          <p:cNvPr id="253" name="Google Shape;253;p34"/>
          <p:cNvPicPr preferRelativeResize="0"/>
          <p:nvPr/>
        </p:nvPicPr>
        <p:blipFill>
          <a:blip r:embed="rId4">
            <a:alphaModFix/>
          </a:blip>
          <a:stretch>
            <a:fillRect/>
          </a:stretch>
        </p:blipFill>
        <p:spPr>
          <a:xfrm>
            <a:off x="3809925" y="2534300"/>
            <a:ext cx="2693275" cy="1893150"/>
          </a:xfrm>
          <a:prstGeom prst="rect">
            <a:avLst/>
          </a:prstGeom>
          <a:noFill/>
          <a:ln>
            <a:noFill/>
          </a:ln>
        </p:spPr>
      </p:pic>
      <p:pic>
        <p:nvPicPr>
          <p:cNvPr id="254" name="Google Shape;254;p34"/>
          <p:cNvPicPr preferRelativeResize="0"/>
          <p:nvPr/>
        </p:nvPicPr>
        <p:blipFill>
          <a:blip r:embed="rId5">
            <a:alphaModFix/>
          </a:blip>
          <a:stretch>
            <a:fillRect/>
          </a:stretch>
        </p:blipFill>
        <p:spPr>
          <a:xfrm>
            <a:off x="3809925" y="584200"/>
            <a:ext cx="2724884" cy="181659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60" name="Google Shape;260;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1" name="Google Shape;261;p3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67" name="Google Shape;267;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8" name="Google Shape;268;p3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74" name="Google Shape;274;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75" name="Google Shape;275;p3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81" name="Google Shape;281;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82" name="Google Shape;282;p3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39"/>
          <p:cNvPicPr preferRelativeResize="0"/>
          <p:nvPr/>
        </p:nvPicPr>
        <p:blipFill>
          <a:blip r:embed="rId3">
            <a:alphaModFix/>
          </a:blip>
          <a:stretch>
            <a:fillRect/>
          </a:stretch>
        </p:blipFill>
        <p:spPr>
          <a:xfrm>
            <a:off x="2000247" y="-3"/>
            <a:ext cx="5080925" cy="5080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93" name="Google Shape;293;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94" name="Google Shape;294;p4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41"/>
          <p:cNvPicPr preferRelativeResize="0"/>
          <p:nvPr/>
        </p:nvPicPr>
        <p:blipFill>
          <a:blip r:embed="rId3">
            <a:alphaModFix/>
          </a:blip>
          <a:stretch>
            <a:fillRect/>
          </a:stretch>
        </p:blipFill>
        <p:spPr>
          <a:xfrm>
            <a:off x="1791800" y="152400"/>
            <a:ext cx="5029704" cy="48387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0" name="Google Shape;70;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1" name="Google Shape;71;p1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05" name="Google Shape;305;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06" name="Google Shape;306;p4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12" name="Google Shape;312;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13" name="Google Shape;313;p4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7" name="Google Shape;7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8" name="Google Shape;78;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o"/>
              <a:t>Agenda</a:t>
            </a:r>
            <a:endParaRPr/>
          </a:p>
        </p:txBody>
      </p:sp>
      <p:sp>
        <p:nvSpPr>
          <p:cNvPr id="84" name="Google Shape;84;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no"/>
              <a:t>Vi skal lære hva Proptech er, hva som finnes og hvordan skape verdi</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no"/>
              <a:t>Nordea Liv/Malling &amp; Co v/Elisabeth Slinning og Nils Arne Gundersen</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no"/>
              <a:t>Frydenbø Eiendom v/Håvard Fjæreide</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no"/>
              <a:t>Hvem er Lassie og hvordan kan fremtiden for Proptech se ut</a:t>
            </a:r>
            <a:endParaRPr/>
          </a:p>
        </p:txBody>
      </p:sp>
      <p:pic>
        <p:nvPicPr>
          <p:cNvPr id="85" name="Google Shape;85;p17"/>
          <p:cNvPicPr preferRelativeResize="0"/>
          <p:nvPr/>
        </p:nvPicPr>
        <p:blipFill>
          <a:blip r:embed="rId3">
            <a:alphaModFix/>
          </a:blip>
          <a:stretch>
            <a:fillRect/>
          </a:stretch>
        </p:blipFill>
        <p:spPr>
          <a:xfrm>
            <a:off x="0" y="7620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1" name="Google Shape;91;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2" name="Google Shape;92;p1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8" name="Google Shape;98;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9" name="Google Shape;99;p1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05" name="Google Shape;105;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6" name="Google Shape;106;p2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2" name="Google Shape;112;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3" name="Google Shape;113;p2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622</Words>
  <Application>Microsoft Office PowerPoint</Application>
  <PresentationFormat>Skjermfremvisning (16:9)</PresentationFormat>
  <Paragraphs>39</Paragraphs>
  <Slides>31</Slides>
  <Notes>31</Notes>
  <HiddenSlides>4</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31</vt:i4>
      </vt:variant>
    </vt:vector>
  </HeadingPairs>
  <TitlesOfParts>
    <vt:vector size="34" baseType="lpstr">
      <vt:lpstr>Arial</vt:lpstr>
      <vt:lpstr>Roboto</vt:lpstr>
      <vt:lpstr>Simple Light</vt:lpstr>
      <vt:lpstr>PowerPoint-presentasjon</vt:lpstr>
      <vt:lpstr>PowerPoint-presentasjon</vt:lpstr>
      <vt:lpstr>PowerPoint-presentasjon</vt:lpstr>
      <vt:lpstr>PowerPoint-presentasjon</vt:lpstr>
      <vt:lpstr>Agenda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Airthings - Hva er det?</vt:lpstr>
      <vt:lpstr>PowerPoint-presentasjon</vt:lpstr>
      <vt:lpstr>Disruptive - Hva er det?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cp:lastModifiedBy>Lars Erik Pedersen</cp:lastModifiedBy>
  <cp:revision>1</cp:revision>
  <dcterms:modified xsi:type="dcterms:W3CDTF">2022-05-05T05:57:19Z</dcterms:modified>
</cp:coreProperties>
</file>